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40"/>
  </p:notesMasterIdLst>
  <p:sldIdLst>
    <p:sldId id="4692" r:id="rId2"/>
    <p:sldId id="327" r:id="rId3"/>
    <p:sldId id="4712" r:id="rId4"/>
    <p:sldId id="5281" r:id="rId5"/>
    <p:sldId id="5241" r:id="rId6"/>
    <p:sldId id="5263" r:id="rId7"/>
    <p:sldId id="5242" r:id="rId8"/>
    <p:sldId id="5289" r:id="rId9"/>
    <p:sldId id="5272" r:id="rId10"/>
    <p:sldId id="5271" r:id="rId11"/>
    <p:sldId id="5282" r:id="rId12"/>
    <p:sldId id="5283" r:id="rId13"/>
    <p:sldId id="5248" r:id="rId14"/>
    <p:sldId id="5290" r:id="rId15"/>
    <p:sldId id="5278" r:id="rId16"/>
    <p:sldId id="5251" r:id="rId17"/>
    <p:sldId id="5273" r:id="rId18"/>
    <p:sldId id="5260" r:id="rId19"/>
    <p:sldId id="5255" r:id="rId20"/>
    <p:sldId id="5245" r:id="rId21"/>
    <p:sldId id="5240" r:id="rId22"/>
    <p:sldId id="5256" r:id="rId23"/>
    <p:sldId id="5292" r:id="rId24"/>
    <p:sldId id="5293" r:id="rId25"/>
    <p:sldId id="5298" r:id="rId26"/>
    <p:sldId id="5294" r:id="rId27"/>
    <p:sldId id="5299" r:id="rId28"/>
    <p:sldId id="5295" r:id="rId29"/>
    <p:sldId id="5297" r:id="rId30"/>
    <p:sldId id="5300" r:id="rId31"/>
    <p:sldId id="5296" r:id="rId32"/>
    <p:sldId id="5301" r:id="rId33"/>
    <p:sldId id="5291" r:id="rId34"/>
    <p:sldId id="5286" r:id="rId35"/>
    <p:sldId id="5270" r:id="rId36"/>
    <p:sldId id="5259" r:id="rId37"/>
    <p:sldId id="5274" r:id="rId38"/>
    <p:sldId id="5264" r:id="rId3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3E1F02-65A4-F92C-C723-8E95052DEAE6}" name="山野上 厚臣" initials="厚山" userId="S::yamanoue-atsushi@infzenchu.onmicrosoft.com::f6d13d34-c64b-43b6-a39c-8dd8dd8ba179" providerId="AD"/>
  <p188:author id="{4078E927-B417-4831-A0FB-6BAB428F2820}" name="高塚　明宏" initials="高塚　明宏" userId="S-1-5-21-1536625681-1300300641-1235820382-1065" providerId="AD"/>
  <p188:author id="{0D8174FE-B474-CE50-45B4-FB9538B10336}" name="杉山 隆之" initials="隆杉" userId="S::sugiyama-takayuki@infzenchu.onmicrosoft.com::04405ac9-3295-4cbf-a4d9-19ca2c8a7c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FFFF"/>
    <a:srgbClr val="EBF0FB"/>
    <a:srgbClr val="FFEFF3"/>
    <a:srgbClr val="326416"/>
    <a:srgbClr val="E2ECE9"/>
    <a:srgbClr val="EEB500"/>
    <a:srgbClr val="F2B800"/>
    <a:srgbClr val="EAAD00"/>
    <a:srgbClr val="FB54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1" autoAdjust="0"/>
    <p:restoredTop sz="93957" autoAdjust="0"/>
  </p:normalViewPr>
  <p:slideViewPr>
    <p:cSldViewPr>
      <p:cViewPr varScale="1">
        <p:scale>
          <a:sx n="68" d="100"/>
          <a:sy n="68" d="100"/>
        </p:scale>
        <p:origin x="145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89487179487179E-2"/>
          <c:y val="3.3842338074049488E-2"/>
          <c:w val="0.80688738695843554"/>
          <c:h val="0.80618272644306554"/>
        </c:manualLayout>
      </c:layout>
      <c:barChart>
        <c:barDir val="col"/>
        <c:grouping val="clustered"/>
        <c:varyColors val="0"/>
        <c:ser>
          <c:idx val="1"/>
          <c:order val="1"/>
          <c:tx>
            <c:strRef>
              <c:f>Sheet1!$C$1</c:f>
              <c:strCache>
                <c:ptCount val="1"/>
                <c:pt idx="0">
                  <c:v>６月末民間在庫数量</c:v>
                </c:pt>
              </c:strCache>
            </c:strRef>
          </c:tx>
          <c:spPr>
            <a:solidFill>
              <a:schemeClr val="bg2">
                <a:lumMod val="75000"/>
              </a:schemeClr>
            </a:solidFill>
            <a:ln>
              <a:noFill/>
            </a:ln>
            <a:effectLst>
              <a:outerShdw blurRad="40000" dist="23000" dir="5400000" rotWithShape="0">
                <a:srgbClr val="000000">
                  <a:alpha val="35000"/>
                </a:srgbClr>
              </a:outerShdw>
            </a:effectLst>
          </c:spPr>
          <c:invertIfNegative val="0"/>
          <c:dPt>
            <c:idx val="11"/>
            <c:invertIfNegative val="0"/>
            <c:bubble3D val="0"/>
            <c:spPr>
              <a:solidFill>
                <a:schemeClr val="bg2">
                  <a:lumMod val="25000"/>
                </a:schemeClr>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68EF-42DB-8FEA-1279DB19B9F5}"/>
              </c:ext>
            </c:extLst>
          </c:dPt>
          <c:dPt>
            <c:idx val="12"/>
            <c:invertIfNegative val="0"/>
            <c:bubble3D val="0"/>
            <c:spPr>
              <a:solidFill>
                <a:schemeClr val="bg2">
                  <a:lumMod val="25000"/>
                </a:schemeClr>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68EF-42DB-8FEA-1279DB19B9F5}"/>
              </c:ext>
            </c:extLst>
          </c:dPt>
          <c:dPt>
            <c:idx val="13"/>
            <c:invertIfNegative val="0"/>
            <c:bubble3D val="0"/>
            <c:spPr>
              <a:gradFill rotWithShape="1">
                <a:gsLst>
                  <a:gs pos="0">
                    <a:srgbClr val="FF0000"/>
                  </a:gs>
                  <a:gs pos="50000">
                    <a:srgbClr val="FF0000"/>
                  </a:gs>
                  <a:gs pos="100000">
                    <a:srgbClr val="FF0000">
                      <a:tint val="23500"/>
                      <a:satMod val="160000"/>
                    </a:srgbClr>
                  </a:gs>
                </a:gsLst>
                <a:lin ang="16200000" scaled="1"/>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68EF-42DB-8FEA-1279DB19B9F5}"/>
              </c:ext>
            </c:extLst>
          </c:dPt>
          <c:dPt>
            <c:idx val="14"/>
            <c:invertIfNegative val="0"/>
            <c:bubble3D val="0"/>
            <c:spPr>
              <a:gradFill flip="none" rotWithShape="1">
                <a:gsLst>
                  <a:gs pos="0">
                    <a:srgbClr val="FF0000"/>
                  </a:gs>
                  <a:gs pos="50000">
                    <a:srgbClr val="FF0000"/>
                  </a:gs>
                  <a:gs pos="100000">
                    <a:srgbClr val="FF0000">
                      <a:tint val="23500"/>
                      <a:satMod val="160000"/>
                    </a:srgbClr>
                  </a:gs>
                </a:gsLst>
                <a:lin ang="16200000" scaled="1"/>
                <a:tileRect/>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68EF-42DB-8FEA-1279DB19B9F5}"/>
              </c:ext>
            </c:extLst>
          </c:dPt>
          <c:dLbls>
            <c:dLbl>
              <c:idx val="12"/>
              <c:layout>
                <c:manualLayout>
                  <c:x val="-9.5158097224990109E-17"/>
                  <c:y val="1.30182406565292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EF-42DB-8FEA-1279DB19B9F5}"/>
                </c:ext>
              </c:extLst>
            </c:dLbl>
            <c:dLbl>
              <c:idx val="13"/>
              <c:delete val="1"/>
              <c:extLst>
                <c:ext xmlns:c15="http://schemas.microsoft.com/office/drawing/2012/chart" uri="{CE6537A1-D6FC-4f65-9D91-7224C49458BB}"/>
                <c:ext xmlns:c16="http://schemas.microsoft.com/office/drawing/2014/chart" uri="{C3380CC4-5D6E-409C-BE32-E72D297353CC}">
                  <c16:uniqueId val="{00000005-68EF-42DB-8FEA-1279DB19B9F5}"/>
                </c:ext>
              </c:extLst>
            </c:dLbl>
            <c:dLbl>
              <c:idx val="14"/>
              <c:delete val="1"/>
              <c:extLst>
                <c:ext xmlns:c15="http://schemas.microsoft.com/office/drawing/2012/chart" uri="{CE6537A1-D6FC-4f65-9D91-7224C49458BB}"/>
                <c:ext xmlns:c16="http://schemas.microsoft.com/office/drawing/2014/chart" uri="{C3380CC4-5D6E-409C-BE32-E72D297353CC}">
                  <c16:uniqueId val="{00000007-68EF-42DB-8FEA-1279DB19B9F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Sheet1!$A$2:$A$16</c:f>
              <c:strCache>
                <c:ptCount val="15"/>
                <c:pt idx="0">
                  <c:v>H25年</c:v>
                </c:pt>
                <c:pt idx="1">
                  <c:v>26年</c:v>
                </c:pt>
                <c:pt idx="2">
                  <c:v>27年</c:v>
                </c:pt>
                <c:pt idx="3">
                  <c:v>28年</c:v>
                </c:pt>
                <c:pt idx="4">
                  <c:v>29年</c:v>
                </c:pt>
                <c:pt idx="5">
                  <c:v>30年</c:v>
                </c:pt>
                <c:pt idx="6">
                  <c:v>R元年</c:v>
                </c:pt>
                <c:pt idx="7">
                  <c:v>２年</c:v>
                </c:pt>
                <c:pt idx="8">
                  <c:v>３年</c:v>
                </c:pt>
                <c:pt idx="9">
                  <c:v>４年</c:v>
                </c:pt>
                <c:pt idx="10">
                  <c:v>５年</c:v>
                </c:pt>
                <c:pt idx="11">
                  <c:v>６年</c:v>
                </c:pt>
                <c:pt idx="12">
                  <c:v>７年</c:v>
                </c:pt>
                <c:pt idx="13">
                  <c:v>8年</c:v>
                </c:pt>
                <c:pt idx="14">
                  <c:v>9年</c:v>
                </c:pt>
              </c:strCache>
            </c:strRef>
          </c:cat>
          <c:val>
            <c:numRef>
              <c:f>Sheet1!$C$2:$C$16</c:f>
              <c:numCache>
                <c:formatCode>General</c:formatCode>
                <c:ptCount val="15"/>
                <c:pt idx="0">
                  <c:v>224</c:v>
                </c:pt>
                <c:pt idx="1">
                  <c:v>220</c:v>
                </c:pt>
                <c:pt idx="2">
                  <c:v>226</c:v>
                </c:pt>
                <c:pt idx="3">
                  <c:v>204</c:v>
                </c:pt>
                <c:pt idx="4">
                  <c:v>199</c:v>
                </c:pt>
                <c:pt idx="5">
                  <c:v>190</c:v>
                </c:pt>
                <c:pt idx="6">
                  <c:v>189</c:v>
                </c:pt>
                <c:pt idx="7">
                  <c:v>200</c:v>
                </c:pt>
                <c:pt idx="8">
                  <c:v>218</c:v>
                </c:pt>
                <c:pt idx="9">
                  <c:v>218</c:v>
                </c:pt>
                <c:pt idx="10">
                  <c:v>197</c:v>
                </c:pt>
                <c:pt idx="11">
                  <c:v>153</c:v>
                </c:pt>
                <c:pt idx="12">
                  <c:v>157</c:v>
                </c:pt>
                <c:pt idx="13">
                  <c:v>229</c:v>
                </c:pt>
                <c:pt idx="14">
                  <c:v>245</c:v>
                </c:pt>
              </c:numCache>
            </c:numRef>
          </c:val>
          <c:extLst>
            <c:ext xmlns:c16="http://schemas.microsoft.com/office/drawing/2014/chart" uri="{C3380CC4-5D6E-409C-BE32-E72D297353CC}">
              <c16:uniqueId val="{00000008-68EF-42DB-8FEA-1279DB19B9F5}"/>
            </c:ext>
          </c:extLst>
        </c:ser>
        <c:dLbls>
          <c:dLblPos val="outEnd"/>
          <c:showLegendKey val="0"/>
          <c:showVal val="1"/>
          <c:showCatName val="0"/>
          <c:showSerName val="0"/>
          <c:showPercent val="0"/>
          <c:showBubbleSize val="0"/>
        </c:dLbls>
        <c:gapWidth val="184"/>
        <c:overlap val="49"/>
        <c:axId val="1571641039"/>
        <c:axId val="1571645839"/>
      </c:barChart>
      <c:lineChart>
        <c:grouping val="standard"/>
        <c:varyColors val="0"/>
        <c:ser>
          <c:idx val="0"/>
          <c:order val="0"/>
          <c:tx>
            <c:strRef>
              <c:f>Sheet1!$B$1</c:f>
              <c:strCache>
                <c:ptCount val="1"/>
                <c:pt idx="0">
                  <c:v>相対取引価格（年平均）</c:v>
                </c:pt>
              </c:strCache>
            </c:strRef>
          </c:tx>
          <c:spPr>
            <a:ln w="31750" cap="rnd">
              <a:solidFill>
                <a:schemeClr val="accent2"/>
              </a:solidFill>
              <a:round/>
            </a:ln>
            <a:effectLst>
              <a:outerShdw blurRad="40000" dist="23000" dir="5400000" rotWithShape="0">
                <a:srgbClr val="000000">
                  <a:alpha val="35000"/>
                </a:srgbClr>
              </a:outerShdw>
            </a:effectLst>
          </c:spPr>
          <c:marker>
            <c:symbol val="none"/>
          </c:marker>
          <c:dLbls>
            <c:dLbl>
              <c:idx val="0"/>
              <c:layout>
                <c:manualLayout>
                  <c:x val="-5.4273504273504275E-2"/>
                  <c:y val="-4.99107021994768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8EF-42DB-8FEA-1279DB19B9F5}"/>
                </c:ext>
              </c:extLst>
            </c:dLbl>
            <c:dLbl>
              <c:idx val="1"/>
              <c:layout>
                <c:manualLayout>
                  <c:x val="-5.6987179487179497E-2"/>
                  <c:y val="2.77281678885981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8EF-42DB-8FEA-1279DB19B9F5}"/>
                </c:ext>
              </c:extLst>
            </c:dLbl>
            <c:dLbl>
              <c:idx val="2"/>
              <c:layout>
                <c:manualLayout>
                  <c:x val="-5.1559829059829088E-2"/>
                  <c:y val="-3.327380146631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8EF-42DB-8FEA-1279DB19B9F5}"/>
                </c:ext>
              </c:extLst>
            </c:dLbl>
            <c:dLbl>
              <c:idx val="3"/>
              <c:layout>
                <c:manualLayout>
                  <c:x val="-4.0588034188034236E-2"/>
                  <c:y val="4.4843215768812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8EF-42DB-8FEA-1279DB19B9F5}"/>
                </c:ext>
              </c:extLst>
            </c:dLbl>
            <c:dLbl>
              <c:idx val="4"/>
              <c:layout>
                <c:manualLayout>
                  <c:x val="-6.8468376068376066E-2"/>
                  <c:y val="-3.2274277430144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8EF-42DB-8FEA-1279DB19B9F5}"/>
                </c:ext>
              </c:extLst>
            </c:dLbl>
            <c:dLbl>
              <c:idx val="5"/>
              <c:layout>
                <c:manualLayout>
                  <c:x val="-4.8348931623931626E-2"/>
                  <c:y val="3.68356702138342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8EF-42DB-8FEA-1279DB19B9F5}"/>
                </c:ext>
              </c:extLst>
            </c:dLbl>
            <c:dLbl>
              <c:idx val="6"/>
              <c:layout>
                <c:manualLayout>
                  <c:x val="-5.1238034188034187E-2"/>
                  <c:y val="-2.61863070883677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8EF-42DB-8FEA-1279DB19B9F5}"/>
                </c:ext>
              </c:extLst>
            </c:dLbl>
            <c:dLbl>
              <c:idx val="7"/>
              <c:layout>
                <c:manualLayout>
                  <c:x val="-4.5898504273504323E-2"/>
                  <c:y val="-2.4680252741158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8EF-42DB-8FEA-1279DB19B9F5}"/>
                </c:ext>
              </c:extLst>
            </c:dLbl>
            <c:dLbl>
              <c:idx val="8"/>
              <c:layout>
                <c:manualLayout>
                  <c:x val="-5.7228205128205131E-2"/>
                  <c:y val="3.61640808876507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8EF-42DB-8FEA-1279DB19B9F5}"/>
                </c:ext>
              </c:extLst>
            </c:dLbl>
            <c:dLbl>
              <c:idx val="9"/>
              <c:layout>
                <c:manualLayout>
                  <c:x val="-5.8881837606837704E-2"/>
                  <c:y val="-2.612954076040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8EF-42DB-8FEA-1279DB19B9F5}"/>
                </c:ext>
              </c:extLst>
            </c:dLbl>
            <c:dLbl>
              <c:idx val="10"/>
              <c:layout>
                <c:manualLayout>
                  <c:x val="-6.174188034188044E-2"/>
                  <c:y val="-3.42659022134501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8EF-42DB-8FEA-1279DB19B9F5}"/>
                </c:ext>
              </c:extLst>
            </c:dLbl>
            <c:dLbl>
              <c:idx val="11"/>
              <c:layout>
                <c:manualLayout>
                  <c:x val="-5.0501495726495829E-2"/>
                  <c:y val="-5.18145575064735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8EF-42DB-8FEA-1279DB19B9F5}"/>
                </c:ext>
              </c:extLst>
            </c:dLbl>
            <c:dLbl>
              <c:idx val="12"/>
              <c:layout>
                <c:manualLayout>
                  <c:x val="-9.1307478632478636E-2"/>
                  <c:y val="-3.025470614692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8EF-42DB-8FEA-1279DB19B9F5}"/>
                </c:ext>
              </c:extLst>
            </c:dLbl>
            <c:numFmt formatCode="#,##0_);[Red]\(#,##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Sheet1!$A$2:$A$16</c:f>
              <c:strCache>
                <c:ptCount val="15"/>
                <c:pt idx="0">
                  <c:v>H25年</c:v>
                </c:pt>
                <c:pt idx="1">
                  <c:v>26年</c:v>
                </c:pt>
                <c:pt idx="2">
                  <c:v>27年</c:v>
                </c:pt>
                <c:pt idx="3">
                  <c:v>28年</c:v>
                </c:pt>
                <c:pt idx="4">
                  <c:v>29年</c:v>
                </c:pt>
                <c:pt idx="5">
                  <c:v>30年</c:v>
                </c:pt>
                <c:pt idx="6">
                  <c:v>R元年</c:v>
                </c:pt>
                <c:pt idx="7">
                  <c:v>２年</c:v>
                </c:pt>
                <c:pt idx="8">
                  <c:v>３年</c:v>
                </c:pt>
                <c:pt idx="9">
                  <c:v>４年</c:v>
                </c:pt>
                <c:pt idx="10">
                  <c:v>５年</c:v>
                </c:pt>
                <c:pt idx="11">
                  <c:v>６年</c:v>
                </c:pt>
                <c:pt idx="12">
                  <c:v>７年</c:v>
                </c:pt>
                <c:pt idx="13">
                  <c:v>8年</c:v>
                </c:pt>
                <c:pt idx="14">
                  <c:v>9年</c:v>
                </c:pt>
              </c:strCache>
            </c:strRef>
          </c:cat>
          <c:val>
            <c:numRef>
              <c:f>Sheet1!$B$2:$B$16</c:f>
              <c:numCache>
                <c:formatCode>#,##0_);[Red]\(#,##0\)</c:formatCode>
                <c:ptCount val="15"/>
                <c:pt idx="0">
                  <c:v>13125</c:v>
                </c:pt>
                <c:pt idx="1">
                  <c:v>10927</c:v>
                </c:pt>
                <c:pt idx="2">
                  <c:v>12045</c:v>
                </c:pt>
                <c:pt idx="3">
                  <c:v>13093</c:v>
                </c:pt>
                <c:pt idx="4">
                  <c:v>14286</c:v>
                </c:pt>
                <c:pt idx="5">
                  <c:v>14372</c:v>
                </c:pt>
                <c:pt idx="6">
                  <c:v>14398</c:v>
                </c:pt>
                <c:pt idx="7">
                  <c:v>13299</c:v>
                </c:pt>
                <c:pt idx="8">
                  <c:v>11702</c:v>
                </c:pt>
                <c:pt idx="9">
                  <c:v>12665</c:v>
                </c:pt>
                <c:pt idx="10">
                  <c:v>14025</c:v>
                </c:pt>
                <c:pt idx="11" formatCode="General">
                  <c:v>20829</c:v>
                </c:pt>
                <c:pt idx="12" formatCode="General">
                  <c:v>33972</c:v>
                </c:pt>
              </c:numCache>
            </c:numRef>
          </c:val>
          <c:smooth val="0"/>
          <c:extLst>
            <c:ext xmlns:c16="http://schemas.microsoft.com/office/drawing/2014/chart" uri="{C3380CC4-5D6E-409C-BE32-E72D297353CC}">
              <c16:uniqueId val="{00000013-68EF-42DB-8FEA-1279DB19B9F5}"/>
            </c:ext>
          </c:extLst>
        </c:ser>
        <c:dLbls>
          <c:showLegendKey val="0"/>
          <c:showVal val="1"/>
          <c:showCatName val="0"/>
          <c:showSerName val="0"/>
          <c:showPercent val="0"/>
          <c:showBubbleSize val="0"/>
        </c:dLbls>
        <c:marker val="1"/>
        <c:smooth val="0"/>
        <c:axId val="1501274399"/>
        <c:axId val="1501301279"/>
      </c:lineChart>
      <c:catAx>
        <c:axId val="15716410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ja-JP"/>
          </a:p>
        </c:txPr>
        <c:crossAx val="1571645839"/>
        <c:crosses val="autoZero"/>
        <c:auto val="1"/>
        <c:lblAlgn val="ctr"/>
        <c:lblOffset val="100"/>
        <c:noMultiLvlLbl val="0"/>
      </c:catAx>
      <c:valAx>
        <c:axId val="1571645839"/>
        <c:scaling>
          <c:orientation val="minMax"/>
          <c:max val="250"/>
          <c:min val="130"/>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1571641039"/>
        <c:crosses val="autoZero"/>
        <c:crossBetween val="between"/>
      </c:valAx>
      <c:valAx>
        <c:axId val="1501301279"/>
        <c:scaling>
          <c:orientation val="minMax"/>
          <c:min val="8000"/>
        </c:scaling>
        <c:delete val="0"/>
        <c:axPos val="r"/>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1501274399"/>
        <c:crosses val="max"/>
        <c:crossBetween val="between"/>
      </c:valAx>
      <c:catAx>
        <c:axId val="1501274399"/>
        <c:scaling>
          <c:orientation val="minMax"/>
        </c:scaling>
        <c:delete val="1"/>
        <c:axPos val="b"/>
        <c:numFmt formatCode="General" sourceLinked="1"/>
        <c:majorTickMark val="none"/>
        <c:minorTickMark val="none"/>
        <c:tickLblPos val="nextTo"/>
        <c:crossAx val="1501301279"/>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CD00D2-68B3-4913-B2B8-9502FE57AFB0}" type="doc">
      <dgm:prSet loTypeId="urn:microsoft.com/office/officeart/2009/layout/CircleArrowProcess" loCatId="cycle" qsTypeId="urn:microsoft.com/office/officeart/2005/8/quickstyle/simple1" qsCatId="simple" csTypeId="urn:microsoft.com/office/officeart/2005/8/colors/accent3_4" csCatId="accent3" phldr="1"/>
      <dgm:spPr/>
      <dgm:t>
        <a:bodyPr/>
        <a:lstStyle/>
        <a:p>
          <a:endParaRPr kumimoji="1" lang="ja-JP" altLang="en-US"/>
        </a:p>
      </dgm:t>
    </dgm:pt>
    <dgm:pt modelId="{928A5373-BB4F-4D9C-B4CD-57040842018D}">
      <dgm:prSet phldrT="[テキスト]"/>
      <dgm:spPr/>
      <dgm:t>
        <a:bodyPr/>
        <a:lstStyle/>
        <a:p>
          <a:endParaRPr kumimoji="1" lang="ja-JP" altLang="en-US" dirty="0"/>
        </a:p>
      </dgm:t>
    </dgm:pt>
    <dgm:pt modelId="{6B1DA08A-EEFB-4D98-BCC9-C88C66E510B5}" type="parTrans" cxnId="{B8A3FB9F-582B-44AA-83DE-2C39C6682900}">
      <dgm:prSet/>
      <dgm:spPr/>
      <dgm:t>
        <a:bodyPr/>
        <a:lstStyle/>
        <a:p>
          <a:endParaRPr kumimoji="1" lang="ja-JP" altLang="en-US"/>
        </a:p>
      </dgm:t>
    </dgm:pt>
    <dgm:pt modelId="{767EAFAF-41C2-48A4-809B-8D946B951843}" type="sibTrans" cxnId="{B8A3FB9F-582B-44AA-83DE-2C39C6682900}">
      <dgm:prSet/>
      <dgm:spPr/>
      <dgm:t>
        <a:bodyPr/>
        <a:lstStyle/>
        <a:p>
          <a:endParaRPr kumimoji="1" lang="ja-JP" altLang="en-US"/>
        </a:p>
      </dgm:t>
    </dgm:pt>
    <dgm:pt modelId="{6F48E816-1A56-4DCE-B3E7-FD068AFE49F3}">
      <dgm:prSet phldrT="[テキスト]"/>
      <dgm:spPr/>
      <dgm:t>
        <a:bodyPr/>
        <a:lstStyle/>
        <a:p>
          <a:endParaRPr kumimoji="1" lang="ja-JP" altLang="en-US" dirty="0"/>
        </a:p>
      </dgm:t>
    </dgm:pt>
    <dgm:pt modelId="{3941B451-3C18-4D87-892C-AA6384AEA7E2}" type="parTrans" cxnId="{AE37D05D-1960-4EC9-8845-AAD10F91A487}">
      <dgm:prSet/>
      <dgm:spPr/>
      <dgm:t>
        <a:bodyPr/>
        <a:lstStyle/>
        <a:p>
          <a:endParaRPr kumimoji="1" lang="ja-JP" altLang="en-US"/>
        </a:p>
      </dgm:t>
    </dgm:pt>
    <dgm:pt modelId="{DFF8BFD8-DC57-45C4-A14A-037A61BDD7CF}" type="sibTrans" cxnId="{AE37D05D-1960-4EC9-8845-AAD10F91A487}">
      <dgm:prSet/>
      <dgm:spPr/>
      <dgm:t>
        <a:bodyPr/>
        <a:lstStyle/>
        <a:p>
          <a:endParaRPr kumimoji="1" lang="ja-JP" altLang="en-US"/>
        </a:p>
      </dgm:t>
    </dgm:pt>
    <dgm:pt modelId="{A5250BBF-89A1-4FDD-89EA-B254247A74F6}">
      <dgm:prSet phldrT="[テキスト]"/>
      <dgm:spPr/>
      <dgm:t>
        <a:bodyPr/>
        <a:lstStyle/>
        <a:p>
          <a:endParaRPr kumimoji="1" lang="ja-JP" altLang="en-US" dirty="0"/>
        </a:p>
      </dgm:t>
    </dgm:pt>
    <dgm:pt modelId="{F51B6DA0-5839-44F6-99E0-0F3C36682D20}" type="parTrans" cxnId="{51AF8DC5-772F-46F2-BFA9-C2439D6FBF72}">
      <dgm:prSet/>
      <dgm:spPr/>
      <dgm:t>
        <a:bodyPr/>
        <a:lstStyle/>
        <a:p>
          <a:endParaRPr kumimoji="1" lang="ja-JP" altLang="en-US"/>
        </a:p>
      </dgm:t>
    </dgm:pt>
    <dgm:pt modelId="{82D0F7A1-F651-45B1-9372-8611472EACE8}" type="sibTrans" cxnId="{51AF8DC5-772F-46F2-BFA9-C2439D6FBF72}">
      <dgm:prSet/>
      <dgm:spPr/>
      <dgm:t>
        <a:bodyPr/>
        <a:lstStyle/>
        <a:p>
          <a:endParaRPr kumimoji="1" lang="ja-JP" altLang="en-US"/>
        </a:p>
      </dgm:t>
    </dgm:pt>
    <dgm:pt modelId="{891E6448-15DF-44E8-81B3-64659192C74A}">
      <dgm:prSet phldrT="[テキスト]"/>
      <dgm:spPr/>
      <dgm:t>
        <a:bodyPr/>
        <a:lstStyle/>
        <a:p>
          <a:endParaRPr kumimoji="1" lang="ja-JP" altLang="en-US" dirty="0"/>
        </a:p>
      </dgm:t>
    </dgm:pt>
    <dgm:pt modelId="{4EA0515D-5C95-4411-865E-08F0B87BBD4E}" type="sibTrans" cxnId="{388C7BC5-3876-43C3-ADAE-858FBB32BE7F}">
      <dgm:prSet/>
      <dgm:spPr/>
      <dgm:t>
        <a:bodyPr/>
        <a:lstStyle/>
        <a:p>
          <a:endParaRPr kumimoji="1" lang="ja-JP" altLang="en-US"/>
        </a:p>
      </dgm:t>
    </dgm:pt>
    <dgm:pt modelId="{6EF196A0-EE78-4EED-8102-279E95BFF789}" type="parTrans" cxnId="{388C7BC5-3876-43C3-ADAE-858FBB32BE7F}">
      <dgm:prSet/>
      <dgm:spPr/>
      <dgm:t>
        <a:bodyPr/>
        <a:lstStyle/>
        <a:p>
          <a:endParaRPr kumimoji="1" lang="ja-JP" altLang="en-US"/>
        </a:p>
      </dgm:t>
    </dgm:pt>
    <dgm:pt modelId="{256F1C58-748F-4946-B094-3BFFAFA21D79}" type="pres">
      <dgm:prSet presAssocID="{05CD00D2-68B3-4913-B2B8-9502FE57AFB0}" presName="Name0" presStyleCnt="0">
        <dgm:presLayoutVars>
          <dgm:chMax val="7"/>
          <dgm:chPref val="7"/>
          <dgm:dir/>
          <dgm:animLvl val="lvl"/>
        </dgm:presLayoutVars>
      </dgm:prSet>
      <dgm:spPr/>
    </dgm:pt>
    <dgm:pt modelId="{C93F0436-6AC1-4B7F-A9A6-B00EA6863E10}" type="pres">
      <dgm:prSet presAssocID="{891E6448-15DF-44E8-81B3-64659192C74A}" presName="Accent1" presStyleCnt="0"/>
      <dgm:spPr/>
    </dgm:pt>
    <dgm:pt modelId="{2E0B1DAB-5530-47B8-8C43-42BA89873893}" type="pres">
      <dgm:prSet presAssocID="{891E6448-15DF-44E8-81B3-64659192C74A}" presName="Accent" presStyleLbl="node1" presStyleIdx="0" presStyleCnt="4"/>
      <dgm:spPr/>
    </dgm:pt>
    <dgm:pt modelId="{5CAA90EB-73DC-4A54-87F9-066EF24B68CE}" type="pres">
      <dgm:prSet presAssocID="{891E6448-15DF-44E8-81B3-64659192C74A}" presName="Parent1" presStyleLbl="revTx" presStyleIdx="0" presStyleCnt="4">
        <dgm:presLayoutVars>
          <dgm:chMax val="1"/>
          <dgm:chPref val="1"/>
          <dgm:bulletEnabled val="1"/>
        </dgm:presLayoutVars>
      </dgm:prSet>
      <dgm:spPr/>
    </dgm:pt>
    <dgm:pt modelId="{14ABFE8D-9660-43B9-9BCA-1CF3A77B9D27}" type="pres">
      <dgm:prSet presAssocID="{928A5373-BB4F-4D9C-B4CD-57040842018D}" presName="Accent2" presStyleCnt="0"/>
      <dgm:spPr/>
    </dgm:pt>
    <dgm:pt modelId="{F24DECDD-F2EB-4709-B4DE-7F737C0A293E}" type="pres">
      <dgm:prSet presAssocID="{928A5373-BB4F-4D9C-B4CD-57040842018D}" presName="Accent" presStyleLbl="node1" presStyleIdx="1" presStyleCnt="4"/>
      <dgm:spPr/>
    </dgm:pt>
    <dgm:pt modelId="{5244FBD9-1063-43AE-8A72-BD9CF1C164E2}" type="pres">
      <dgm:prSet presAssocID="{928A5373-BB4F-4D9C-B4CD-57040842018D}" presName="Parent2" presStyleLbl="revTx" presStyleIdx="1" presStyleCnt="4">
        <dgm:presLayoutVars>
          <dgm:chMax val="1"/>
          <dgm:chPref val="1"/>
          <dgm:bulletEnabled val="1"/>
        </dgm:presLayoutVars>
      </dgm:prSet>
      <dgm:spPr/>
    </dgm:pt>
    <dgm:pt modelId="{5CA4A9C3-B891-4869-B56F-E8FB1761ABDF}" type="pres">
      <dgm:prSet presAssocID="{6F48E816-1A56-4DCE-B3E7-FD068AFE49F3}" presName="Accent3" presStyleCnt="0"/>
      <dgm:spPr/>
    </dgm:pt>
    <dgm:pt modelId="{3C0AC3DF-3937-4803-BF0E-4D58AC723FFD}" type="pres">
      <dgm:prSet presAssocID="{6F48E816-1A56-4DCE-B3E7-FD068AFE49F3}" presName="Accent" presStyleLbl="node1" presStyleIdx="2" presStyleCnt="4"/>
      <dgm:spPr/>
    </dgm:pt>
    <dgm:pt modelId="{4D41C1C3-A7C9-4766-9A13-0F81388D9AD9}" type="pres">
      <dgm:prSet presAssocID="{6F48E816-1A56-4DCE-B3E7-FD068AFE49F3}" presName="Parent3" presStyleLbl="revTx" presStyleIdx="2" presStyleCnt="4">
        <dgm:presLayoutVars>
          <dgm:chMax val="1"/>
          <dgm:chPref val="1"/>
          <dgm:bulletEnabled val="1"/>
        </dgm:presLayoutVars>
      </dgm:prSet>
      <dgm:spPr/>
    </dgm:pt>
    <dgm:pt modelId="{F9D5C98B-72E6-447A-83AF-A2DD75B15E8F}" type="pres">
      <dgm:prSet presAssocID="{A5250BBF-89A1-4FDD-89EA-B254247A74F6}" presName="Accent4" presStyleCnt="0"/>
      <dgm:spPr/>
    </dgm:pt>
    <dgm:pt modelId="{8430CB19-6D63-4985-A544-1ADCB8E83F76}" type="pres">
      <dgm:prSet presAssocID="{A5250BBF-89A1-4FDD-89EA-B254247A74F6}" presName="Accent" presStyleLbl="node1" presStyleIdx="3" presStyleCnt="4"/>
      <dgm:spPr/>
    </dgm:pt>
    <dgm:pt modelId="{615F29D6-9785-4B95-B63D-69F871BD1732}" type="pres">
      <dgm:prSet presAssocID="{A5250BBF-89A1-4FDD-89EA-B254247A74F6}" presName="Parent4" presStyleLbl="revTx" presStyleIdx="3" presStyleCnt="4">
        <dgm:presLayoutVars>
          <dgm:chMax val="1"/>
          <dgm:chPref val="1"/>
          <dgm:bulletEnabled val="1"/>
        </dgm:presLayoutVars>
      </dgm:prSet>
      <dgm:spPr/>
    </dgm:pt>
  </dgm:ptLst>
  <dgm:cxnLst>
    <dgm:cxn modelId="{AE37D05D-1960-4EC9-8845-AAD10F91A487}" srcId="{05CD00D2-68B3-4913-B2B8-9502FE57AFB0}" destId="{6F48E816-1A56-4DCE-B3E7-FD068AFE49F3}" srcOrd="2" destOrd="0" parTransId="{3941B451-3C18-4D87-892C-AA6384AEA7E2}" sibTransId="{DFF8BFD8-DC57-45C4-A14A-037A61BDD7CF}"/>
    <dgm:cxn modelId="{44826485-4ACF-4021-BFFE-3F5FF34B9860}" type="presOf" srcId="{05CD00D2-68B3-4913-B2B8-9502FE57AFB0}" destId="{256F1C58-748F-4946-B094-3BFFAFA21D79}" srcOrd="0" destOrd="0" presId="urn:microsoft.com/office/officeart/2009/layout/CircleArrowProcess"/>
    <dgm:cxn modelId="{25B25399-5BD0-410B-B76E-CAB3030568C6}" type="presOf" srcId="{A5250BBF-89A1-4FDD-89EA-B254247A74F6}" destId="{615F29D6-9785-4B95-B63D-69F871BD1732}" srcOrd="0" destOrd="0" presId="urn:microsoft.com/office/officeart/2009/layout/CircleArrowProcess"/>
    <dgm:cxn modelId="{B8A3FB9F-582B-44AA-83DE-2C39C6682900}" srcId="{05CD00D2-68B3-4913-B2B8-9502FE57AFB0}" destId="{928A5373-BB4F-4D9C-B4CD-57040842018D}" srcOrd="1" destOrd="0" parTransId="{6B1DA08A-EEFB-4D98-BCC9-C88C66E510B5}" sibTransId="{767EAFAF-41C2-48A4-809B-8D946B951843}"/>
    <dgm:cxn modelId="{388C7BC5-3876-43C3-ADAE-858FBB32BE7F}" srcId="{05CD00D2-68B3-4913-B2B8-9502FE57AFB0}" destId="{891E6448-15DF-44E8-81B3-64659192C74A}" srcOrd="0" destOrd="0" parTransId="{6EF196A0-EE78-4EED-8102-279E95BFF789}" sibTransId="{4EA0515D-5C95-4411-865E-08F0B87BBD4E}"/>
    <dgm:cxn modelId="{51AF8DC5-772F-46F2-BFA9-C2439D6FBF72}" srcId="{05CD00D2-68B3-4913-B2B8-9502FE57AFB0}" destId="{A5250BBF-89A1-4FDD-89EA-B254247A74F6}" srcOrd="3" destOrd="0" parTransId="{F51B6DA0-5839-44F6-99E0-0F3C36682D20}" sibTransId="{82D0F7A1-F651-45B1-9372-8611472EACE8}"/>
    <dgm:cxn modelId="{38F863DA-C35C-4990-A60D-2FBE8ED7F712}" type="presOf" srcId="{891E6448-15DF-44E8-81B3-64659192C74A}" destId="{5CAA90EB-73DC-4A54-87F9-066EF24B68CE}" srcOrd="0" destOrd="0" presId="urn:microsoft.com/office/officeart/2009/layout/CircleArrowProcess"/>
    <dgm:cxn modelId="{51FF50DC-80F1-4A40-A60E-68D4254D3CCD}" type="presOf" srcId="{928A5373-BB4F-4D9C-B4CD-57040842018D}" destId="{5244FBD9-1063-43AE-8A72-BD9CF1C164E2}" srcOrd="0" destOrd="0" presId="urn:microsoft.com/office/officeart/2009/layout/CircleArrowProcess"/>
    <dgm:cxn modelId="{DFE4A4DE-7266-42BE-811B-6C7DB3224F5E}" type="presOf" srcId="{6F48E816-1A56-4DCE-B3E7-FD068AFE49F3}" destId="{4D41C1C3-A7C9-4766-9A13-0F81388D9AD9}" srcOrd="0" destOrd="0" presId="urn:microsoft.com/office/officeart/2009/layout/CircleArrowProcess"/>
    <dgm:cxn modelId="{DC947C0A-C306-45E1-8863-E6497128797B}" type="presParOf" srcId="{256F1C58-748F-4946-B094-3BFFAFA21D79}" destId="{C93F0436-6AC1-4B7F-A9A6-B00EA6863E10}" srcOrd="0" destOrd="0" presId="urn:microsoft.com/office/officeart/2009/layout/CircleArrowProcess"/>
    <dgm:cxn modelId="{5DEDC888-DF35-41A1-98B4-1C1D445DCEEE}" type="presParOf" srcId="{C93F0436-6AC1-4B7F-A9A6-B00EA6863E10}" destId="{2E0B1DAB-5530-47B8-8C43-42BA89873893}" srcOrd="0" destOrd="0" presId="urn:microsoft.com/office/officeart/2009/layout/CircleArrowProcess"/>
    <dgm:cxn modelId="{899BB38D-2FB3-4E61-ABC1-043D26A0DF6F}" type="presParOf" srcId="{256F1C58-748F-4946-B094-3BFFAFA21D79}" destId="{5CAA90EB-73DC-4A54-87F9-066EF24B68CE}" srcOrd="1" destOrd="0" presId="urn:microsoft.com/office/officeart/2009/layout/CircleArrowProcess"/>
    <dgm:cxn modelId="{14A2231B-B1C1-43B4-8938-EE9E8CC5F70C}" type="presParOf" srcId="{256F1C58-748F-4946-B094-3BFFAFA21D79}" destId="{14ABFE8D-9660-43B9-9BCA-1CF3A77B9D27}" srcOrd="2" destOrd="0" presId="urn:microsoft.com/office/officeart/2009/layout/CircleArrowProcess"/>
    <dgm:cxn modelId="{7C3A552E-F690-4DAB-B9B1-9AD2B0D74CED}" type="presParOf" srcId="{14ABFE8D-9660-43B9-9BCA-1CF3A77B9D27}" destId="{F24DECDD-F2EB-4709-B4DE-7F737C0A293E}" srcOrd="0" destOrd="0" presId="urn:microsoft.com/office/officeart/2009/layout/CircleArrowProcess"/>
    <dgm:cxn modelId="{ADD09ECF-A8AE-41F8-824C-27AFFF258815}" type="presParOf" srcId="{256F1C58-748F-4946-B094-3BFFAFA21D79}" destId="{5244FBD9-1063-43AE-8A72-BD9CF1C164E2}" srcOrd="3" destOrd="0" presId="urn:microsoft.com/office/officeart/2009/layout/CircleArrowProcess"/>
    <dgm:cxn modelId="{DE955553-FAF4-444F-8A48-CADB5680FEC7}" type="presParOf" srcId="{256F1C58-748F-4946-B094-3BFFAFA21D79}" destId="{5CA4A9C3-B891-4869-B56F-E8FB1761ABDF}" srcOrd="4" destOrd="0" presId="urn:microsoft.com/office/officeart/2009/layout/CircleArrowProcess"/>
    <dgm:cxn modelId="{894280F3-3C20-4A35-BF4C-E4C628034273}" type="presParOf" srcId="{5CA4A9C3-B891-4869-B56F-E8FB1761ABDF}" destId="{3C0AC3DF-3937-4803-BF0E-4D58AC723FFD}" srcOrd="0" destOrd="0" presId="urn:microsoft.com/office/officeart/2009/layout/CircleArrowProcess"/>
    <dgm:cxn modelId="{2B51CEB5-E479-47BB-823F-33919C73544C}" type="presParOf" srcId="{256F1C58-748F-4946-B094-3BFFAFA21D79}" destId="{4D41C1C3-A7C9-4766-9A13-0F81388D9AD9}" srcOrd="5" destOrd="0" presId="urn:microsoft.com/office/officeart/2009/layout/CircleArrowProcess"/>
    <dgm:cxn modelId="{D27818E1-C9A7-4AF3-ACE6-0AD691A6F66F}" type="presParOf" srcId="{256F1C58-748F-4946-B094-3BFFAFA21D79}" destId="{F9D5C98B-72E6-447A-83AF-A2DD75B15E8F}" srcOrd="6" destOrd="0" presId="urn:microsoft.com/office/officeart/2009/layout/CircleArrowProcess"/>
    <dgm:cxn modelId="{9A71C16C-6E2C-40B0-B18F-E75E567BED82}" type="presParOf" srcId="{F9D5C98B-72E6-447A-83AF-A2DD75B15E8F}" destId="{8430CB19-6D63-4985-A544-1ADCB8E83F76}" srcOrd="0" destOrd="0" presId="urn:microsoft.com/office/officeart/2009/layout/CircleArrowProcess"/>
    <dgm:cxn modelId="{91B9C21C-FF1A-4EEA-907C-14604AB3BF73}" type="presParOf" srcId="{256F1C58-748F-4946-B094-3BFFAFA21D79}" destId="{615F29D6-9785-4B95-B63D-69F871BD1732}"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B1DAB-5530-47B8-8C43-42BA89873893}">
      <dsp:nvSpPr>
        <dsp:cNvPr id="0" name=""/>
        <dsp:cNvSpPr/>
      </dsp:nvSpPr>
      <dsp:spPr>
        <a:xfrm>
          <a:off x="1721382" y="0"/>
          <a:ext cx="1693209" cy="1693382"/>
        </a:xfrm>
        <a:prstGeom prst="circularArrow">
          <a:avLst>
            <a:gd name="adj1" fmla="val 10980"/>
            <a:gd name="adj2" fmla="val 1142322"/>
            <a:gd name="adj3" fmla="val 4500000"/>
            <a:gd name="adj4" fmla="val 10800000"/>
            <a:gd name="adj5" fmla="val 12500"/>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AA90EB-73DC-4A54-87F9-066EF24B68CE}">
      <dsp:nvSpPr>
        <dsp:cNvPr id="0" name=""/>
        <dsp:cNvSpPr/>
      </dsp:nvSpPr>
      <dsp:spPr>
        <a:xfrm>
          <a:off x="2095215" y="612958"/>
          <a:ext cx="944907" cy="47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kumimoji="1" lang="ja-JP" altLang="en-US" sz="3100" kern="1200" dirty="0"/>
        </a:p>
      </dsp:txBody>
      <dsp:txXfrm>
        <a:off x="2095215" y="612958"/>
        <a:ext cx="944907" cy="472404"/>
      </dsp:txXfrm>
    </dsp:sp>
    <dsp:sp modelId="{F24DECDD-F2EB-4709-B4DE-7F737C0A293E}">
      <dsp:nvSpPr>
        <dsp:cNvPr id="0" name=""/>
        <dsp:cNvSpPr/>
      </dsp:nvSpPr>
      <dsp:spPr>
        <a:xfrm>
          <a:off x="1250993" y="973099"/>
          <a:ext cx="1693209" cy="1693382"/>
        </a:xfrm>
        <a:prstGeom prst="leftCircularArrow">
          <a:avLst>
            <a:gd name="adj1" fmla="val 10980"/>
            <a:gd name="adj2" fmla="val 1142322"/>
            <a:gd name="adj3" fmla="val 6300000"/>
            <a:gd name="adj4" fmla="val 18900000"/>
            <a:gd name="adj5" fmla="val 12500"/>
          </a:avLst>
        </a:prstGeom>
        <a:solidFill>
          <a:schemeClr val="accent3">
            <a:shade val="50000"/>
            <a:hueOff val="-96130"/>
            <a:satOff val="-252"/>
            <a:lumOff val="208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44FBD9-1063-43AE-8A72-BD9CF1C164E2}">
      <dsp:nvSpPr>
        <dsp:cNvPr id="0" name=""/>
        <dsp:cNvSpPr/>
      </dsp:nvSpPr>
      <dsp:spPr>
        <a:xfrm>
          <a:off x="1622921" y="1587854"/>
          <a:ext cx="944907" cy="47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kumimoji="1" lang="ja-JP" altLang="en-US" sz="3100" kern="1200" dirty="0"/>
        </a:p>
      </dsp:txBody>
      <dsp:txXfrm>
        <a:off x="1622921" y="1587854"/>
        <a:ext cx="944907" cy="472404"/>
      </dsp:txXfrm>
    </dsp:sp>
    <dsp:sp modelId="{3C0AC3DF-3937-4803-BF0E-4D58AC723FFD}">
      <dsp:nvSpPr>
        <dsp:cNvPr id="0" name=""/>
        <dsp:cNvSpPr/>
      </dsp:nvSpPr>
      <dsp:spPr>
        <a:xfrm>
          <a:off x="1721382" y="1949792"/>
          <a:ext cx="1693209" cy="1693382"/>
        </a:xfrm>
        <a:prstGeom prst="circularArrow">
          <a:avLst>
            <a:gd name="adj1" fmla="val 10980"/>
            <a:gd name="adj2" fmla="val 1142322"/>
            <a:gd name="adj3" fmla="val 4500000"/>
            <a:gd name="adj4" fmla="val 13500000"/>
            <a:gd name="adj5" fmla="val 12500"/>
          </a:avLst>
        </a:prstGeom>
        <a:solidFill>
          <a:schemeClr val="accent3">
            <a:shade val="50000"/>
            <a:hueOff val="-192260"/>
            <a:satOff val="-504"/>
            <a:lumOff val="417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41C1C3-A7C9-4766-9A13-0F81388D9AD9}">
      <dsp:nvSpPr>
        <dsp:cNvPr id="0" name=""/>
        <dsp:cNvSpPr/>
      </dsp:nvSpPr>
      <dsp:spPr>
        <a:xfrm>
          <a:off x="2095215" y="2562750"/>
          <a:ext cx="944907" cy="47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kumimoji="1" lang="ja-JP" altLang="en-US" sz="3100" kern="1200" dirty="0"/>
        </a:p>
      </dsp:txBody>
      <dsp:txXfrm>
        <a:off x="2095215" y="2562750"/>
        <a:ext cx="944907" cy="472404"/>
      </dsp:txXfrm>
    </dsp:sp>
    <dsp:sp modelId="{8430CB19-6D63-4985-A544-1ADCB8E83F76}">
      <dsp:nvSpPr>
        <dsp:cNvPr id="0" name=""/>
        <dsp:cNvSpPr/>
      </dsp:nvSpPr>
      <dsp:spPr>
        <a:xfrm>
          <a:off x="1371687" y="3035155"/>
          <a:ext cx="1454680" cy="1455383"/>
        </a:xfrm>
        <a:prstGeom prst="blockArc">
          <a:avLst>
            <a:gd name="adj1" fmla="val 0"/>
            <a:gd name="adj2" fmla="val 18900000"/>
            <a:gd name="adj3" fmla="val 12740"/>
          </a:avLst>
        </a:prstGeom>
        <a:solidFill>
          <a:schemeClr val="accent3">
            <a:shade val="50000"/>
            <a:hueOff val="-96130"/>
            <a:satOff val="-252"/>
            <a:lumOff val="208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5F29D6-9785-4B95-B63D-69F871BD1732}">
      <dsp:nvSpPr>
        <dsp:cNvPr id="0" name=""/>
        <dsp:cNvSpPr/>
      </dsp:nvSpPr>
      <dsp:spPr>
        <a:xfrm>
          <a:off x="1622921" y="3537646"/>
          <a:ext cx="944907" cy="47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kumimoji="1" lang="ja-JP" altLang="en-US" sz="3100" kern="1200" dirty="0"/>
        </a:p>
      </dsp:txBody>
      <dsp:txXfrm>
        <a:off x="1622921" y="3537646"/>
        <a:ext cx="944907" cy="47240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49787" cy="496967"/>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 2"/>
          <p:cNvSpPr>
            <a:spLocks noGrp="1"/>
          </p:cNvSpPr>
          <p:nvPr>
            <p:ph type="dt" idx="1"/>
          </p:nvPr>
        </p:nvSpPr>
        <p:spPr>
          <a:xfrm>
            <a:off x="3855838" y="0"/>
            <a:ext cx="2949787" cy="496967"/>
          </a:xfrm>
          <a:prstGeom prst="rect">
            <a:avLst/>
          </a:prstGeom>
        </p:spPr>
        <p:txBody>
          <a:bodyPr vert="horz" lIns="92236" tIns="46118" rIns="92236" bIns="46118" rtlCol="0"/>
          <a:lstStyle>
            <a:lvl1pPr algn="r">
              <a:defRPr sz="1200"/>
            </a:lvl1pPr>
          </a:lstStyle>
          <a:p>
            <a:fld id="{2404010E-3609-464D-9C5B-0D779DCFC38A}" type="datetimeFigureOut">
              <a:rPr kumimoji="1" lang="ja-JP" altLang="en-US" smtClean="0"/>
              <a:pPr/>
              <a:t>2026/2/20</a:t>
            </a:fld>
            <a:endParaRPr kumimoji="1" lang="ja-JP" altLang="en-US"/>
          </a:p>
        </p:txBody>
      </p:sp>
      <p:sp>
        <p:nvSpPr>
          <p:cNvPr id="4" name="スライド イメージ プレースホルダ 3"/>
          <p:cNvSpPr>
            <a:spLocks noGrp="1" noRot="1" noChangeAspect="1"/>
          </p:cNvSpPr>
          <p:nvPr>
            <p:ph type="sldImg" idx="2"/>
          </p:nvPr>
        </p:nvSpPr>
        <p:spPr>
          <a:xfrm>
            <a:off x="917575" y="744538"/>
            <a:ext cx="4972050" cy="3729037"/>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 4"/>
          <p:cNvSpPr>
            <a:spLocks noGrp="1"/>
          </p:cNvSpPr>
          <p:nvPr>
            <p:ph type="body" sz="quarter" idx="3"/>
          </p:nvPr>
        </p:nvSpPr>
        <p:spPr>
          <a:xfrm>
            <a:off x="680721" y="4721187"/>
            <a:ext cx="5445760" cy="4472702"/>
          </a:xfrm>
          <a:prstGeom prst="rect">
            <a:avLst/>
          </a:prstGeom>
        </p:spPr>
        <p:txBody>
          <a:bodyPr vert="horz" lIns="92236" tIns="46118" rIns="92236" bIns="46118"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1" y="9440646"/>
            <a:ext cx="2949787" cy="496967"/>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5838" y="9440646"/>
            <a:ext cx="2949787" cy="496967"/>
          </a:xfrm>
          <a:prstGeom prst="rect">
            <a:avLst/>
          </a:prstGeom>
        </p:spPr>
        <p:txBody>
          <a:bodyPr vert="horz" lIns="92236" tIns="46118" rIns="92236" bIns="46118" rtlCol="0" anchor="b"/>
          <a:lstStyle>
            <a:lvl1pPr algn="r">
              <a:defRPr sz="1200"/>
            </a:lvl1pPr>
          </a:lstStyle>
          <a:p>
            <a:fld id="{665126DE-2501-4C64-ABBC-A1AF0DE77EA8}" type="slidenum">
              <a:rPr kumimoji="1" lang="ja-JP" altLang="en-US" smtClean="0"/>
              <a:pPr/>
              <a:t>‹#›</a:t>
            </a:fld>
            <a:endParaRPr kumimoji="1" lang="ja-JP" altLang="en-US"/>
          </a:p>
        </p:txBody>
      </p:sp>
    </p:spTree>
    <p:extLst>
      <p:ext uri="{BB962C8B-B14F-4D97-AF65-F5344CB8AC3E}">
        <p14:creationId xmlns:p14="http://schemas.microsoft.com/office/powerpoint/2010/main" val="38054533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 1">
            <a:extLst>
              <a:ext uri="{FF2B5EF4-FFF2-40B4-BE49-F238E27FC236}">
                <a16:creationId xmlns:a16="http://schemas.microsoft.com/office/drawing/2014/main" id="{FADD9711-239F-4C4A-B864-2E26216FE7E9}"/>
              </a:ext>
            </a:extLst>
          </p:cNvPr>
          <p:cNvSpPr>
            <a:spLocks noGrp="1" noRot="1" noChangeAspect="1" noTextEdit="1"/>
          </p:cNvSpPr>
          <p:nvPr>
            <p:ph type="sldImg"/>
          </p:nvPr>
        </p:nvSpPr>
        <p:spPr>
          <a:xfrm>
            <a:off x="917575" y="744538"/>
            <a:ext cx="4972050" cy="3729037"/>
          </a:xfrm>
          <a:ln/>
        </p:spPr>
      </p:sp>
      <p:sp>
        <p:nvSpPr>
          <p:cNvPr id="9219" name="ノート プレースホルダ 2">
            <a:extLst>
              <a:ext uri="{FF2B5EF4-FFF2-40B4-BE49-F238E27FC236}">
                <a16:creationId xmlns:a16="http://schemas.microsoft.com/office/drawing/2014/main" id="{7958C9C5-34FA-4DF4-8263-0B463BB2A46D}"/>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dirty="0">
              <a:latin typeface="Calibri" panose="020F0502020204030204" pitchFamily="34" charset="0"/>
              <a:ea typeface="ＭＳ Ｐゴシック" panose="020B0600070205080204" pitchFamily="50" charset="-128"/>
            </a:endParaRPr>
          </a:p>
        </p:txBody>
      </p:sp>
      <p:sp>
        <p:nvSpPr>
          <p:cNvPr id="9220" name="スライド番号プレースホルダ 3">
            <a:extLst>
              <a:ext uri="{FF2B5EF4-FFF2-40B4-BE49-F238E27FC236}">
                <a16:creationId xmlns:a16="http://schemas.microsoft.com/office/drawing/2014/main" id="{402FC59C-CAAD-41E4-969E-6C66BAFC4219}"/>
              </a:ext>
            </a:extLst>
          </p:cNvPr>
          <p:cNvSpPr txBox="1">
            <a:spLocks noChangeArrowheads="1"/>
          </p:cNvSpPr>
          <p:nvPr/>
        </p:nvSpPr>
        <p:spPr bwMode="auto">
          <a:xfrm>
            <a:off x="3855221" y="9440372"/>
            <a:ext cx="2950374" cy="49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36" tIns="46118" rIns="92236" bIns="46118" anchor="b"/>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fld id="{9FFC5079-8F8A-44D7-AB20-4E3CE92310A0}" type="slidenum">
              <a:rPr lang="ja-JP" altLang="ja-JP">
                <a:solidFill>
                  <a:srgbClr val="000000"/>
                </a:solidFill>
                <a:latin typeface="Calibri" panose="020F0502020204030204" pitchFamily="34" charset="0"/>
              </a:rPr>
              <a:pPr algn="r" eaLnBrk="1" hangingPunct="1"/>
              <a:t>0</a:t>
            </a:fld>
            <a:endParaRPr lang="en-US" altLang="ja-JP"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0983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0782E-FA58-B14F-B0F5-F7D5C24B7F6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EAF2A0-F20C-B10D-8AE5-DF3DC7993D86}"/>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7A125DD0-730F-88A3-D25A-1B9C74FDBEB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263C73E-19E4-CF62-CE7B-3477BD945464}"/>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11</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46062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A9B9C-E10A-9270-A76E-1272FC3E6A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1F1BAC-5933-EAAD-B5DC-26892527E830}"/>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2D76B612-D8D6-D8CF-2755-6F3C86591AF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F7070FF-17FA-C359-EE28-616C311E3F7A}"/>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12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513348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6E3B6-1D23-5E2C-1BEC-E3234FC863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0523B7-1FF7-BF16-88F9-80B98921929D}"/>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C70262F2-5ADA-30E3-AAB7-25B70878A77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C28A688-4FF2-782D-B200-395258189768}"/>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13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679667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91D44-94E1-3D44-C9D3-5BE1E9DBD2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D48B16-BE9E-D06B-7D4D-C6E2BAD7FE43}"/>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09F80754-3650-A256-9948-FEB76BBE75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341A798-B3E0-5E81-57A8-8DB62279D835}"/>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14</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00086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58196-D747-23EA-2517-8D629AA547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987415-2E95-19E4-2C27-A826C65DDFF8}"/>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23CAD045-1F12-AAF3-FDD4-AFD5865CD13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00E0669-5A12-3EF4-EB49-792750B0034F}"/>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15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75939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39561-D1CB-A401-68F6-695489F505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71EF53-37CD-A3EE-E35F-511361E46576}"/>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B82C6262-3F3F-CCA2-E77C-BFDFD17AD1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B820D4B-2F59-9FE8-0968-D6EC6D08AB3A}"/>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16</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182677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0A89F-C06A-746D-ADB6-89105643D5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88B4D9-1671-4C2D-1CFD-47723CE2BD2E}"/>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21375430-3069-4ED7-B185-A3356FDDC36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222D7F8-E264-314E-D809-8DEAE6D90BAE}"/>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17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497891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E129F-4615-E61A-ACC1-F027D5B8CA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68A3D2-4692-3FF7-A562-FB234BA42966}"/>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7193F5C5-C8F2-583E-7D0C-662DF7CFA56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1B8FD20-E9A7-6DC8-5ADA-1CB3191C9E17}"/>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18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259941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9062A-3DFC-AAFD-0ECD-BFC1C4F804C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44FD686-45D8-3706-654B-627A4B1511B7}"/>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4F899150-161F-5363-1E3C-0CD0F051182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002E5AA-FDC1-E7A4-3EF7-D73CFD243807}"/>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19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0118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CC9F5-3AB4-8D0D-506F-4290558BCE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C8F4AB-51F2-B16B-1FC3-2962D885FCF6}"/>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44B84895-4042-901E-6C0E-89B66EEA764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0F32151-CC0F-8D5E-4063-00F6A51FDA96}"/>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20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262100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43761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22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10177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4835-53AB-7957-8DDF-DC07807AF0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52556-A20C-73CA-E90B-BBFF283994F7}"/>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0BA502E5-11CF-C81E-C77F-50BDCCED56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5D74B1-32A9-BF2D-977C-BC2B8F3E502D}"/>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23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035446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4835-53AB-7957-8DDF-DC07807AF0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52556-A20C-73CA-E90B-BBFF283994F7}"/>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0BA502E5-11CF-C81E-C77F-50BDCCED56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5D74B1-32A9-BF2D-977C-BC2B8F3E502D}"/>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24</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988635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4835-53AB-7957-8DDF-DC07807AF0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52556-A20C-73CA-E90B-BBFF283994F7}"/>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0BA502E5-11CF-C81E-C77F-50BDCCED56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5D74B1-32A9-BF2D-977C-BC2B8F3E502D}"/>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25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586210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4835-53AB-7957-8DDF-DC07807AF0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52556-A20C-73CA-E90B-BBFF283994F7}"/>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0BA502E5-11CF-C81E-C77F-50BDCCED56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5D74B1-32A9-BF2D-977C-BC2B8F3E502D}"/>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26</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309300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4835-53AB-7957-8DDF-DC07807AF0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52556-A20C-73CA-E90B-BBFF283994F7}"/>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0BA502E5-11CF-C81E-C77F-50BDCCED56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5D74B1-32A9-BF2D-977C-BC2B8F3E502D}"/>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27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614294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4835-53AB-7957-8DDF-DC07807AF0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52556-A20C-73CA-E90B-BBFF283994F7}"/>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0BA502E5-11CF-C81E-C77F-50BDCCED56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5D74B1-32A9-BF2D-977C-BC2B8F3E502D}"/>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28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454098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4835-53AB-7957-8DDF-DC07807AF0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52556-A20C-73CA-E90B-BBFF283994F7}"/>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0BA502E5-11CF-C81E-C77F-50BDCCED56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5D74B1-32A9-BF2D-977C-BC2B8F3E502D}"/>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29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19274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4835-53AB-7957-8DDF-DC07807AF0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52556-A20C-73CA-E90B-BBFF283994F7}"/>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0BA502E5-11CF-C81E-C77F-50BDCCED56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5D74B1-32A9-BF2D-977C-BC2B8F3E502D}"/>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30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44846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4835-53AB-7957-8DDF-DC07807AF0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52556-A20C-73CA-E90B-BBFF283994F7}"/>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0BA502E5-11CF-C81E-C77F-50BDCCED56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5D74B1-32A9-BF2D-977C-BC2B8F3E502D}"/>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31</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610844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682DA-7BF2-2E1B-1340-2A89308DE2D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D1D639-85DD-51CF-FA56-8A5CE1EE4F66}"/>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B272875F-88A1-0D1E-3EE4-96EDE333085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1FA4E3C-1D74-553F-1D9D-609E0503BDF5}"/>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4</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068400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E3803-04BB-0C4C-7799-3731FC3217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99C73F9-D0A2-BA4C-9CEE-C2D1103307EF}"/>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88BBFFF8-418C-DCD2-0A4F-6E1CB686B90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26574FF-50C9-992F-6F5A-4F9825FF7CEF}"/>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33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1328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64BF1-984E-22F2-4E6D-8CCDF8F3CC1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8CC9D9-D89F-6CF2-848C-04AD07A5434D}"/>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7F52E4E8-E84D-C68D-F973-8C9BF3F5385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DCE74F8-FDB4-F3DF-2CD2-66BF6EE41844}"/>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34</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201446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64BF1-984E-22F2-4E6D-8CCDF8F3CC1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8CC9D9-D89F-6CF2-848C-04AD07A5434D}"/>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7F52E4E8-E84D-C68D-F973-8C9BF3F5385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DCE74F8-FDB4-F3DF-2CD2-66BF6EE41844}"/>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35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201446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E7F04-EC49-E54F-12DA-6A0F329494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F5F9877-47DF-718B-A7C1-0C27B4F48871}"/>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2CA67C21-56C9-824C-621B-244751CF5C7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500D9F6-F9F6-238D-4FBA-21FEB17BF4BE}"/>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36</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82298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488D5-D42D-306E-7FD2-0D17D426E53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9305D44-8DCF-154C-5C33-ED41F616EB29}"/>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0F6EF659-A64C-BCA2-A0CE-35D99400013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9D314D8-14E8-8DDD-E107-42BEFABC0360}"/>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44063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51178-BD8B-E96E-8251-8614474A4A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DE5DDA-EDB6-A1F1-2B18-D6032A9C3428}"/>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6B647E7A-E14B-AF6A-D02D-E9B6EBCF951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91B0D7B-A42D-B6B5-F5BF-8B0496A04FAF}"/>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6</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98664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10A29-3E84-5302-C38C-962744032DB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684C8A1-FA73-A691-A6EC-AADB363EC194}"/>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F883A03A-C0F4-BF8F-345B-DE0704FF70A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AD8E316-F948-19D4-BEB6-81C8220B610D}"/>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274597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4835-53AB-7957-8DDF-DC07807AF0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52556-A20C-73CA-E90B-BBFF283994F7}"/>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0BA502E5-11CF-C81E-C77F-50BDCCED56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5D74B1-32A9-BF2D-977C-BC2B8F3E502D}"/>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48064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AE216-EC12-B27D-3596-0D14CFFBC6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3F95F7-831D-7E49-D9C0-69F2BA681493}"/>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36D61D9F-4F85-2FCF-B791-AD9F6EBDCB4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4CE8157-FA5E-C91A-EB17-CFE2408EDBD7}"/>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584498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F8477-F168-4E99-B567-41E5A8161E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3F2B14-72DF-9D92-3D71-DC209E201F71}"/>
              </a:ext>
            </a:extLst>
          </p:cNvPr>
          <p:cNvSpPr>
            <a:spLocks noGrp="1" noRot="1" noChangeAspect="1"/>
          </p:cNvSpPr>
          <p:nvPr>
            <p:ph type="sldImg"/>
          </p:nvPr>
        </p:nvSpPr>
        <p:spPr>
          <a:xfrm>
            <a:off x="917575" y="744538"/>
            <a:ext cx="4972050" cy="3729037"/>
          </a:xfrm>
        </p:spPr>
      </p:sp>
      <p:sp>
        <p:nvSpPr>
          <p:cNvPr id="3" name="ノート プレースホルダー 2">
            <a:extLst>
              <a:ext uri="{FF2B5EF4-FFF2-40B4-BE49-F238E27FC236}">
                <a16:creationId xmlns:a16="http://schemas.microsoft.com/office/drawing/2014/main" id="{83FB664E-A8B4-1D0A-89BD-1249259F118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F874C11-B60D-4F55-1045-093B4F61523B}"/>
              </a:ext>
            </a:extLst>
          </p:cNvPr>
          <p:cNvSpPr>
            <a:spLocks noGrp="1"/>
          </p:cNvSpPr>
          <p:nvPr>
            <p:ph type="sldNum" sz="quarter" idx="5"/>
          </p:nvPr>
        </p:nvSpPr>
        <p:spPr/>
        <p:txBody>
          <a:bodyPr/>
          <a:lstStyle/>
          <a:p>
            <a:pPr defTabSz="922355">
              <a:defRPr/>
            </a:pPr>
            <a:fld id="{665126DE-2501-4C64-ABBC-A1AF0DE77EA8}" type="slidenum">
              <a:rPr lang="ja-JP" altLang="en-US">
                <a:solidFill>
                  <a:prstClr val="black"/>
                </a:solidFill>
                <a:latin typeface="Calibri"/>
                <a:ea typeface="ＭＳ Ｐゴシック" panose="020B0600070205080204" pitchFamily="50" charset="-128"/>
              </a:rPr>
              <a:pPr defTabSz="922355">
                <a:defRPr/>
              </a:pPr>
              <a:t>10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988673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8" indent="0" algn="ctr">
              <a:buNone/>
              <a:defRPr>
                <a:solidFill>
                  <a:schemeClr val="tx1">
                    <a:tint val="75000"/>
                  </a:schemeClr>
                </a:solidFill>
              </a:defRPr>
            </a:lvl2pPr>
            <a:lvl3pPr marL="914395" indent="0" algn="ctr">
              <a:buNone/>
              <a:defRPr>
                <a:solidFill>
                  <a:schemeClr val="tx1">
                    <a:tint val="75000"/>
                  </a:schemeClr>
                </a:solidFill>
              </a:defRPr>
            </a:lvl3pPr>
            <a:lvl4pPr marL="1371592" indent="0" algn="ctr">
              <a:buNone/>
              <a:defRPr>
                <a:solidFill>
                  <a:schemeClr val="tx1">
                    <a:tint val="75000"/>
                  </a:schemeClr>
                </a:solidFill>
              </a:defRPr>
            </a:lvl4pPr>
            <a:lvl5pPr marL="1828789" indent="0" algn="ctr">
              <a:buNone/>
              <a:defRPr>
                <a:solidFill>
                  <a:schemeClr val="tx1">
                    <a:tint val="75000"/>
                  </a:schemeClr>
                </a:solidFill>
              </a:defRPr>
            </a:lvl5pPr>
            <a:lvl6pPr marL="2285987" indent="0" algn="ctr">
              <a:buNone/>
              <a:defRPr>
                <a:solidFill>
                  <a:schemeClr val="tx1">
                    <a:tint val="75000"/>
                  </a:schemeClr>
                </a:solidFill>
              </a:defRPr>
            </a:lvl6pPr>
            <a:lvl7pPr marL="2743185" indent="0" algn="ctr">
              <a:buNone/>
              <a:defRPr>
                <a:solidFill>
                  <a:schemeClr val="tx1">
                    <a:tint val="75000"/>
                  </a:schemeClr>
                </a:solidFill>
              </a:defRPr>
            </a:lvl7pPr>
            <a:lvl8pPr marL="3200381" indent="0" algn="ctr">
              <a:buNone/>
              <a:defRPr>
                <a:solidFill>
                  <a:schemeClr val="tx1">
                    <a:tint val="75000"/>
                  </a:schemeClr>
                </a:solidFill>
              </a:defRPr>
            </a:lvl8pPr>
            <a:lvl9pPr marL="3657579"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4302EAFB-AEF6-451F-B47B-187D163FB1D4}" type="datetime8">
              <a:rPr kumimoji="1" lang="ja-JP" altLang="en-US" smtClean="0"/>
              <a:pPr/>
              <a:t>26/2/20 17時10分</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ED50752-3E1B-4DBB-A4A6-0487FA155E4C}" type="datetime8">
              <a:rPr kumimoji="1" lang="ja-JP" altLang="en-US" smtClean="0"/>
              <a:pPr/>
              <a:t>26/2/20 17時10分</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6377"/>
            <a:ext cx="2057400" cy="4387851"/>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06377"/>
            <a:ext cx="6019800" cy="4387851"/>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104650C3-DF28-41E3-A66C-20F06A348B38}" type="datetime8">
              <a:rPr kumimoji="1" lang="ja-JP" altLang="en-US" smtClean="0"/>
              <a:pPr/>
              <a:t>26/2/20 17時10分</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30784179-096A-49B1-91B8-846EDFF3C386}" type="datetime8">
              <a:rPr kumimoji="1" lang="ja-JP" altLang="en-US" smtClean="0"/>
              <a:pPr/>
              <a:t>26/2/20 17時10分</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98" indent="0">
              <a:buNone/>
              <a:defRPr sz="1800">
                <a:solidFill>
                  <a:schemeClr val="tx1">
                    <a:tint val="75000"/>
                  </a:schemeClr>
                </a:solidFill>
              </a:defRPr>
            </a:lvl2pPr>
            <a:lvl3pPr marL="914395" indent="0">
              <a:buNone/>
              <a:defRPr sz="1600">
                <a:solidFill>
                  <a:schemeClr val="tx1">
                    <a:tint val="75000"/>
                  </a:schemeClr>
                </a:solidFill>
              </a:defRPr>
            </a:lvl3pPr>
            <a:lvl4pPr marL="1371592" indent="0">
              <a:buNone/>
              <a:defRPr sz="1400">
                <a:solidFill>
                  <a:schemeClr val="tx1">
                    <a:tint val="75000"/>
                  </a:schemeClr>
                </a:solidFill>
              </a:defRPr>
            </a:lvl4pPr>
            <a:lvl5pPr marL="1828789" indent="0">
              <a:buNone/>
              <a:defRPr sz="1400">
                <a:solidFill>
                  <a:schemeClr val="tx1">
                    <a:tint val="75000"/>
                  </a:schemeClr>
                </a:solidFill>
              </a:defRPr>
            </a:lvl5pPr>
            <a:lvl6pPr marL="2285987" indent="0">
              <a:buNone/>
              <a:defRPr sz="1400">
                <a:solidFill>
                  <a:schemeClr val="tx1">
                    <a:tint val="75000"/>
                  </a:schemeClr>
                </a:solidFill>
              </a:defRPr>
            </a:lvl6pPr>
            <a:lvl7pPr marL="2743185" indent="0">
              <a:buNone/>
              <a:defRPr sz="1400">
                <a:solidFill>
                  <a:schemeClr val="tx1">
                    <a:tint val="75000"/>
                  </a:schemeClr>
                </a:solidFill>
              </a:defRPr>
            </a:lvl7pPr>
            <a:lvl8pPr marL="3200381" indent="0">
              <a:buNone/>
              <a:defRPr sz="1400">
                <a:solidFill>
                  <a:schemeClr val="tx1">
                    <a:tint val="75000"/>
                  </a:schemeClr>
                </a:solidFill>
              </a:defRPr>
            </a:lvl8pPr>
            <a:lvl9pPr marL="3657579"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B9298296-27CF-414A-91E3-EDA9604C15A9}" type="datetime8">
              <a:rPr kumimoji="1" lang="ja-JP" altLang="en-US" smtClean="0"/>
              <a:pPr/>
              <a:t>26/2/20 17時10分</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F4D39CCF-00FB-440A-90C1-41F756921247}" type="datetime8">
              <a:rPr kumimoji="1" lang="ja-JP" altLang="en-US" smtClean="0"/>
              <a:pPr/>
              <a:t>26/2/20 17時10分</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9"/>
            <a:ext cx="8229600" cy="1143000"/>
          </a:xfrm>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5"/>
            <a:ext cx="4040188" cy="639763"/>
          </a:xfrm>
        </p:spPr>
        <p:txBody>
          <a:bodyPr anchor="b"/>
          <a:lstStyle>
            <a:lvl1pPr marL="0" indent="0">
              <a:buNone/>
              <a:defRPr sz="2400" b="1"/>
            </a:lvl1pPr>
            <a:lvl2pPr marL="457198"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5" indent="0">
              <a:buNone/>
              <a:defRPr sz="1600" b="1"/>
            </a:lvl7pPr>
            <a:lvl8pPr marL="3200381" indent="0">
              <a:buNone/>
              <a:defRPr sz="1600" b="1"/>
            </a:lvl8pPr>
            <a:lvl9pPr marL="3657579"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8" y="1535115"/>
            <a:ext cx="4041775" cy="639763"/>
          </a:xfrm>
        </p:spPr>
        <p:txBody>
          <a:bodyPr anchor="b"/>
          <a:lstStyle>
            <a:lvl1pPr marL="0" indent="0">
              <a:buNone/>
              <a:defRPr sz="2400" b="1"/>
            </a:lvl1pPr>
            <a:lvl2pPr marL="457198"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5" indent="0">
              <a:buNone/>
              <a:defRPr sz="1600" b="1"/>
            </a:lvl7pPr>
            <a:lvl8pPr marL="3200381" indent="0">
              <a:buNone/>
              <a:defRPr sz="1600" b="1"/>
            </a:lvl8pPr>
            <a:lvl9pPr marL="3657579"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67F008E7-C115-45FC-87E4-A592F83D3914}" type="datetime8">
              <a:rPr kumimoji="1" lang="ja-JP" altLang="en-US" smtClean="0"/>
              <a:pPr/>
              <a:t>26/2/20 17時10分</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45888A72-9BF4-454A-8EE0-1A8FC2CB58DC}" type="datetime8">
              <a:rPr kumimoji="1" lang="ja-JP" altLang="en-US" smtClean="0"/>
              <a:pPr/>
              <a:t>26/2/20 17時10分</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CA588BB-60B3-42E9-A5FC-46C280F02EBC}" type="datetime8">
              <a:rPr kumimoji="1" lang="ja-JP" altLang="en-US" smtClean="0"/>
              <a:pPr/>
              <a:t>26/2/20 17時10分</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1"/>
            <a:ext cx="3008313" cy="1162051"/>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3" y="1435103"/>
            <a:ext cx="3008313" cy="4691063"/>
          </a:xfrm>
        </p:spPr>
        <p:txBody>
          <a:bodyPr/>
          <a:lstStyle>
            <a:lvl1pPr marL="0" indent="0">
              <a:buNone/>
              <a:defRPr sz="1400"/>
            </a:lvl1pPr>
            <a:lvl2pPr marL="457198"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5" indent="0">
              <a:buNone/>
              <a:defRPr sz="900"/>
            </a:lvl7pPr>
            <a:lvl8pPr marL="3200381" indent="0">
              <a:buNone/>
              <a:defRPr sz="900"/>
            </a:lvl8pPr>
            <a:lvl9pPr marL="3657579"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95353F8-5F1F-476C-8E01-830B299E1844}" type="datetime8">
              <a:rPr kumimoji="1" lang="ja-JP" altLang="en-US" smtClean="0"/>
              <a:pPr/>
              <a:t>26/2/20 17時10分</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9"/>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198" indent="0">
              <a:buNone/>
              <a:defRPr sz="2800"/>
            </a:lvl2pPr>
            <a:lvl3pPr marL="914395" indent="0">
              <a:buNone/>
              <a:defRPr sz="2400"/>
            </a:lvl3pPr>
            <a:lvl4pPr marL="1371592" indent="0">
              <a:buNone/>
              <a:defRPr sz="2000"/>
            </a:lvl4pPr>
            <a:lvl5pPr marL="1828789" indent="0">
              <a:buNone/>
              <a:defRPr sz="2000"/>
            </a:lvl5pPr>
            <a:lvl6pPr marL="2285987" indent="0">
              <a:buNone/>
              <a:defRPr sz="2000"/>
            </a:lvl6pPr>
            <a:lvl7pPr marL="2743185" indent="0">
              <a:buNone/>
              <a:defRPr sz="2000"/>
            </a:lvl7pPr>
            <a:lvl8pPr marL="3200381" indent="0">
              <a:buNone/>
              <a:defRPr sz="2000"/>
            </a:lvl8pPr>
            <a:lvl9pPr marL="3657579"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40"/>
            <a:ext cx="5486400" cy="804863"/>
          </a:xfrm>
        </p:spPr>
        <p:txBody>
          <a:bodyPr/>
          <a:lstStyle>
            <a:lvl1pPr marL="0" indent="0">
              <a:buNone/>
              <a:defRPr sz="1400"/>
            </a:lvl1pPr>
            <a:lvl2pPr marL="457198"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5" indent="0">
              <a:buNone/>
              <a:defRPr sz="900"/>
            </a:lvl7pPr>
            <a:lvl8pPr marL="3200381" indent="0">
              <a:buNone/>
              <a:defRPr sz="900"/>
            </a:lvl8pPr>
            <a:lvl9pPr marL="3657579"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E012C11-E3BF-4020-B172-D9B0604C23A7}" type="datetime8">
              <a:rPr kumimoji="1" lang="ja-JP" altLang="en-US" smtClean="0"/>
              <a:pPr/>
              <a:t>26/2/20 17時10分</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F8BAA-4504-453B-A2C3-94D2E09B7D49}" type="datetime8">
              <a:rPr kumimoji="1" lang="ja-JP" altLang="en-US" smtClean="0"/>
              <a:pPr/>
              <a:t>26/2/20 17時10分</a:t>
            </a:fld>
            <a:endParaRPr kumimoji="1" lang="ja-JP" altLang="en-US"/>
          </a:p>
        </p:txBody>
      </p:sp>
      <p:sp>
        <p:nvSpPr>
          <p:cNvPr id="5" name="フッター プレースホルダ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7010400" y="6597352"/>
            <a:ext cx="2133600" cy="260648"/>
          </a:xfrm>
          <a:prstGeom prst="rect">
            <a:avLst/>
          </a:prstGeom>
        </p:spPr>
        <p:txBody>
          <a:bodyPr vert="horz" lIns="91440" tIns="45720" rIns="91440" bIns="45720" rtlCol="0" anchor="ctr"/>
          <a:lstStyle>
            <a:lvl1pPr algn="r">
              <a:defRPr sz="1400" i="1">
                <a:solidFill>
                  <a:schemeClr val="tx1">
                    <a:tint val="75000"/>
                  </a:schemeClr>
                </a:solidFill>
                <a:latin typeface="HGS創英角ﾎﾟｯﾌﾟ体" pitchFamily="50" charset="-128"/>
                <a:ea typeface="HGS創英角ﾎﾟｯﾌﾟ体" pitchFamily="50" charset="-128"/>
              </a:defRPr>
            </a:lvl1pPr>
          </a:lstStyle>
          <a:p>
            <a:fld id="{AC0CF3E3-977F-49A5-8EC7-B81E16CC7256}"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95" rtl="0" eaLnBrk="1" latinLnBrk="0" hangingPunct="1">
        <a:spcBef>
          <a:spcPct val="0"/>
        </a:spcBef>
        <a:buNone/>
        <a:defRPr kumimoji="1" sz="4400" kern="1200">
          <a:solidFill>
            <a:schemeClr val="tx1"/>
          </a:solidFill>
          <a:latin typeface="+mj-lt"/>
          <a:ea typeface="+mj-ea"/>
          <a:cs typeface="+mj-cs"/>
        </a:defRPr>
      </a:lvl1pPr>
    </p:titleStyle>
    <p:bodyStyle>
      <a:lvl1pPr marL="342898" indent="-342898" algn="l" defTabSz="914395"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46" indent="-285748" algn="l" defTabSz="914395"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993" indent="-228598" algn="l" defTabSz="914395"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191"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388"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585"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395" rtl="0" eaLnBrk="1" latinLnBrk="0" hangingPunct="1">
        <a:defRPr kumimoji="1" sz="1800" kern="1200">
          <a:solidFill>
            <a:schemeClr val="tx1"/>
          </a:solidFill>
          <a:latin typeface="+mn-lt"/>
          <a:ea typeface="+mn-ea"/>
          <a:cs typeface="+mn-cs"/>
        </a:defRPr>
      </a:lvl1pPr>
      <a:lvl2pPr marL="457198" algn="l" defTabSz="914395" rtl="0" eaLnBrk="1" latinLnBrk="0" hangingPunct="1">
        <a:defRPr kumimoji="1" sz="1800" kern="1200">
          <a:solidFill>
            <a:schemeClr val="tx1"/>
          </a:solidFill>
          <a:latin typeface="+mn-lt"/>
          <a:ea typeface="+mn-ea"/>
          <a:cs typeface="+mn-cs"/>
        </a:defRPr>
      </a:lvl2pPr>
      <a:lvl3pPr marL="914395" algn="l" defTabSz="914395" rtl="0" eaLnBrk="1" latinLnBrk="0" hangingPunct="1">
        <a:defRPr kumimoji="1" sz="1800" kern="1200">
          <a:solidFill>
            <a:schemeClr val="tx1"/>
          </a:solidFill>
          <a:latin typeface="+mn-lt"/>
          <a:ea typeface="+mn-ea"/>
          <a:cs typeface="+mn-cs"/>
        </a:defRPr>
      </a:lvl3pPr>
      <a:lvl4pPr marL="1371592" algn="l" defTabSz="914395" rtl="0" eaLnBrk="1" latinLnBrk="0" hangingPunct="1">
        <a:defRPr kumimoji="1" sz="1800" kern="1200">
          <a:solidFill>
            <a:schemeClr val="tx1"/>
          </a:solidFill>
          <a:latin typeface="+mn-lt"/>
          <a:ea typeface="+mn-ea"/>
          <a:cs typeface="+mn-cs"/>
        </a:defRPr>
      </a:lvl4pPr>
      <a:lvl5pPr marL="1828789" algn="l" defTabSz="914395" rtl="0" eaLnBrk="1" latinLnBrk="0" hangingPunct="1">
        <a:defRPr kumimoji="1" sz="1800" kern="1200">
          <a:solidFill>
            <a:schemeClr val="tx1"/>
          </a:solidFill>
          <a:latin typeface="+mn-lt"/>
          <a:ea typeface="+mn-ea"/>
          <a:cs typeface="+mn-cs"/>
        </a:defRPr>
      </a:lvl5pPr>
      <a:lvl6pPr marL="2285987" algn="l" defTabSz="914395" rtl="0" eaLnBrk="1" latinLnBrk="0" hangingPunct="1">
        <a:defRPr kumimoji="1" sz="1800" kern="1200">
          <a:solidFill>
            <a:schemeClr val="tx1"/>
          </a:solidFill>
          <a:latin typeface="+mn-lt"/>
          <a:ea typeface="+mn-ea"/>
          <a:cs typeface="+mn-cs"/>
        </a:defRPr>
      </a:lvl6pPr>
      <a:lvl7pPr marL="2743185" algn="l" defTabSz="914395" rtl="0" eaLnBrk="1" latinLnBrk="0" hangingPunct="1">
        <a:defRPr kumimoji="1" sz="1800" kern="1200">
          <a:solidFill>
            <a:schemeClr val="tx1"/>
          </a:solidFill>
          <a:latin typeface="+mn-lt"/>
          <a:ea typeface="+mn-ea"/>
          <a:cs typeface="+mn-cs"/>
        </a:defRPr>
      </a:lvl7pPr>
      <a:lvl8pPr marL="3200381" algn="l" defTabSz="914395" rtl="0" eaLnBrk="1" latinLnBrk="0" hangingPunct="1">
        <a:defRPr kumimoji="1" sz="1800" kern="1200">
          <a:solidFill>
            <a:schemeClr val="tx1"/>
          </a:solidFill>
          <a:latin typeface="+mn-lt"/>
          <a:ea typeface="+mn-ea"/>
          <a:cs typeface="+mn-cs"/>
        </a:defRPr>
      </a:lvl8pPr>
      <a:lvl9pPr marL="3657579" algn="l" defTabSz="914395"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60.png"/><Relationship Id="rId5" Type="http://schemas.openxmlformats.org/officeDocument/2006/relationships/diagramQuickStyle" Target="../diagrams/quickStyle1.xml"/><Relationship Id="rId10" Type="http://schemas.openxmlformats.org/officeDocument/2006/relationships/image" Target="../media/image59.png"/><Relationship Id="rId4" Type="http://schemas.openxmlformats.org/officeDocument/2006/relationships/diagramLayout" Target="../diagrams/layout1.xml"/><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a:extLst>
              <a:ext uri="{FF2B5EF4-FFF2-40B4-BE49-F238E27FC236}">
                <a16:creationId xmlns:a16="http://schemas.microsoft.com/office/drawing/2014/main" id="{8234A1E5-CE21-4385-A9F7-AC11A9B545DC}"/>
              </a:ext>
            </a:extLst>
          </p:cNvPr>
          <p:cNvSpPr>
            <a:spLocks noChangeArrowheads="1"/>
          </p:cNvSpPr>
          <p:nvPr/>
        </p:nvSpPr>
        <p:spPr bwMode="auto">
          <a:xfrm>
            <a:off x="0" y="7910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dirty="0">
              <a:solidFill>
                <a:srgbClr val="000000"/>
              </a:solidFill>
            </a:endParaRPr>
          </a:p>
        </p:txBody>
      </p:sp>
      <p:sp>
        <p:nvSpPr>
          <p:cNvPr id="8197" name="タイトル 1">
            <a:extLst>
              <a:ext uri="{FF2B5EF4-FFF2-40B4-BE49-F238E27FC236}">
                <a16:creationId xmlns:a16="http://schemas.microsoft.com/office/drawing/2014/main" id="{B963BD64-ABA6-434E-965B-BBBAAC1F208B}"/>
              </a:ext>
            </a:extLst>
          </p:cNvPr>
          <p:cNvSpPr txBox="1">
            <a:spLocks noGrp="1"/>
          </p:cNvSpPr>
          <p:nvPr>
            <p:ph type="ctrTitle"/>
          </p:nvPr>
        </p:nvSpPr>
        <p:spPr>
          <a:xfrm>
            <a:off x="0" y="1815473"/>
            <a:ext cx="9144000" cy="2117583"/>
          </a:xfrm>
        </p:spPr>
        <p:txBody>
          <a:bodyPr anchorCtr="1">
            <a:normAutofit/>
          </a:bodyPr>
          <a:lstStyle/>
          <a:p>
            <a:pPr algn="ctr"/>
            <a:r>
              <a:rPr kumimoji="1" lang="ja-JP" altLang="en-US" sz="4000" b="1" dirty="0">
                <a:solidFill>
                  <a:schemeClr val="tx1"/>
                </a:solidFill>
                <a:latin typeface="メイリオ" panose="020B0604030504040204" pitchFamily="50" charset="-128"/>
                <a:ea typeface="メイリオ" panose="020B0604030504040204" pitchFamily="50" charset="-128"/>
              </a:rPr>
              <a:t>令和７年の農政運動（全国版・県版）と今後の取り組み</a:t>
            </a:r>
            <a:r>
              <a:rPr kumimoji="1" lang="ja-JP" altLang="en-US" sz="4000" b="1">
                <a:solidFill>
                  <a:schemeClr val="tx1"/>
                </a:solidFill>
                <a:latin typeface="メイリオ" panose="020B0604030504040204" pitchFamily="50" charset="-128"/>
                <a:ea typeface="メイリオ" panose="020B0604030504040204" pitchFamily="50" charset="-128"/>
              </a:rPr>
              <a:t>について</a:t>
            </a:r>
            <a:endParaRPr altLang="ja-JP" sz="2954" b="1" dirty="0">
              <a:solidFill>
                <a:schemeClr val="tx1"/>
              </a:solidFill>
              <a:latin typeface="メイリオ" panose="020B0604030504040204" pitchFamily="50" charset="-128"/>
              <a:ea typeface="メイリオ" panose="020B0604030504040204" pitchFamily="50" charset="-128"/>
            </a:endParaRPr>
          </a:p>
        </p:txBody>
      </p:sp>
      <p:pic>
        <p:nvPicPr>
          <p:cNvPr id="6" name="Picture 4" descr="\\sv-files\県中公開\A_総務企画課\E01_中央会コンプラ・JAマーク関連\JAマーク\JAマーク_紙印刷用\JAマーク_紙印刷用.gif">
            <a:extLst>
              <a:ext uri="{FF2B5EF4-FFF2-40B4-BE49-F238E27FC236}">
                <a16:creationId xmlns:a16="http://schemas.microsoft.com/office/drawing/2014/main" id="{A6BD6335-8698-4B60-B372-638728E7A9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7864" y="4050693"/>
            <a:ext cx="2237433" cy="1370976"/>
          </a:xfrm>
          <a:prstGeom prst="rect">
            <a:avLst/>
          </a:prstGeom>
          <a:noFill/>
          <a:ln w="9525">
            <a:noFill/>
            <a:miter lim="800000"/>
            <a:headEnd/>
            <a:tailEnd/>
          </a:ln>
        </p:spPr>
      </p:pic>
      <p:sp>
        <p:nvSpPr>
          <p:cNvPr id="11" name="字幕 2">
            <a:extLst>
              <a:ext uri="{FF2B5EF4-FFF2-40B4-BE49-F238E27FC236}">
                <a16:creationId xmlns:a16="http://schemas.microsoft.com/office/drawing/2014/main" id="{1F54D6DC-D9A0-414F-8311-A23AFC10FC0C}"/>
              </a:ext>
            </a:extLst>
          </p:cNvPr>
          <p:cNvSpPr txBox="1">
            <a:spLocks/>
          </p:cNvSpPr>
          <p:nvPr/>
        </p:nvSpPr>
        <p:spPr>
          <a:xfrm>
            <a:off x="2411760" y="5693973"/>
            <a:ext cx="6192688" cy="789342"/>
          </a:xfrm>
          <a:prstGeom prst="rect">
            <a:avLst/>
          </a:prstGeom>
        </p:spPr>
        <p:txBody>
          <a:bodyPr vert="horz" lIns="91440" tIns="45720" rIns="91440" bIns="45720" rtlCol="0">
            <a:normAutofit fontScale="92500"/>
          </a:bodyPr>
          <a:lstStyle>
            <a:lvl1pPr marL="0" indent="0" algn="ctr" defTabSz="914395"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197" indent="0" algn="ctr" defTabSz="914395"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395" indent="0" algn="ctr" defTabSz="914395"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592" indent="0" algn="ctr" defTabSz="914395"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789" indent="0" algn="ctr" defTabSz="914395"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5987" indent="0" algn="ctr" defTabSz="914395"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184" indent="0" algn="ctr" defTabSz="914395"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381" indent="0" algn="ctr" defTabSz="914395"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579" indent="0" algn="ctr" defTabSz="914395"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42969"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70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作成：</a:t>
            </a:r>
            <a:r>
              <a:rPr kumimoji="1" lang="ja-JP" altLang="en-US" sz="2000" b="0" i="0" u="none" strike="noStrike" kern="1200" cap="none" spc="85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令和８年１月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全国農業協同組合中央会</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42969"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70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追記：</a:t>
            </a:r>
            <a:r>
              <a:rPr kumimoji="1" lang="ja-JP" altLang="en-US" sz="2000" b="0" i="0" u="none" strike="noStrike" kern="1200" cap="none" spc="85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令和８年２月　</a:t>
            </a:r>
            <a:r>
              <a:rPr kumimoji="1" lang="ja-JP" altLang="en-US" sz="20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山形県</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農業協同組合中央会</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2" name="図 11" descr="アプリケーション&#10;&#10;自動的に生成された説明">
            <a:extLst>
              <a:ext uri="{FF2B5EF4-FFF2-40B4-BE49-F238E27FC236}">
                <a16:creationId xmlns:a16="http://schemas.microsoft.com/office/drawing/2014/main" id="{9A874BB1-5384-4F04-9433-BB6867B7E51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276" y="4699585"/>
            <a:ext cx="1798241" cy="1798241"/>
          </a:xfrm>
          <a:prstGeom prst="rect">
            <a:avLst/>
          </a:prstGeom>
          <a:noFill/>
          <a:ln>
            <a:noFill/>
          </a:ln>
        </p:spPr>
      </p:pic>
    </p:spTree>
    <p:extLst>
      <p:ext uri="{BB962C8B-B14F-4D97-AF65-F5344CB8AC3E}">
        <p14:creationId xmlns:p14="http://schemas.microsoft.com/office/powerpoint/2010/main" val="2993237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6AD8F-8CB2-E313-4901-2C5530171E00}"/>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0FC9FC70-2122-0E3A-A631-FF038D97ED6A}"/>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2F767430-2305-3789-C8A2-EDBAA03C8F9C}"/>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重点支援地方交付金</a:t>
            </a:r>
          </a:p>
        </p:txBody>
      </p:sp>
      <p:sp>
        <p:nvSpPr>
          <p:cNvPr id="22" name="スライド番号プレースホルダ 1">
            <a:extLst>
              <a:ext uri="{FF2B5EF4-FFF2-40B4-BE49-F238E27FC236}">
                <a16:creationId xmlns:a16="http://schemas.microsoft.com/office/drawing/2014/main" id="{2A16C40D-C68B-21C6-63C6-6E1EEB2FF4E6}"/>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6A2167C1-722B-AB54-8B1B-3DDE3D796021}"/>
              </a:ext>
            </a:extLst>
          </p:cNvPr>
          <p:cNvSpPr/>
          <p:nvPr/>
        </p:nvSpPr>
        <p:spPr>
          <a:xfrm>
            <a:off x="53722" y="692752"/>
            <a:ext cx="9036557" cy="581909"/>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Meiryo UI" panose="020B0604030504040204" pitchFamily="50" charset="-128"/>
                <a:ea typeface="Meiryo UI" panose="020B0604030504040204" pitchFamily="50" charset="-128"/>
              </a:rPr>
              <a:t>食料品の物価高騰特別加算などの拡充とあわせ、重点支援地方交付金に２兆円を計上！</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5A2BEBC4-E213-FD74-D9C4-AE31C1328C03}"/>
              </a:ext>
            </a:extLst>
          </p:cNvPr>
          <p:cNvSpPr txBox="1"/>
          <p:nvPr/>
        </p:nvSpPr>
        <p:spPr>
          <a:xfrm>
            <a:off x="5004048" y="1415398"/>
            <a:ext cx="3717776" cy="32400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重点支援地方交付金を活用した支援例</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5F7304B7-A3B1-5CFB-B036-7B171560AAB6}"/>
              </a:ext>
            </a:extLst>
          </p:cNvPr>
          <p:cNvSpPr txBox="1"/>
          <p:nvPr/>
        </p:nvSpPr>
        <p:spPr>
          <a:xfrm>
            <a:off x="62135" y="1415398"/>
            <a:ext cx="4627877" cy="32400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重点支援地方交付金の拡充</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5" name="グループ化 4">
            <a:extLst>
              <a:ext uri="{FF2B5EF4-FFF2-40B4-BE49-F238E27FC236}">
                <a16:creationId xmlns:a16="http://schemas.microsoft.com/office/drawing/2014/main" id="{E120573E-A415-F99C-47AD-14053C29625B}"/>
              </a:ext>
            </a:extLst>
          </p:cNvPr>
          <p:cNvGrpSpPr/>
          <p:nvPr/>
        </p:nvGrpSpPr>
        <p:grpSpPr>
          <a:xfrm>
            <a:off x="104703" y="1797380"/>
            <a:ext cx="1995473" cy="1053422"/>
            <a:chOff x="680767" y="2546027"/>
            <a:chExt cx="1995473" cy="949541"/>
          </a:xfrm>
        </p:grpSpPr>
        <p:sp>
          <p:nvSpPr>
            <p:cNvPr id="7" name="テキスト ボックス 6">
              <a:extLst>
                <a:ext uri="{FF2B5EF4-FFF2-40B4-BE49-F238E27FC236}">
                  <a16:creationId xmlns:a16="http://schemas.microsoft.com/office/drawing/2014/main" id="{4B6E34A6-AAAB-495A-CF24-637905F69864}"/>
                </a:ext>
              </a:extLst>
            </p:cNvPr>
            <p:cNvSpPr txBox="1"/>
            <p:nvPr/>
          </p:nvSpPr>
          <p:spPr>
            <a:xfrm>
              <a:off x="680767" y="2780479"/>
              <a:ext cx="1995473" cy="715089"/>
            </a:xfrm>
            <a:prstGeom prst="roundRect">
              <a:avLst/>
            </a:prstGeom>
            <a:ln w="38100">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１．１</a:t>
              </a:r>
              <a:r>
                <a:rPr lang="ja-JP" altLang="en-US" dirty="0">
                  <a:latin typeface="Meiryo UI" panose="020B0604030504040204" pitchFamily="50" charset="-128"/>
                  <a:ea typeface="Meiryo UI" panose="020B0604030504040204" pitchFamily="50" charset="-128"/>
                </a:rPr>
                <a:t>兆円</a:t>
              </a:r>
              <a:endParaRPr lang="en-US" altLang="ja-JP"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（低所得世帯支援枠：</a:t>
              </a:r>
              <a:r>
                <a:rPr kumimoji="1" lang="en-US" altLang="ja-JP" sz="900" dirty="0">
                  <a:latin typeface="Meiryo UI" panose="020B0604030504040204" pitchFamily="50" charset="-128"/>
                  <a:ea typeface="Meiryo UI" panose="020B0604030504040204" pitchFamily="50" charset="-128"/>
                </a:rPr>
                <a:t>0.5</a:t>
              </a:r>
              <a:r>
                <a:rPr kumimoji="1" lang="ja-JP" altLang="en-US" sz="900" dirty="0">
                  <a:latin typeface="Meiryo UI" panose="020B0604030504040204" pitchFamily="50" charset="-128"/>
                  <a:ea typeface="Meiryo UI" panose="020B0604030504040204" pitchFamily="50" charset="-128"/>
                </a:rPr>
                <a:t>兆円）</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（推奨事業メニュー：</a:t>
              </a:r>
              <a:r>
                <a:rPr kumimoji="1" lang="en-US" altLang="ja-JP" sz="900" dirty="0">
                  <a:latin typeface="Meiryo UI" panose="020B0604030504040204" pitchFamily="50" charset="-128"/>
                  <a:ea typeface="Meiryo UI" panose="020B0604030504040204" pitchFamily="50" charset="-128"/>
                </a:rPr>
                <a:t>0.6</a:t>
              </a:r>
              <a:r>
                <a:rPr kumimoji="1" lang="ja-JP" altLang="en-US" sz="900" dirty="0">
                  <a:latin typeface="Meiryo UI" panose="020B0604030504040204" pitchFamily="50" charset="-128"/>
                  <a:ea typeface="Meiryo UI" panose="020B0604030504040204" pitchFamily="50" charset="-128"/>
                </a:rPr>
                <a:t>兆円）</a:t>
              </a:r>
            </a:p>
          </p:txBody>
        </p:sp>
        <p:sp>
          <p:nvSpPr>
            <p:cNvPr id="8" name="テキスト ボックス 7">
              <a:extLst>
                <a:ext uri="{FF2B5EF4-FFF2-40B4-BE49-F238E27FC236}">
                  <a16:creationId xmlns:a16="http://schemas.microsoft.com/office/drawing/2014/main" id="{1BF515FB-4833-872A-B61E-0ABE43DAF473}"/>
                </a:ext>
              </a:extLst>
            </p:cNvPr>
            <p:cNvSpPr txBox="1"/>
            <p:nvPr/>
          </p:nvSpPr>
          <p:spPr>
            <a:xfrm>
              <a:off x="683568" y="2546027"/>
              <a:ext cx="954138" cy="340519"/>
            </a:xfrm>
            <a:prstGeom prst="roundRect">
              <a:avLst/>
            </a:prstGeom>
            <a:solidFill>
              <a:schemeClr val="bg2">
                <a:lumMod val="90000"/>
              </a:schemeClr>
            </a:solidFill>
            <a:ln>
              <a:solidFill>
                <a:schemeClr val="bg2"/>
              </a:solidFill>
            </a:ln>
          </p:spPr>
          <p:txBody>
            <a:bodyPr wrap="square" rtlCol="0">
              <a:spAutoFit/>
            </a:bodyPr>
            <a:lstStyle/>
            <a:p>
              <a:pPr algn="ctr"/>
              <a:r>
                <a:rPr kumimoji="1" lang="en-US" altLang="ja-JP" sz="1400" b="1" dirty="0">
                  <a:latin typeface="Meiryo UI" panose="020B0604030504040204" pitchFamily="50" charset="-128"/>
                  <a:ea typeface="Meiryo UI" panose="020B0604030504040204" pitchFamily="50" charset="-128"/>
                </a:rPr>
                <a:t>R</a:t>
              </a:r>
              <a:r>
                <a:rPr kumimoji="1" lang="ja-JP" altLang="en-US" sz="1400" b="1" dirty="0">
                  <a:latin typeface="Meiryo UI" panose="020B0604030504040204" pitchFamily="50" charset="-128"/>
                  <a:ea typeface="Meiryo UI" panose="020B0604030504040204" pitchFamily="50" charset="-128"/>
                </a:rPr>
                <a:t>６補正</a:t>
              </a:r>
            </a:p>
          </p:txBody>
        </p:sp>
      </p:grpSp>
      <p:grpSp>
        <p:nvGrpSpPr>
          <p:cNvPr id="12" name="グループ化 11">
            <a:extLst>
              <a:ext uri="{FF2B5EF4-FFF2-40B4-BE49-F238E27FC236}">
                <a16:creationId xmlns:a16="http://schemas.microsoft.com/office/drawing/2014/main" id="{E58B014C-8E8F-CF13-3C67-59AFA51A9B85}"/>
              </a:ext>
            </a:extLst>
          </p:cNvPr>
          <p:cNvGrpSpPr/>
          <p:nvPr/>
        </p:nvGrpSpPr>
        <p:grpSpPr>
          <a:xfrm>
            <a:off x="2483768" y="1799859"/>
            <a:ext cx="2160240" cy="1050943"/>
            <a:chOff x="683568" y="2508324"/>
            <a:chExt cx="2160240" cy="1432632"/>
          </a:xfrm>
        </p:grpSpPr>
        <p:sp>
          <p:nvSpPr>
            <p:cNvPr id="13" name="テキスト ボックス 12">
              <a:extLst>
                <a:ext uri="{FF2B5EF4-FFF2-40B4-BE49-F238E27FC236}">
                  <a16:creationId xmlns:a16="http://schemas.microsoft.com/office/drawing/2014/main" id="{D7540D03-4A0F-B8E7-5BDA-289FE51C074A}"/>
                </a:ext>
              </a:extLst>
            </p:cNvPr>
            <p:cNvSpPr txBox="1"/>
            <p:nvPr/>
          </p:nvSpPr>
          <p:spPr>
            <a:xfrm>
              <a:off x="683568" y="2780479"/>
              <a:ext cx="2160240" cy="1160477"/>
            </a:xfrm>
            <a:prstGeom prst="roundRect">
              <a:avLst/>
            </a:prstGeom>
            <a:ln w="38100">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Bef>
                  <a:spcPts val="600"/>
                </a:spcBef>
              </a:pPr>
              <a:endParaRPr lang="en-US" altLang="ja-JP" sz="100" dirty="0">
                <a:latin typeface="Meiryo UI" panose="020B0604030504040204" pitchFamily="50" charset="-128"/>
                <a:ea typeface="Meiryo UI" panose="020B0604030504040204" pitchFamily="50" charset="-128"/>
              </a:endParaRPr>
            </a:p>
            <a:p>
              <a:pPr algn="just">
                <a:spcBef>
                  <a:spcPts val="600"/>
                </a:spcBef>
              </a:pPr>
              <a:r>
                <a:rPr lang="ja-JP" altLang="en-US" sz="900" dirty="0">
                  <a:latin typeface="Meiryo UI" panose="020B0604030504040204" pitchFamily="50" charset="-128"/>
                  <a:ea typeface="Meiryo UI" panose="020B0604030504040204" pitchFamily="50" charset="-128"/>
                </a:rPr>
                <a:t>（推奨事業メニューを追加し、）</a:t>
              </a:r>
            </a:p>
            <a:p>
              <a:pPr algn="ctr">
                <a:spcBef>
                  <a:spcPts val="600"/>
                </a:spcBef>
              </a:pPr>
              <a:r>
                <a:rPr lang="ja-JP" altLang="en-US" sz="2400" b="1" dirty="0">
                  <a:solidFill>
                    <a:schemeClr val="accent1"/>
                  </a:solidFill>
                  <a:latin typeface="Meiryo UI" panose="020B0604030504040204" pitchFamily="50" charset="-128"/>
                  <a:ea typeface="Meiryo UI" panose="020B0604030504040204" pitchFamily="50" charset="-128"/>
                </a:rPr>
                <a:t>２兆円</a:t>
              </a:r>
              <a:r>
                <a:rPr lang="ja-JP" altLang="en-US" sz="1600" dirty="0">
                  <a:solidFill>
                    <a:schemeClr val="accent1"/>
                  </a:solidFill>
                  <a:latin typeface="Meiryo UI" panose="020B0604030504040204" pitchFamily="50" charset="-128"/>
                  <a:ea typeface="Meiryo UI" panose="020B0604030504040204" pitchFamily="50" charset="-128"/>
                </a:rPr>
                <a:t>に拡充</a:t>
              </a:r>
              <a:r>
                <a:rPr lang="ja-JP" altLang="en-US" b="1" dirty="0">
                  <a:solidFill>
                    <a:schemeClr val="accent1"/>
                  </a:solidFill>
                  <a:latin typeface="Meiryo UI" panose="020B0604030504040204" pitchFamily="50" charset="-128"/>
                  <a:ea typeface="Meiryo UI" panose="020B0604030504040204" pitchFamily="50" charset="-128"/>
                </a:rPr>
                <a:t>！</a:t>
              </a:r>
              <a:endParaRPr lang="en-US" altLang="ja-JP" b="1" dirty="0">
                <a:solidFill>
                  <a:schemeClr val="accent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22F23E4E-0EB0-1E9B-8565-D4A8FB765E4D}"/>
                </a:ext>
              </a:extLst>
            </p:cNvPr>
            <p:cNvSpPr txBox="1"/>
            <p:nvPr/>
          </p:nvSpPr>
          <p:spPr>
            <a:xfrm>
              <a:off x="683568" y="2508324"/>
              <a:ext cx="954138" cy="464191"/>
            </a:xfrm>
            <a:prstGeom prst="roundRect">
              <a:avLst/>
            </a:prstGeom>
            <a:solidFill>
              <a:schemeClr val="bg2">
                <a:lumMod val="90000"/>
              </a:schemeClr>
            </a:solidFill>
            <a:ln>
              <a:solidFill>
                <a:schemeClr val="bg2"/>
              </a:solidFill>
            </a:ln>
          </p:spPr>
          <p:txBody>
            <a:bodyPr wrap="square" rtlCol="0">
              <a:spAutoFit/>
            </a:bodyPr>
            <a:lstStyle/>
            <a:p>
              <a:pPr algn="ctr"/>
              <a:r>
                <a:rPr kumimoji="1" lang="en-US" altLang="ja-JP" sz="1400" b="1" dirty="0">
                  <a:latin typeface="Meiryo UI" panose="020B0604030504040204" pitchFamily="50" charset="-128"/>
                  <a:ea typeface="Meiryo UI" panose="020B0604030504040204" pitchFamily="50" charset="-128"/>
                </a:rPr>
                <a:t>R</a:t>
              </a:r>
              <a:r>
                <a:rPr lang="ja-JP" altLang="en-US" sz="1400" b="1" dirty="0">
                  <a:latin typeface="Meiryo UI" panose="020B0604030504040204" pitchFamily="50" charset="-128"/>
                  <a:ea typeface="Meiryo UI" panose="020B0604030504040204" pitchFamily="50" charset="-128"/>
                </a:rPr>
                <a:t>７</a:t>
              </a:r>
              <a:r>
                <a:rPr kumimoji="1" lang="ja-JP" altLang="en-US" sz="1400" b="1" dirty="0">
                  <a:latin typeface="Meiryo UI" panose="020B0604030504040204" pitchFamily="50" charset="-128"/>
                  <a:ea typeface="Meiryo UI" panose="020B0604030504040204" pitchFamily="50" charset="-128"/>
                </a:rPr>
                <a:t>補正</a:t>
              </a:r>
            </a:p>
          </p:txBody>
        </p:sp>
      </p:grpSp>
      <p:pic>
        <p:nvPicPr>
          <p:cNvPr id="15" name="グラフィックス 14" descr="矢印: 直線 単色塗りつぶし">
            <a:extLst>
              <a:ext uri="{FF2B5EF4-FFF2-40B4-BE49-F238E27FC236}">
                <a16:creationId xmlns:a16="http://schemas.microsoft.com/office/drawing/2014/main" id="{98AAA112-0472-DBC7-AD68-0147A90BA8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907703" y="1938536"/>
            <a:ext cx="693719" cy="914400"/>
          </a:xfrm>
          <a:prstGeom prst="rect">
            <a:avLst/>
          </a:prstGeom>
        </p:spPr>
      </p:pic>
      <p:sp>
        <p:nvSpPr>
          <p:cNvPr id="16" name="テキスト ボックス 15">
            <a:extLst>
              <a:ext uri="{FF2B5EF4-FFF2-40B4-BE49-F238E27FC236}">
                <a16:creationId xmlns:a16="http://schemas.microsoft.com/office/drawing/2014/main" id="{6EC3B3AC-FFD1-7118-E60A-3F28F7603595}"/>
              </a:ext>
            </a:extLst>
          </p:cNvPr>
          <p:cNvSpPr txBox="1"/>
          <p:nvPr/>
        </p:nvSpPr>
        <p:spPr>
          <a:xfrm>
            <a:off x="62136" y="2924944"/>
            <a:ext cx="4627877" cy="32400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重点支援地方交付金・推奨事業メニュー（農業関係抜粋）</a:t>
            </a:r>
            <a:endParaRPr kumimoji="1" lang="en-US" altLang="ja-JP"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5" name="四角形: 角を丸くする 24">
            <a:extLst>
              <a:ext uri="{FF2B5EF4-FFF2-40B4-BE49-F238E27FC236}">
                <a16:creationId xmlns:a16="http://schemas.microsoft.com/office/drawing/2014/main" id="{8D71FE1B-07BE-E022-6620-15E04C131CE7}"/>
              </a:ext>
            </a:extLst>
          </p:cNvPr>
          <p:cNvSpPr/>
          <p:nvPr/>
        </p:nvSpPr>
        <p:spPr>
          <a:xfrm>
            <a:off x="4823794" y="6163415"/>
            <a:ext cx="4166837" cy="540061"/>
          </a:xfrm>
          <a:prstGeom prst="round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ja-JP" altLang="en-US" sz="1400" b="1" dirty="0">
                <a:solidFill>
                  <a:schemeClr val="accent1"/>
                </a:solidFill>
                <a:latin typeface="Meiryo UI" panose="020B0604030504040204" pitchFamily="50" charset="-128"/>
                <a:ea typeface="Meiryo UI" panose="020B0604030504040204" pitchFamily="50" charset="-128"/>
              </a:rPr>
              <a:t>推奨事業メニューの他にも、地域実態に合わせた様々な支援が可能であり、行政への働きかけが重要！</a:t>
            </a:r>
            <a:endParaRPr lang="en-US" altLang="ja-JP" sz="1400" b="1" dirty="0">
              <a:solidFill>
                <a:schemeClr val="accent1"/>
              </a:solidFill>
              <a:latin typeface="Meiryo UI" panose="020B0604030504040204" pitchFamily="50" charset="-128"/>
              <a:ea typeface="Meiryo UI" panose="020B0604030504040204" pitchFamily="50" charset="-128"/>
            </a:endParaRPr>
          </a:p>
        </p:txBody>
      </p:sp>
      <p:sp>
        <p:nvSpPr>
          <p:cNvPr id="26" name="四角形: 角を丸くする 25">
            <a:extLst>
              <a:ext uri="{FF2B5EF4-FFF2-40B4-BE49-F238E27FC236}">
                <a16:creationId xmlns:a16="http://schemas.microsoft.com/office/drawing/2014/main" id="{DA3C2FE5-DC4E-AA58-E7E2-78397279B70E}"/>
              </a:ext>
            </a:extLst>
          </p:cNvPr>
          <p:cNvSpPr/>
          <p:nvPr/>
        </p:nvSpPr>
        <p:spPr>
          <a:xfrm>
            <a:off x="62136" y="3288074"/>
            <a:ext cx="2200570" cy="1332494"/>
          </a:xfrm>
          <a:prstGeom prst="roundRect">
            <a:avLst>
              <a:gd name="adj" fmla="val 10749"/>
            </a:avLst>
          </a:prstGeom>
          <a:solidFill>
            <a:schemeClr val="bg2">
              <a:lumMod val="90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DCB82801-84D5-2DB4-ACE9-EDE3C26D9494}"/>
              </a:ext>
            </a:extLst>
          </p:cNvPr>
          <p:cNvSpPr txBox="1"/>
          <p:nvPr/>
        </p:nvSpPr>
        <p:spPr>
          <a:xfrm>
            <a:off x="709253" y="3288074"/>
            <a:ext cx="943249"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生活者支援</a:t>
            </a:r>
          </a:p>
        </p:txBody>
      </p:sp>
      <p:sp>
        <p:nvSpPr>
          <p:cNvPr id="17" name="正方形/長方形 16">
            <a:extLst>
              <a:ext uri="{FF2B5EF4-FFF2-40B4-BE49-F238E27FC236}">
                <a16:creationId xmlns:a16="http://schemas.microsoft.com/office/drawing/2014/main" id="{80AA36C8-0986-CC57-72B2-E3C02DC143D8}"/>
              </a:ext>
            </a:extLst>
          </p:cNvPr>
          <p:cNvSpPr/>
          <p:nvPr/>
        </p:nvSpPr>
        <p:spPr>
          <a:xfrm>
            <a:off x="73831" y="5013176"/>
            <a:ext cx="4570177" cy="1620806"/>
          </a:xfrm>
          <a:prstGeom prst="rect">
            <a:avLst/>
          </a:prstGeom>
          <a:noFill/>
          <a:ln w="38100">
            <a:solidFill>
              <a:schemeClr val="bg2">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08000" marR="0" lvl="0" indent="-180000" algn="just"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燃料油価格激変緩和対策補助金の終了により影響を受ける農業者支援</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1800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rPr>
              <a:t>電気・ガス代等の掛かり増し経費に対する支援</a:t>
            </a:r>
            <a:endParaRPr lang="en-US" altLang="ja-JP" sz="1600" dirty="0">
              <a:solidFill>
                <a:prstClr val="black"/>
              </a:solidFill>
              <a:latin typeface="Meiryo UI" panose="020B0604030504040204" pitchFamily="50" charset="-128"/>
              <a:ea typeface="Meiryo UI" panose="020B0604030504040204" pitchFamily="50" charset="-128"/>
            </a:endParaRPr>
          </a:p>
          <a:p>
            <a:pPr marL="108000" marR="0" lvl="0" indent="-180000" algn="just"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600" b="1" dirty="0">
                <a:solidFill>
                  <a:prstClr val="black"/>
                </a:solidFill>
                <a:latin typeface="Meiryo UI" panose="020B0604030504040204" pitchFamily="50" charset="-128"/>
                <a:ea typeface="Meiryo UI" panose="020B0604030504040204" pitchFamily="50" charset="-128"/>
              </a:rPr>
              <a:t>県産農畜産物の購入に対する消費者支援</a:t>
            </a:r>
            <a:r>
              <a:rPr lang="ja-JP" altLang="en-US" sz="1600" dirty="0">
                <a:solidFill>
                  <a:prstClr val="black"/>
                </a:solidFill>
                <a:latin typeface="Meiryo UI" panose="020B0604030504040204" pitchFamily="50" charset="-128"/>
                <a:ea typeface="Meiryo UI" panose="020B0604030504040204" pitchFamily="50" charset="-128"/>
              </a:rPr>
              <a:t>　</a:t>
            </a:r>
            <a:endParaRPr lang="en-US" altLang="ja-JP" sz="1600" dirty="0">
              <a:solidFill>
                <a:prstClr val="black"/>
              </a:solidFill>
              <a:latin typeface="Meiryo UI" panose="020B0604030504040204" pitchFamily="50" charset="-128"/>
              <a:ea typeface="Meiryo UI" panose="020B0604030504040204" pitchFamily="50" charset="-128"/>
            </a:endParaRPr>
          </a:p>
          <a:p>
            <a:pPr marL="108000" marR="0" lvl="0" indent="-180000" algn="r"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等について</a:t>
            </a:r>
            <a:endParaRPr kumimoji="1"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180000" algn="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mn-cs"/>
              </a:rPr>
              <a:t>知事や市町村長、議会等に働きかけ！</a:t>
            </a:r>
            <a:endParaRPr kumimoji="1" lang="en-US" altLang="ja-JP" sz="1600" b="1" i="0" u="sng"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mn-cs"/>
            </a:endParaRPr>
          </a:p>
          <a:p>
            <a:pPr marL="108000" marR="0" lvl="0" indent="-1800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rPr>
              <a:t>　</a:t>
            </a:r>
            <a:endParaRPr kumimoji="1"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四角形: 角を丸くする 27">
            <a:extLst>
              <a:ext uri="{FF2B5EF4-FFF2-40B4-BE49-F238E27FC236}">
                <a16:creationId xmlns:a16="http://schemas.microsoft.com/office/drawing/2014/main" id="{305A5D47-1714-DFF2-F00C-26EDD7BF6389}"/>
              </a:ext>
            </a:extLst>
          </p:cNvPr>
          <p:cNvSpPr/>
          <p:nvPr/>
        </p:nvSpPr>
        <p:spPr>
          <a:xfrm>
            <a:off x="107504" y="3549684"/>
            <a:ext cx="2102767" cy="960416"/>
          </a:xfrm>
          <a:prstGeom prst="roundRect">
            <a:avLst>
              <a:gd name="adj" fmla="val 8720"/>
            </a:avLst>
          </a:prstGeom>
          <a:solidFill>
            <a:schemeClr val="bg1"/>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endParaRPr lang="en-US" altLang="ja-JP" sz="1050" dirty="0">
              <a:solidFill>
                <a:schemeClr val="tx1"/>
              </a:solidFill>
              <a:latin typeface="Meiryo UI" panose="020B0604030504040204" pitchFamily="50" charset="-128"/>
              <a:ea typeface="Meiryo UI" panose="020B0604030504040204" pitchFamily="50" charset="-128"/>
            </a:endParaRPr>
          </a:p>
          <a:p>
            <a:pPr algn="just"/>
            <a:r>
              <a:rPr kumimoji="1" lang="ja-JP" altLang="en-US" sz="1050" dirty="0">
                <a:solidFill>
                  <a:schemeClr val="tx1"/>
                </a:solidFill>
                <a:latin typeface="Meiryo UI" panose="020B0604030504040204" pitchFamily="50" charset="-128"/>
                <a:ea typeface="Meiryo UI" panose="020B0604030504040204" pitchFamily="50" charset="-128"/>
              </a:rPr>
              <a:t>　米</a:t>
            </a:r>
            <a:r>
              <a:rPr lang="ja-JP" altLang="en-US" sz="1050" dirty="0">
                <a:solidFill>
                  <a:schemeClr val="tx1"/>
                </a:solidFill>
                <a:latin typeface="Meiryo UI" panose="020B0604030504040204" pitchFamily="50" charset="-128"/>
                <a:ea typeface="Meiryo UI" panose="020B0604030504040204" pitchFamily="50" charset="-128"/>
              </a:rPr>
              <a:t>などの食料品の物価高騰による負担を軽減するため、お米券を含む商品券や、食料品の現物給付等の支援</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sp>
        <p:nvSpPr>
          <p:cNvPr id="29" name="四角形: 角を丸くする 28">
            <a:extLst>
              <a:ext uri="{FF2B5EF4-FFF2-40B4-BE49-F238E27FC236}">
                <a16:creationId xmlns:a16="http://schemas.microsoft.com/office/drawing/2014/main" id="{484D3814-1CF5-AA39-136C-470028C05D6D}"/>
              </a:ext>
            </a:extLst>
          </p:cNvPr>
          <p:cNvSpPr/>
          <p:nvPr/>
        </p:nvSpPr>
        <p:spPr>
          <a:xfrm>
            <a:off x="2338901" y="3288074"/>
            <a:ext cx="2360703" cy="1332494"/>
          </a:xfrm>
          <a:prstGeom prst="roundRect">
            <a:avLst>
              <a:gd name="adj" fmla="val 9762"/>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F8467BC8-34B4-BD55-03E9-49793F8E0F29}"/>
              </a:ext>
            </a:extLst>
          </p:cNvPr>
          <p:cNvSpPr txBox="1"/>
          <p:nvPr/>
        </p:nvSpPr>
        <p:spPr>
          <a:xfrm>
            <a:off x="3056444" y="3288074"/>
            <a:ext cx="943249" cy="261610"/>
          </a:xfrm>
          <a:prstGeom prst="rect">
            <a:avLst/>
          </a:prstGeom>
          <a:noFill/>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事業者</a:t>
            </a:r>
            <a:r>
              <a:rPr kumimoji="1" lang="ja-JP" altLang="en-US" sz="1100" b="1" dirty="0">
                <a:latin typeface="Meiryo UI" panose="020B0604030504040204" pitchFamily="50" charset="-128"/>
                <a:ea typeface="Meiryo UI" panose="020B0604030504040204" pitchFamily="50" charset="-128"/>
              </a:rPr>
              <a:t>支援</a:t>
            </a:r>
          </a:p>
        </p:txBody>
      </p:sp>
      <p:sp>
        <p:nvSpPr>
          <p:cNvPr id="31" name="四角形: 角を丸くする 30">
            <a:extLst>
              <a:ext uri="{FF2B5EF4-FFF2-40B4-BE49-F238E27FC236}">
                <a16:creationId xmlns:a16="http://schemas.microsoft.com/office/drawing/2014/main" id="{F3658FDD-6651-65B3-7AE9-A3F0B06C969F}"/>
              </a:ext>
            </a:extLst>
          </p:cNvPr>
          <p:cNvSpPr/>
          <p:nvPr/>
        </p:nvSpPr>
        <p:spPr>
          <a:xfrm>
            <a:off x="2374233" y="3528741"/>
            <a:ext cx="2269775" cy="981359"/>
          </a:xfrm>
          <a:prstGeom prst="roundRect">
            <a:avLst>
              <a:gd name="adj" fmla="val 12252"/>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endParaRPr lang="en-US" altLang="ja-JP" sz="1050" dirty="0">
              <a:solidFill>
                <a:schemeClr val="tx1"/>
              </a:solidFill>
              <a:latin typeface="Meiryo UI" panose="020B0604030504040204" pitchFamily="50" charset="-128"/>
              <a:ea typeface="Meiryo UI" panose="020B0604030504040204" pitchFamily="50" charset="-128"/>
            </a:endParaRPr>
          </a:p>
          <a:p>
            <a:pPr algn="just"/>
            <a:r>
              <a:rPr lang="ja-JP" altLang="en-US" sz="1050" dirty="0">
                <a:solidFill>
                  <a:schemeClr val="tx1"/>
                </a:solidFill>
                <a:latin typeface="Meiryo UI" panose="020B0604030504040204" pitchFamily="50" charset="-128"/>
                <a:ea typeface="Meiryo UI" panose="020B0604030504040204" pitchFamily="50" charset="-128"/>
              </a:rPr>
              <a:t>　配合飼料の使用量低減の取組や飼料高騰等の影響を受ける酪農経営の負担軽減、化学肥料からの転換に向けた支援</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7BD1B22A-514E-5093-56BE-2D1CD17987D3}"/>
              </a:ext>
            </a:extLst>
          </p:cNvPr>
          <p:cNvSpPr txBox="1"/>
          <p:nvPr/>
        </p:nvSpPr>
        <p:spPr>
          <a:xfrm>
            <a:off x="53722" y="4725144"/>
            <a:ext cx="4627877" cy="32400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各都道府県中央会や</a:t>
            </a:r>
            <a:r>
              <a:rPr kumimoji="1" lang="en-US" altLang="ja-JP"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JA</a:t>
            </a: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による行政への働きかけ例</a:t>
            </a:r>
            <a:endParaRPr kumimoji="1" lang="en-US" altLang="ja-JP"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9C94C71B-DA74-899E-9FDA-33CF51D5FD98}"/>
              </a:ext>
            </a:extLst>
          </p:cNvPr>
          <p:cNvSpPr txBox="1"/>
          <p:nvPr/>
        </p:nvSpPr>
        <p:spPr>
          <a:xfrm>
            <a:off x="107504" y="3549683"/>
            <a:ext cx="2073621" cy="253916"/>
          </a:xfrm>
          <a:prstGeom prst="rect">
            <a:avLst/>
          </a:prstGeom>
          <a:noFill/>
        </p:spPr>
        <p:txBody>
          <a:bodyPr wrap="square" rtlCol="0">
            <a:spAutoFit/>
          </a:bodyPr>
          <a:lstStyle/>
          <a:p>
            <a:r>
              <a:rPr lang="ja-JP" altLang="en-US" sz="1050" b="1" spc="-150" dirty="0">
                <a:latin typeface="Meiryo UI" panose="020B0604030504040204" pitchFamily="50" charset="-128"/>
                <a:ea typeface="Meiryo UI" panose="020B0604030504040204" pitchFamily="50" charset="-128"/>
              </a:rPr>
              <a:t>〇 食料品の物価高騰に対する特別加算</a:t>
            </a:r>
          </a:p>
        </p:txBody>
      </p:sp>
      <p:sp>
        <p:nvSpPr>
          <p:cNvPr id="35" name="テキスト ボックス 34">
            <a:extLst>
              <a:ext uri="{FF2B5EF4-FFF2-40B4-BE49-F238E27FC236}">
                <a16:creationId xmlns:a16="http://schemas.microsoft.com/office/drawing/2014/main" id="{A684AB4A-3236-2131-D195-7B3367442BC8}"/>
              </a:ext>
            </a:extLst>
          </p:cNvPr>
          <p:cNvSpPr txBox="1"/>
          <p:nvPr/>
        </p:nvSpPr>
        <p:spPr>
          <a:xfrm>
            <a:off x="2456373" y="3549683"/>
            <a:ext cx="2233038" cy="253916"/>
          </a:xfrm>
          <a:prstGeom prst="rect">
            <a:avLst/>
          </a:prstGeom>
          <a:noFill/>
        </p:spPr>
        <p:txBody>
          <a:bodyPr wrap="square" rtlCol="0">
            <a:spAutoFit/>
          </a:bodyPr>
          <a:lstStyle/>
          <a:p>
            <a:r>
              <a:rPr lang="ja-JP" altLang="ja-JP" sz="1050" b="1" spc="-150" dirty="0">
                <a:latin typeface="Meiryo UI" panose="020B0604030504040204" pitchFamily="50" charset="-128"/>
                <a:ea typeface="Meiryo UI" panose="020B0604030504040204" pitchFamily="50" charset="-128"/>
              </a:rPr>
              <a:t>〇</a:t>
            </a:r>
            <a:r>
              <a:rPr lang="en-US" altLang="ja-JP" sz="1050" b="1" spc="-150" dirty="0">
                <a:latin typeface="Meiryo UI" panose="020B0604030504040204" pitchFamily="50" charset="-128"/>
                <a:ea typeface="Meiryo UI" panose="020B0604030504040204" pitchFamily="50" charset="-128"/>
              </a:rPr>
              <a:t> </a:t>
            </a:r>
            <a:r>
              <a:rPr lang="ja-JP" altLang="ja-JP" sz="1050" b="1" spc="-150" dirty="0">
                <a:latin typeface="Meiryo UI" panose="020B0604030504040204" pitchFamily="50" charset="-128"/>
                <a:ea typeface="Meiryo UI" panose="020B0604030504040204" pitchFamily="50" charset="-128"/>
              </a:rPr>
              <a:t>農林水産業における物価高騰対策支援　</a:t>
            </a:r>
            <a:endParaRPr lang="ja-JP" altLang="ja-JP" sz="1050" spc="-150"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42FD82DA-EF8A-3FC2-6E00-73B94932BE17}"/>
              </a:ext>
            </a:extLst>
          </p:cNvPr>
          <p:cNvSpPr txBox="1"/>
          <p:nvPr/>
        </p:nvSpPr>
        <p:spPr>
          <a:xfrm>
            <a:off x="4644008" y="1833288"/>
            <a:ext cx="4526410" cy="4154984"/>
          </a:xfrm>
          <a:prstGeom prst="rect">
            <a:avLst/>
          </a:prstGeom>
          <a:noFill/>
        </p:spPr>
        <p:txBody>
          <a:bodyPr wrap="square" rtlCol="0">
            <a:spAutoFit/>
          </a:bodyPr>
          <a:lstStyle/>
          <a:p>
            <a:pPr algn="just"/>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200" b="1" u="sng" dirty="0">
                <a:solidFill>
                  <a:schemeClr val="accent1"/>
                </a:solidFill>
                <a:latin typeface="Meiryo UI" panose="020B0604030504040204" pitchFamily="50" charset="-128"/>
                <a:ea typeface="Meiryo UI" panose="020B0604030504040204" pitchFamily="50" charset="-128"/>
              </a:rPr>
              <a:t>資材高騰の影響を受けた農業者への給付金（</a:t>
            </a:r>
            <a:r>
              <a:rPr lang="en-US" altLang="ja-JP" sz="1200" b="1" u="sng" dirty="0">
                <a:solidFill>
                  <a:schemeClr val="accent1"/>
                </a:solidFill>
                <a:latin typeface="Meiryo UI" panose="020B0604030504040204" pitchFamily="50" charset="-128"/>
                <a:ea typeface="Meiryo UI" panose="020B0604030504040204" pitchFamily="50" charset="-128"/>
              </a:rPr>
              <a:t>R6</a:t>
            </a:r>
            <a:r>
              <a:rPr lang="ja-JP" altLang="en-US" sz="1200" b="1" u="sng" dirty="0">
                <a:solidFill>
                  <a:schemeClr val="accent1"/>
                </a:solidFill>
                <a:latin typeface="Meiryo UI" panose="020B0604030504040204" pitchFamily="50" charset="-128"/>
                <a:ea typeface="Meiryo UI" panose="020B0604030504040204" pitchFamily="50" charset="-128"/>
              </a:rPr>
              <a:t>補正）</a:t>
            </a:r>
            <a:endParaRPr lang="en-US" altLang="ja-JP" sz="1200" b="1" u="sng" dirty="0">
              <a:solidFill>
                <a:schemeClr val="accent1"/>
              </a:solidFill>
              <a:latin typeface="Meiryo UI" panose="020B0604030504040204" pitchFamily="50" charset="-128"/>
              <a:ea typeface="Meiryo UI" panose="020B0604030504040204" pitchFamily="50" charset="-128"/>
            </a:endParaRPr>
          </a:p>
          <a:p>
            <a:pPr algn="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（千葉県山武市）</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marL="177800" indent="-177800" algn="just"/>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＊農業用資材の価格高騰の影響を受けている農業者に対し、</a:t>
            </a:r>
            <a:b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b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最大</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10</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万円を支給</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marL="177800" indent="-177800" algn="just"/>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just"/>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200" b="1" u="sng" spc="-150" dirty="0">
                <a:solidFill>
                  <a:schemeClr val="accent1"/>
                </a:solidFill>
                <a:latin typeface="Meiryo UI" panose="020B0604030504040204" pitchFamily="50" charset="-128"/>
                <a:ea typeface="Meiryo UI" panose="020B0604030504040204" pitchFamily="50" charset="-128"/>
              </a:rPr>
              <a:t>高騰する輸入粗飼料からの脱却、国産粗飼料の確保支援（</a:t>
            </a:r>
            <a:r>
              <a:rPr lang="en-US" altLang="ja-JP" sz="1200" b="1" u="sng" spc="-150" dirty="0">
                <a:solidFill>
                  <a:schemeClr val="accent1"/>
                </a:solidFill>
                <a:latin typeface="Meiryo UI" panose="020B0604030504040204" pitchFamily="50" charset="-128"/>
                <a:ea typeface="Meiryo UI" panose="020B0604030504040204" pitchFamily="50" charset="-128"/>
              </a:rPr>
              <a:t>R</a:t>
            </a:r>
            <a:r>
              <a:rPr lang="ja-JP" altLang="en-US" sz="1200" b="1" u="sng" spc="-150" dirty="0">
                <a:solidFill>
                  <a:schemeClr val="accent1"/>
                </a:solidFill>
                <a:latin typeface="Meiryo UI" panose="020B0604030504040204" pitchFamily="50" charset="-128"/>
                <a:ea typeface="Meiryo UI" panose="020B0604030504040204" pitchFamily="50" charset="-128"/>
              </a:rPr>
              <a:t>６補正）</a:t>
            </a:r>
            <a:endParaRPr lang="en-US" altLang="ja-JP" sz="1200" b="1" u="sng" spc="-150" dirty="0">
              <a:solidFill>
                <a:schemeClr val="accent1"/>
              </a:solidFill>
              <a:latin typeface="Meiryo UI" panose="020B0604030504040204" pitchFamily="50" charset="-128"/>
              <a:ea typeface="Meiryo UI" panose="020B0604030504040204" pitchFamily="50" charset="-128"/>
            </a:endParaRPr>
          </a:p>
          <a:p>
            <a:pPr algn="r"/>
            <a:r>
              <a:rPr lang="ja-JP" altLang="en-US" sz="1200" spc="-100" dirty="0">
                <a:solidFill>
                  <a:schemeClr val="tx1">
                    <a:lumMod val="85000"/>
                    <a:lumOff val="15000"/>
                  </a:schemeClr>
                </a:solidFill>
                <a:latin typeface="Meiryo UI" panose="020B0604030504040204" pitchFamily="50" charset="-128"/>
                <a:ea typeface="Meiryo UI" panose="020B0604030504040204" pitchFamily="50" charset="-128"/>
              </a:rPr>
              <a:t>（鹿児島県鹿児島市）　</a:t>
            </a:r>
            <a:endParaRPr lang="en-US" altLang="ja-JP" sz="1200" spc="-100" dirty="0">
              <a:solidFill>
                <a:schemeClr val="tx1">
                  <a:lumMod val="85000"/>
                  <a:lumOff val="15000"/>
                </a:schemeClr>
              </a:solidFill>
              <a:latin typeface="Meiryo UI" panose="020B0604030504040204" pitchFamily="50" charset="-128"/>
              <a:ea typeface="Meiryo UI" panose="020B0604030504040204" pitchFamily="50" charset="-128"/>
            </a:endParaRPr>
          </a:p>
          <a:p>
            <a:pPr marL="271463" indent="-271463" algn="just"/>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＊家畜を飼養する農業者の団体における国産粗飼料の共同購入の取組等を支援（</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600</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円</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ロール）</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marL="271463" indent="-271463" algn="just"/>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just"/>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200" b="1" u="sng" dirty="0">
                <a:solidFill>
                  <a:schemeClr val="accent1"/>
                </a:solidFill>
                <a:latin typeface="Meiryo UI" panose="020B0604030504040204" pitchFamily="50" charset="-128"/>
                <a:ea typeface="Meiryo UI" panose="020B0604030504040204" pitchFamily="50" charset="-128"/>
              </a:rPr>
              <a:t>燃油価格高騰に対する農業者の負担緩和（</a:t>
            </a:r>
            <a:r>
              <a:rPr lang="en-US" altLang="ja-JP" sz="1200" b="1" u="sng" dirty="0">
                <a:solidFill>
                  <a:schemeClr val="accent1"/>
                </a:solidFill>
                <a:latin typeface="Meiryo UI" panose="020B0604030504040204" pitchFamily="50" charset="-128"/>
                <a:ea typeface="Meiryo UI" panose="020B0604030504040204" pitchFamily="50" charset="-128"/>
              </a:rPr>
              <a:t>R6</a:t>
            </a:r>
            <a:r>
              <a:rPr lang="ja-JP" altLang="en-US" sz="1200" b="1" u="sng" dirty="0">
                <a:solidFill>
                  <a:schemeClr val="accent1"/>
                </a:solidFill>
                <a:latin typeface="Meiryo UI" panose="020B0604030504040204" pitchFamily="50" charset="-128"/>
                <a:ea typeface="Meiryo UI" panose="020B0604030504040204" pitchFamily="50" charset="-128"/>
              </a:rPr>
              <a:t>補正）</a:t>
            </a:r>
            <a:endParaRPr lang="en-US" altLang="ja-JP" sz="1200" b="1" u="sng" dirty="0">
              <a:solidFill>
                <a:schemeClr val="accent1"/>
              </a:solidFill>
              <a:latin typeface="Meiryo UI" panose="020B0604030504040204" pitchFamily="50" charset="-128"/>
              <a:ea typeface="Meiryo UI" panose="020B0604030504040204" pitchFamily="50" charset="-128"/>
            </a:endParaRPr>
          </a:p>
          <a:p>
            <a:pPr algn="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（長崎県雲仙市）　</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marL="271463" indent="-271463" algn="just"/>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＊施設園芸の加温用燃油として使用する</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A</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重油の使用量に対し、</a:t>
            </a:r>
            <a:b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b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10</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円</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㍑以内の補助</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marL="271463" indent="-271463" algn="just"/>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just"/>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200" b="1" u="sng" spc="-80" dirty="0">
                <a:solidFill>
                  <a:schemeClr val="accent1"/>
                </a:solidFill>
                <a:latin typeface="Meiryo UI" panose="020B0604030504040204" pitchFamily="50" charset="-128"/>
                <a:ea typeface="Meiryo UI" panose="020B0604030504040204" pitchFamily="50" charset="-128"/>
              </a:rPr>
              <a:t>地元の米の消費と家計負担軽減に向けたお米券の配布（</a:t>
            </a:r>
            <a:r>
              <a:rPr lang="en-US" altLang="ja-JP" sz="1200" b="1" u="sng" spc="-80" dirty="0">
                <a:solidFill>
                  <a:schemeClr val="accent1"/>
                </a:solidFill>
                <a:latin typeface="Meiryo UI" panose="020B0604030504040204" pitchFamily="50" charset="-128"/>
                <a:ea typeface="Meiryo UI" panose="020B0604030504040204" pitchFamily="50" charset="-128"/>
              </a:rPr>
              <a:t>R</a:t>
            </a:r>
            <a:r>
              <a:rPr lang="ja-JP" altLang="en-US" sz="1200" b="1" u="sng" spc="-80" dirty="0">
                <a:solidFill>
                  <a:schemeClr val="accent1"/>
                </a:solidFill>
                <a:latin typeface="Meiryo UI" panose="020B0604030504040204" pitchFamily="50" charset="-128"/>
                <a:ea typeface="Meiryo UI" panose="020B0604030504040204" pitchFamily="50" charset="-128"/>
              </a:rPr>
              <a:t>６補正）</a:t>
            </a:r>
            <a:endParaRPr lang="en-US" altLang="ja-JP" sz="1200" b="1" u="sng" spc="-80" dirty="0">
              <a:solidFill>
                <a:schemeClr val="accent1"/>
              </a:solidFill>
              <a:latin typeface="Meiryo UI" panose="020B0604030504040204" pitchFamily="50" charset="-128"/>
              <a:ea typeface="Meiryo UI" panose="020B0604030504040204" pitchFamily="50" charset="-128"/>
            </a:endParaRPr>
          </a:p>
          <a:p>
            <a:pPr algn="r"/>
            <a:r>
              <a:rPr lang="ja-JP" altLang="en-US" sz="1200" spc="-80" dirty="0">
                <a:solidFill>
                  <a:schemeClr val="tx1">
                    <a:lumMod val="85000"/>
                    <a:lumOff val="15000"/>
                  </a:schemeClr>
                </a:solidFill>
                <a:latin typeface="Meiryo UI" panose="020B0604030504040204" pitchFamily="50" charset="-128"/>
                <a:ea typeface="Meiryo UI" panose="020B0604030504040204" pitchFamily="50" charset="-128"/>
              </a:rPr>
              <a:t>（青森県弘前市）　</a:t>
            </a:r>
            <a:endParaRPr lang="en-US" altLang="ja-JP" sz="1200" spc="-80" dirty="0">
              <a:solidFill>
                <a:schemeClr val="tx1">
                  <a:lumMod val="85000"/>
                  <a:lumOff val="15000"/>
                </a:schemeClr>
              </a:solidFill>
              <a:latin typeface="Meiryo UI" panose="020B0604030504040204" pitchFamily="50" charset="-128"/>
              <a:ea typeface="Meiryo UI" panose="020B0604030504040204" pitchFamily="50" charset="-128"/>
            </a:endParaRPr>
          </a:p>
          <a:p>
            <a:pPr marL="271463" indent="-271463" algn="just"/>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＊県産米や県産米のパックご飯の購入の際に利用可能な一人当たり</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3,000</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円分のお米券を配布</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marL="271463" indent="-271463" algn="just"/>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just"/>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200" b="1" u="sng" dirty="0">
                <a:solidFill>
                  <a:schemeClr val="accent1"/>
                </a:solidFill>
                <a:latin typeface="Meiryo UI" panose="020B0604030504040204" pitchFamily="50" charset="-128"/>
                <a:ea typeface="Meiryo UI" panose="020B0604030504040204" pitchFamily="50" charset="-128"/>
              </a:rPr>
              <a:t>物価高騰対策としておこめ券の配布（</a:t>
            </a:r>
            <a:r>
              <a:rPr lang="en-US" altLang="ja-JP" sz="1200" b="1" u="sng" dirty="0">
                <a:solidFill>
                  <a:schemeClr val="accent1"/>
                </a:solidFill>
                <a:latin typeface="Meiryo UI" panose="020B0604030504040204" pitchFamily="50" charset="-128"/>
                <a:ea typeface="Meiryo UI" panose="020B0604030504040204" pitchFamily="50" charset="-128"/>
              </a:rPr>
              <a:t>R7</a:t>
            </a:r>
            <a:r>
              <a:rPr lang="ja-JP" altLang="en-US" sz="1200" b="1" u="sng" dirty="0">
                <a:solidFill>
                  <a:schemeClr val="accent1"/>
                </a:solidFill>
                <a:latin typeface="Meiryo UI" panose="020B0604030504040204" pitchFamily="50" charset="-128"/>
                <a:ea typeface="Meiryo UI" panose="020B0604030504040204" pitchFamily="50" charset="-128"/>
              </a:rPr>
              <a:t>補正）</a:t>
            </a:r>
            <a:r>
              <a:rPr lang="ja-JP" altLang="en-US" sz="1200" spc="-80" dirty="0">
                <a:solidFill>
                  <a:schemeClr val="tx1">
                    <a:lumMod val="85000"/>
                    <a:lumOff val="15000"/>
                  </a:schemeClr>
                </a:solidFill>
                <a:latin typeface="Meiryo UI" panose="020B0604030504040204" pitchFamily="50" charset="-128"/>
                <a:ea typeface="Meiryo UI" panose="020B0604030504040204" pitchFamily="50" charset="-128"/>
              </a:rPr>
              <a:t>（愛媛県今治市）　</a:t>
            </a:r>
            <a:endParaRPr lang="en-US" altLang="ja-JP" sz="1200" spc="-80" dirty="0">
              <a:solidFill>
                <a:schemeClr val="tx1">
                  <a:lumMod val="85000"/>
                  <a:lumOff val="15000"/>
                </a:schemeClr>
              </a:solidFill>
              <a:latin typeface="Meiryo UI" panose="020B0604030504040204" pitchFamily="50" charset="-128"/>
              <a:ea typeface="Meiryo UI" panose="020B0604030504040204" pitchFamily="50" charset="-128"/>
            </a:endParaRPr>
          </a:p>
          <a:p>
            <a:pPr marL="271463" indent="-271463" algn="just"/>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＊市民１人あたり</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10</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枚、計</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4,400</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円分のお米券を配布</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74407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4F5A1-4C83-32FD-A421-77F178CA71B0}"/>
            </a:ext>
          </a:extLst>
        </p:cNvPr>
        <p:cNvGrpSpPr/>
        <p:nvPr/>
      </p:nvGrpSpPr>
      <p:grpSpPr>
        <a:xfrm>
          <a:off x="0" y="0"/>
          <a:ext cx="0" cy="0"/>
          <a:chOff x="0" y="0"/>
          <a:chExt cx="0" cy="0"/>
        </a:xfrm>
      </p:grpSpPr>
      <p:sp>
        <p:nvSpPr>
          <p:cNvPr id="93" name="テキスト ボックス 92">
            <a:extLst>
              <a:ext uri="{FF2B5EF4-FFF2-40B4-BE49-F238E27FC236}">
                <a16:creationId xmlns:a16="http://schemas.microsoft.com/office/drawing/2014/main" id="{54582AF1-6EF4-4A25-440A-56ECFF2E2202}"/>
              </a:ext>
            </a:extLst>
          </p:cNvPr>
          <p:cNvSpPr txBox="1"/>
          <p:nvPr/>
        </p:nvSpPr>
        <p:spPr>
          <a:xfrm>
            <a:off x="5616980" y="5641484"/>
            <a:ext cx="3348000" cy="1154162"/>
          </a:xfrm>
          <a:prstGeom prst="rect">
            <a:avLst/>
          </a:prstGeom>
          <a:solidFill>
            <a:schemeClr val="bg2"/>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食糧法を改正し、備蓄の定義（目的）</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を見直す方向に！</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価格高騰時の放出ではなく、あくまで供給不足時</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に放出するものとして整理</a:t>
            </a:r>
          </a:p>
        </p:txBody>
      </p:sp>
      <p:sp>
        <p:nvSpPr>
          <p:cNvPr id="58" name="二等辺三角形 57">
            <a:extLst>
              <a:ext uri="{FF2B5EF4-FFF2-40B4-BE49-F238E27FC236}">
                <a16:creationId xmlns:a16="http://schemas.microsoft.com/office/drawing/2014/main" id="{593387F5-1EF4-A07C-5C05-069B3696C67F}"/>
              </a:ext>
            </a:extLst>
          </p:cNvPr>
          <p:cNvSpPr/>
          <p:nvPr/>
        </p:nvSpPr>
        <p:spPr>
          <a:xfrm rot="2899255" flipH="1">
            <a:off x="3080540" y="2363728"/>
            <a:ext cx="720000" cy="180000"/>
          </a:xfrm>
          <a:prstGeom prst="triangl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53" name="楕円 52">
            <a:extLst>
              <a:ext uri="{FF2B5EF4-FFF2-40B4-BE49-F238E27FC236}">
                <a16:creationId xmlns:a16="http://schemas.microsoft.com/office/drawing/2014/main" id="{BEB18422-E87E-693C-1066-6C8CB0FC87F6}"/>
              </a:ext>
            </a:extLst>
          </p:cNvPr>
          <p:cNvSpPr/>
          <p:nvPr/>
        </p:nvSpPr>
        <p:spPr>
          <a:xfrm>
            <a:off x="2896443" y="2055373"/>
            <a:ext cx="1764000" cy="504000"/>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cxnSp>
        <p:nvCxnSpPr>
          <p:cNvPr id="9" name="直線コネクタ 8">
            <a:extLst>
              <a:ext uri="{FF2B5EF4-FFF2-40B4-BE49-F238E27FC236}">
                <a16:creationId xmlns:a16="http://schemas.microsoft.com/office/drawing/2014/main" id="{21C5331E-7060-FF83-7E50-634ACD20008D}"/>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175BDEB-5E8A-A7E3-163E-1C9075A1933B}"/>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当面の需給・８年産米対策①　備蓄米制度の改善</a:t>
            </a:r>
          </a:p>
        </p:txBody>
      </p:sp>
      <p:sp>
        <p:nvSpPr>
          <p:cNvPr id="6" name="四角形: 角を丸くする 5">
            <a:extLst>
              <a:ext uri="{FF2B5EF4-FFF2-40B4-BE49-F238E27FC236}">
                <a16:creationId xmlns:a16="http://schemas.microsoft.com/office/drawing/2014/main" id="{63EA7798-E6F8-AE38-09CB-D07B20117FE6}"/>
              </a:ext>
            </a:extLst>
          </p:cNvPr>
          <p:cNvSpPr/>
          <p:nvPr/>
        </p:nvSpPr>
        <p:spPr>
          <a:xfrm>
            <a:off x="53722" y="692752"/>
            <a:ext cx="9036557" cy="864000"/>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８年産備蓄米通常買入の再開・合理的な価格形成の考慮、買戻し・買入の明確化、</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ctr" defTabSz="914400" rtl="0" eaLnBrk="1" fontAlgn="auto" latinLnBrk="0" hangingPunct="1">
              <a:lnSpc>
                <a:spcPct val="100000"/>
              </a:lnSpc>
              <a:spcBef>
                <a:spcPts val="0"/>
              </a:spcBef>
              <a:spcAft>
                <a:spcPts val="0"/>
              </a:spcAft>
              <a:buClrTx/>
              <a:buSzTx/>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政府備蓄の目的見直し・民間備蓄の</a:t>
            </a:r>
            <a:r>
              <a:rPr lang="ja-JP" altLang="en-US" dirty="0">
                <a:solidFill>
                  <a:prstClr val="black"/>
                </a:solidFill>
                <a:latin typeface="Meiryo UI" panose="020B0604030504040204" pitchFamily="50" charset="-128"/>
                <a:ea typeface="Meiryo UI" panose="020B0604030504040204" pitchFamily="50" charset="-128"/>
              </a:rPr>
              <a:t>実証</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a:t>
            </a:r>
            <a:r>
              <a:rPr lang="ja-JP" altLang="en-US" dirty="0">
                <a:solidFill>
                  <a:prstClr val="black"/>
                </a:solidFill>
                <a:latin typeface="Meiryo UI" panose="020B0604030504040204" pitchFamily="50" charset="-128"/>
                <a:ea typeface="Meiryo UI" panose="020B0604030504040204" pitchFamily="50" charset="-128"/>
              </a:rPr>
              <a:t>など</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、備蓄米制度を改善！</a:t>
            </a:r>
          </a:p>
        </p:txBody>
      </p:sp>
      <p:sp>
        <p:nvSpPr>
          <p:cNvPr id="22" name="スライド番号プレースホルダ 1">
            <a:extLst>
              <a:ext uri="{FF2B5EF4-FFF2-40B4-BE49-F238E27FC236}">
                <a16:creationId xmlns:a16="http://schemas.microsoft.com/office/drawing/2014/main" id="{A48F429E-8A30-9C52-8BA8-BEEC5FE27FE6}"/>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24" name="テキスト ボックス 23">
            <a:extLst>
              <a:ext uri="{FF2B5EF4-FFF2-40B4-BE49-F238E27FC236}">
                <a16:creationId xmlns:a16="http://schemas.microsoft.com/office/drawing/2014/main" id="{2674EE24-7BAE-9854-1522-A017D9EF6BF4}"/>
              </a:ext>
            </a:extLst>
          </p:cNvPr>
          <p:cNvSpPr txBox="1"/>
          <p:nvPr/>
        </p:nvSpPr>
        <p:spPr>
          <a:xfrm>
            <a:off x="-180528" y="2060848"/>
            <a:ext cx="3235404" cy="292994"/>
          </a:xfrm>
          <a:prstGeom prst="rect">
            <a:avLst/>
          </a:prstGeom>
          <a:noFill/>
        </p:spPr>
        <p:txBody>
          <a:bodyPr wrap="square" lIns="0" tIns="42210" rIns="0" bIns="4221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3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米の民間在庫と相対取引価格の動向</a:t>
            </a:r>
            <a:r>
              <a:rPr kumimoji="1" lang="en-US" altLang="ja-JP" sz="13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1" lang="ja-JP" altLang="en-US" sz="13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aphicFrame>
        <p:nvGraphicFramePr>
          <p:cNvPr id="25" name="グラフ 24">
            <a:extLst>
              <a:ext uri="{FF2B5EF4-FFF2-40B4-BE49-F238E27FC236}">
                <a16:creationId xmlns:a16="http://schemas.microsoft.com/office/drawing/2014/main" id="{FEADE117-88C9-6712-3D20-A9A8DDE947F1}"/>
              </a:ext>
            </a:extLst>
          </p:cNvPr>
          <p:cNvGraphicFramePr/>
          <p:nvPr/>
        </p:nvGraphicFramePr>
        <p:xfrm>
          <a:off x="18061" y="2718769"/>
          <a:ext cx="4455376" cy="2415108"/>
        </p:xfrm>
        <a:graphic>
          <a:graphicData uri="http://schemas.openxmlformats.org/drawingml/2006/chart">
            <c:chart xmlns:c="http://schemas.openxmlformats.org/drawingml/2006/chart" xmlns:r="http://schemas.openxmlformats.org/officeDocument/2006/relationships" r:id="rId3"/>
          </a:graphicData>
        </a:graphic>
      </p:graphicFrame>
      <p:sp>
        <p:nvSpPr>
          <p:cNvPr id="26" name="テキスト ボックス 50">
            <a:extLst>
              <a:ext uri="{FF2B5EF4-FFF2-40B4-BE49-F238E27FC236}">
                <a16:creationId xmlns:a16="http://schemas.microsoft.com/office/drawing/2014/main" id="{9834479F-A6A8-3D64-1038-E2621E4F4DDE}"/>
              </a:ext>
            </a:extLst>
          </p:cNvPr>
          <p:cNvSpPr txBox="1"/>
          <p:nvPr/>
        </p:nvSpPr>
        <p:spPr>
          <a:xfrm>
            <a:off x="3814259" y="2546980"/>
            <a:ext cx="900000"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lumMod val="85000"/>
                    <a:lumOff val="15000"/>
                  </a:prstClr>
                </a:solidFill>
                <a:effectLst/>
                <a:uLnTx/>
                <a:uFillTx/>
                <a:latin typeface="ＭＳ Ｐゴシック" panose="020B0600070205080204" pitchFamily="50" charset="-128"/>
                <a:ea typeface="ＭＳ Ｐゴシック" panose="020B0600070205080204" pitchFamily="50" charset="-128"/>
                <a:cs typeface="+mn-cs"/>
              </a:rPr>
              <a:t>（税抜円</a:t>
            </a:r>
            <a:r>
              <a:rPr kumimoji="1" lang="en-US" altLang="ja-JP" sz="800" b="0" i="0" u="none" strike="noStrike" kern="1200" cap="none" spc="0" normalizeH="0" baseline="0" noProof="0" dirty="0">
                <a:ln>
                  <a:noFill/>
                </a:ln>
                <a:solidFill>
                  <a:prstClr val="black">
                    <a:lumMod val="85000"/>
                    <a:lumOff val="15000"/>
                  </a:prstClr>
                </a:solidFill>
                <a:effectLst/>
                <a:uLnTx/>
                <a:uFillTx/>
                <a:latin typeface="ＭＳ Ｐゴシック" panose="020B0600070205080204" pitchFamily="50" charset="-128"/>
                <a:ea typeface="ＭＳ Ｐゴシック" panose="020B0600070205080204" pitchFamily="50" charset="-128"/>
                <a:cs typeface="+mn-cs"/>
              </a:rPr>
              <a:t>/60kg</a:t>
            </a:r>
            <a:r>
              <a:rPr kumimoji="1" lang="ja-JP" altLang="en-US" sz="800" b="0" i="0" u="none" strike="noStrike" kern="1200" cap="none" spc="0" normalizeH="0" baseline="0" noProof="0" dirty="0">
                <a:ln>
                  <a:noFill/>
                </a:ln>
                <a:solidFill>
                  <a:prstClr val="black">
                    <a:lumMod val="85000"/>
                    <a:lumOff val="15000"/>
                  </a:prstClr>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27" name="テキスト ボックス 50">
            <a:extLst>
              <a:ext uri="{FF2B5EF4-FFF2-40B4-BE49-F238E27FC236}">
                <a16:creationId xmlns:a16="http://schemas.microsoft.com/office/drawing/2014/main" id="{CB294253-825A-E5A6-C7C2-CFDA3535AB29}"/>
              </a:ext>
            </a:extLst>
          </p:cNvPr>
          <p:cNvSpPr txBox="1"/>
          <p:nvPr/>
        </p:nvSpPr>
        <p:spPr>
          <a:xfrm>
            <a:off x="-178954" y="2529752"/>
            <a:ext cx="828000"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lumMod val="85000"/>
                    <a:lumOff val="15000"/>
                  </a:prstClr>
                </a:solidFill>
                <a:effectLst/>
                <a:uLnTx/>
                <a:uFillTx/>
                <a:latin typeface="ＭＳ Ｐゴシック" panose="020B0600070205080204" pitchFamily="50" charset="-128"/>
                <a:ea typeface="ＭＳ Ｐゴシック" panose="020B0600070205080204" pitchFamily="50" charset="-128"/>
                <a:cs typeface="+mn-cs"/>
              </a:rPr>
              <a:t>（万トン）</a:t>
            </a:r>
          </a:p>
        </p:txBody>
      </p:sp>
      <p:sp>
        <p:nvSpPr>
          <p:cNvPr id="28" name="テキスト ボックス 27">
            <a:extLst>
              <a:ext uri="{FF2B5EF4-FFF2-40B4-BE49-F238E27FC236}">
                <a16:creationId xmlns:a16="http://schemas.microsoft.com/office/drawing/2014/main" id="{29398332-4209-B770-EFBF-C413737D83FB}"/>
              </a:ext>
            </a:extLst>
          </p:cNvPr>
          <p:cNvSpPr txBox="1"/>
          <p:nvPr/>
        </p:nvSpPr>
        <p:spPr>
          <a:xfrm>
            <a:off x="2228514" y="2677706"/>
            <a:ext cx="989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農水省</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相対取引価格</a:t>
            </a:r>
          </a:p>
        </p:txBody>
      </p:sp>
      <p:cxnSp>
        <p:nvCxnSpPr>
          <p:cNvPr id="29" name="直線コネクタ 28">
            <a:extLst>
              <a:ext uri="{FF2B5EF4-FFF2-40B4-BE49-F238E27FC236}">
                <a16:creationId xmlns:a16="http://schemas.microsoft.com/office/drawing/2014/main" id="{52523639-A90E-BF29-4213-6AADC134A633}"/>
              </a:ext>
            </a:extLst>
          </p:cNvPr>
          <p:cNvCxnSpPr>
            <a:cxnSpLocks/>
          </p:cNvCxnSpPr>
          <p:nvPr/>
        </p:nvCxnSpPr>
        <p:spPr>
          <a:xfrm flipH="1" flipV="1">
            <a:off x="2911177" y="3032380"/>
            <a:ext cx="360000" cy="432000"/>
          </a:xfrm>
          <a:prstGeom prst="line">
            <a:avLst/>
          </a:prstGeom>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66A13C78-5863-FC59-47D1-70F2A77B48D8}"/>
              </a:ext>
            </a:extLst>
          </p:cNvPr>
          <p:cNvSpPr txBox="1"/>
          <p:nvPr/>
        </p:nvSpPr>
        <p:spPr>
          <a:xfrm>
            <a:off x="898472" y="2748237"/>
            <a:ext cx="11185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６月末民間在庫</a:t>
            </a:r>
          </a:p>
        </p:txBody>
      </p:sp>
      <p:cxnSp>
        <p:nvCxnSpPr>
          <p:cNvPr id="31" name="直線コネクタ 30">
            <a:extLst>
              <a:ext uri="{FF2B5EF4-FFF2-40B4-BE49-F238E27FC236}">
                <a16:creationId xmlns:a16="http://schemas.microsoft.com/office/drawing/2014/main" id="{D2892CF8-DA2F-B271-F1E0-65321F36B278}"/>
              </a:ext>
            </a:extLst>
          </p:cNvPr>
          <p:cNvCxnSpPr>
            <a:cxnSpLocks/>
          </p:cNvCxnSpPr>
          <p:nvPr/>
        </p:nvCxnSpPr>
        <p:spPr>
          <a:xfrm flipV="1">
            <a:off x="1143125" y="2990131"/>
            <a:ext cx="216000" cy="308839"/>
          </a:xfrm>
          <a:prstGeom prst="line">
            <a:avLst/>
          </a:prstGeom>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0B219E09-FCAF-A1B1-E3AD-25EDBC03AE0F}"/>
              </a:ext>
            </a:extLst>
          </p:cNvPr>
          <p:cNvSpPr txBox="1"/>
          <p:nvPr/>
        </p:nvSpPr>
        <p:spPr>
          <a:xfrm>
            <a:off x="3351492" y="3118845"/>
            <a:ext cx="36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highlight>
                  <a:srgbClr val="FFEFF3"/>
                </a:highlight>
                <a:uLnTx/>
                <a:uFillTx/>
                <a:latin typeface="Calibri"/>
                <a:ea typeface="ＭＳ Ｐゴシック" panose="020B0600070205080204" pitchFamily="50" charset="-128"/>
                <a:cs typeface="+mn-cs"/>
              </a:rPr>
              <a:t>228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highlight>
                <a:srgbClr val="FFEFF3"/>
              </a:highligh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highlight>
                  <a:srgbClr val="FFEFF3"/>
                </a:highlight>
                <a:uLnTx/>
                <a:uFillTx/>
                <a:latin typeface="Calibri"/>
                <a:ea typeface="ＭＳ Ｐゴシック" panose="020B0600070205080204" pitchFamily="50" charset="-128"/>
                <a:cs typeface="+mn-cs"/>
              </a:rPr>
              <a:t>214</a:t>
            </a:r>
            <a:endParaRPr kumimoji="1" lang="ja-JP" altLang="en-US" sz="800" b="1" i="0" u="none" strike="noStrike" kern="1200" cap="none" spc="0" normalizeH="0" baseline="0" noProof="0" dirty="0">
              <a:ln>
                <a:noFill/>
              </a:ln>
              <a:solidFill>
                <a:prstClr val="black"/>
              </a:solidFill>
              <a:effectLst/>
              <a:highlight>
                <a:srgbClr val="FFEFF3"/>
              </a:highlight>
              <a:uLnTx/>
              <a:uFillTx/>
              <a:latin typeface="Calibri"/>
              <a:ea typeface="ＭＳ Ｐゴシック" panose="020B0600070205080204" pitchFamily="50" charset="-128"/>
              <a:cs typeface="+mn-cs"/>
            </a:endParaRPr>
          </a:p>
        </p:txBody>
      </p:sp>
      <p:sp>
        <p:nvSpPr>
          <p:cNvPr id="33" name="フリーフォーム: 図形 32">
            <a:extLst>
              <a:ext uri="{FF2B5EF4-FFF2-40B4-BE49-F238E27FC236}">
                <a16:creationId xmlns:a16="http://schemas.microsoft.com/office/drawing/2014/main" id="{7CEEA3D8-C6F3-08D1-E416-CD735DF97CCB}"/>
              </a:ext>
            </a:extLst>
          </p:cNvPr>
          <p:cNvSpPr/>
          <p:nvPr/>
        </p:nvSpPr>
        <p:spPr>
          <a:xfrm>
            <a:off x="3418215" y="2935431"/>
            <a:ext cx="324000" cy="432000"/>
          </a:xfrm>
          <a:custGeom>
            <a:avLst/>
            <a:gdLst>
              <a:gd name="connsiteX0" fmla="*/ 0 w 332740"/>
              <a:gd name="connsiteY0" fmla="*/ 149046 h 690066"/>
              <a:gd name="connsiteX1" fmla="*/ 180340 w 332740"/>
              <a:gd name="connsiteY1" fmla="*/ 34746 h 690066"/>
              <a:gd name="connsiteX2" fmla="*/ 332740 w 332740"/>
              <a:gd name="connsiteY2" fmla="*/ 690066 h 690066"/>
            </a:gdLst>
            <a:ahLst/>
            <a:cxnLst>
              <a:cxn ang="0">
                <a:pos x="connsiteX0" y="connsiteY0"/>
              </a:cxn>
              <a:cxn ang="0">
                <a:pos x="connsiteX1" y="connsiteY1"/>
              </a:cxn>
              <a:cxn ang="0">
                <a:pos x="connsiteX2" y="connsiteY2"/>
              </a:cxn>
            </a:cxnLst>
            <a:rect l="l" t="t" r="r" b="b"/>
            <a:pathLst>
              <a:path w="332740" h="690066">
                <a:moveTo>
                  <a:pt x="0" y="149046"/>
                </a:moveTo>
                <a:cubicBezTo>
                  <a:pt x="62441" y="46811"/>
                  <a:pt x="124883" y="-55424"/>
                  <a:pt x="180340" y="34746"/>
                </a:cubicBezTo>
                <a:cubicBezTo>
                  <a:pt x="235797" y="124916"/>
                  <a:pt x="284268" y="407491"/>
                  <a:pt x="332740" y="690066"/>
                </a:cubicBezTo>
              </a:path>
            </a:pathLst>
          </a:custGeom>
          <a:ln w="38100">
            <a:prstDash val="sysDot"/>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34" name="直線矢印コネクタ 33">
            <a:extLst>
              <a:ext uri="{FF2B5EF4-FFF2-40B4-BE49-F238E27FC236}">
                <a16:creationId xmlns:a16="http://schemas.microsoft.com/office/drawing/2014/main" id="{3A6C53C1-E1AB-74AD-B22A-A36FC49D7409}"/>
              </a:ext>
            </a:extLst>
          </p:cNvPr>
          <p:cNvCxnSpPr>
            <a:cxnSpLocks/>
          </p:cNvCxnSpPr>
          <p:nvPr/>
        </p:nvCxnSpPr>
        <p:spPr>
          <a:xfrm>
            <a:off x="3749081" y="3395408"/>
            <a:ext cx="141946" cy="612000"/>
          </a:xfrm>
          <a:prstGeom prst="straightConnector1">
            <a:avLst/>
          </a:prstGeom>
          <a:ln w="38100">
            <a:prstDash val="sysDot"/>
            <a:tailEnd type="triangle"/>
          </a:ln>
        </p:spPr>
        <p:style>
          <a:lnRef idx="3">
            <a:schemeClr val="accent2"/>
          </a:lnRef>
          <a:fillRef idx="0">
            <a:schemeClr val="accent2"/>
          </a:fillRef>
          <a:effectRef idx="2">
            <a:schemeClr val="accent2"/>
          </a:effectRef>
          <a:fontRef idx="minor">
            <a:schemeClr val="tx1"/>
          </a:fontRef>
        </p:style>
      </p:cxnSp>
      <p:sp>
        <p:nvSpPr>
          <p:cNvPr id="36" name="テキスト ボックス 35">
            <a:extLst>
              <a:ext uri="{FF2B5EF4-FFF2-40B4-BE49-F238E27FC236}">
                <a16:creationId xmlns:a16="http://schemas.microsoft.com/office/drawing/2014/main" id="{DD74110E-9F4D-AA68-87C5-637587695FE8}"/>
              </a:ext>
            </a:extLst>
          </p:cNvPr>
          <p:cNvSpPr txBox="1"/>
          <p:nvPr/>
        </p:nvSpPr>
        <p:spPr>
          <a:xfrm>
            <a:off x="3813592" y="2769570"/>
            <a:ext cx="36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highlight>
                  <a:srgbClr val="FFEFF3"/>
                </a:highlight>
                <a:uLnTx/>
                <a:uFillTx/>
                <a:latin typeface="Calibri"/>
                <a:ea typeface="ＭＳ Ｐゴシック" panose="020B0600070205080204" pitchFamily="50" charset="-128"/>
                <a:cs typeface="+mn-cs"/>
              </a:rPr>
              <a:t>245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highlight>
                <a:srgbClr val="FFEFF3"/>
              </a:highligh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highlight>
                <a:srgbClr val="FFEFF3"/>
              </a:highligh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highlight>
                  <a:srgbClr val="FFEFF3"/>
                </a:highlight>
                <a:uLnTx/>
                <a:uFillTx/>
                <a:latin typeface="Calibri"/>
                <a:ea typeface="ＭＳ Ｐゴシック" panose="020B0600070205080204" pitchFamily="50" charset="-128"/>
                <a:cs typeface="+mn-cs"/>
              </a:rPr>
              <a:t>214</a:t>
            </a:r>
            <a:endParaRPr kumimoji="1" lang="ja-JP" altLang="en-US" sz="800" b="1" i="0" u="none" strike="noStrike" kern="1200" cap="none" spc="0" normalizeH="0" baseline="0" noProof="0" dirty="0">
              <a:ln>
                <a:noFill/>
              </a:ln>
              <a:solidFill>
                <a:prstClr val="black"/>
              </a:solidFill>
              <a:effectLst/>
              <a:highlight>
                <a:srgbClr val="FFEFF3"/>
              </a:highlight>
              <a:uLnTx/>
              <a:uFillTx/>
              <a:latin typeface="Calibri"/>
              <a:ea typeface="ＭＳ Ｐゴシック" panose="020B0600070205080204" pitchFamily="50" charset="-128"/>
              <a:cs typeface="+mn-cs"/>
            </a:endParaRPr>
          </a:p>
        </p:txBody>
      </p:sp>
      <p:sp>
        <p:nvSpPr>
          <p:cNvPr id="37" name="テキスト ボックス 36">
            <a:extLst>
              <a:ext uri="{FF2B5EF4-FFF2-40B4-BE49-F238E27FC236}">
                <a16:creationId xmlns:a16="http://schemas.microsoft.com/office/drawing/2014/main" id="{68115A79-2EC7-3F43-6BB6-C404994468FE}"/>
              </a:ext>
            </a:extLst>
          </p:cNvPr>
          <p:cNvSpPr txBox="1"/>
          <p:nvPr/>
        </p:nvSpPr>
        <p:spPr>
          <a:xfrm>
            <a:off x="3475648" y="3226643"/>
            <a:ext cx="216000" cy="21544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38" name="テキスト ボックス 37">
            <a:extLst>
              <a:ext uri="{FF2B5EF4-FFF2-40B4-BE49-F238E27FC236}">
                <a16:creationId xmlns:a16="http://schemas.microsoft.com/office/drawing/2014/main" id="{8214DA20-68B2-23E8-727B-6D0944CB3CF3}"/>
              </a:ext>
            </a:extLst>
          </p:cNvPr>
          <p:cNvSpPr txBox="1"/>
          <p:nvPr/>
        </p:nvSpPr>
        <p:spPr>
          <a:xfrm>
            <a:off x="3899757" y="2975917"/>
            <a:ext cx="252000" cy="18000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40" name="テキスト ボックス 39">
            <a:extLst>
              <a:ext uri="{FF2B5EF4-FFF2-40B4-BE49-F238E27FC236}">
                <a16:creationId xmlns:a16="http://schemas.microsoft.com/office/drawing/2014/main" id="{9AC55C90-97B7-EE69-23A8-482E68A3F401}"/>
              </a:ext>
            </a:extLst>
          </p:cNvPr>
          <p:cNvSpPr txBox="1"/>
          <p:nvPr/>
        </p:nvSpPr>
        <p:spPr>
          <a:xfrm>
            <a:off x="282480" y="1699059"/>
            <a:ext cx="3127424" cy="263857"/>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当面の需給環境・</a:t>
            </a: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8</a:t>
            </a: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年産米対策</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1" name="正方形/長方形 40">
            <a:extLst>
              <a:ext uri="{FF2B5EF4-FFF2-40B4-BE49-F238E27FC236}">
                <a16:creationId xmlns:a16="http://schemas.microsoft.com/office/drawing/2014/main" id="{AD3A57DB-3BFE-4935-3750-881D4F548D2F}"/>
              </a:ext>
            </a:extLst>
          </p:cNvPr>
          <p:cNvSpPr/>
          <p:nvPr/>
        </p:nvSpPr>
        <p:spPr>
          <a:xfrm>
            <a:off x="2699792" y="2051488"/>
            <a:ext cx="2160000" cy="50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mn-cs"/>
              </a:rPr>
              <a:t>民間在庫の急増による</a:t>
            </a:r>
            <a:endParaRPr kumimoji="1" lang="en-US" altLang="ja-JP" sz="12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mn-cs"/>
              </a:rPr>
              <a:t>米価急落の可能性！</a:t>
            </a:r>
          </a:p>
        </p:txBody>
      </p:sp>
      <p:sp>
        <p:nvSpPr>
          <p:cNvPr id="49" name="テキスト ボックス 48">
            <a:extLst>
              <a:ext uri="{FF2B5EF4-FFF2-40B4-BE49-F238E27FC236}">
                <a16:creationId xmlns:a16="http://schemas.microsoft.com/office/drawing/2014/main" id="{258E5499-FD02-FA5E-8E9B-EFFD5201CC72}"/>
              </a:ext>
            </a:extLst>
          </p:cNvPr>
          <p:cNvSpPr txBox="1"/>
          <p:nvPr/>
        </p:nvSpPr>
        <p:spPr>
          <a:xfrm>
            <a:off x="276168" y="5363957"/>
            <a:ext cx="2952328" cy="263857"/>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備蓄米制度の見直し</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5" name="正方形/長方形 74">
            <a:extLst>
              <a:ext uri="{FF2B5EF4-FFF2-40B4-BE49-F238E27FC236}">
                <a16:creationId xmlns:a16="http://schemas.microsoft.com/office/drawing/2014/main" id="{F64D0689-50EF-84CB-9207-F29AC9D05CBC}"/>
              </a:ext>
            </a:extLst>
          </p:cNvPr>
          <p:cNvSpPr/>
          <p:nvPr/>
        </p:nvSpPr>
        <p:spPr>
          <a:xfrm>
            <a:off x="5017279" y="1988091"/>
            <a:ext cx="4032000" cy="46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８</a:t>
            </a:r>
            <a:r>
              <a:rPr kumimoji="1" lang="ja-JP"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年産米の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政府備蓄米の</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通常買入を実施（</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万トン）</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買入価格</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合理的な価格形成に向けた</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取組を</a:t>
            </a:r>
            <a:r>
              <a:rPr kumimoji="1" lang="ja-JP"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踏まえ</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0" name="正方形/長方形 89">
            <a:extLst>
              <a:ext uri="{FF2B5EF4-FFF2-40B4-BE49-F238E27FC236}">
                <a16:creationId xmlns:a16="http://schemas.microsoft.com/office/drawing/2014/main" id="{75091806-06ED-CCE7-DCAD-5A0CBA60932A}"/>
              </a:ext>
            </a:extLst>
          </p:cNvPr>
          <p:cNvSpPr/>
          <p:nvPr/>
        </p:nvSpPr>
        <p:spPr>
          <a:xfrm>
            <a:off x="5028615" y="2906961"/>
            <a:ext cx="4032000" cy="252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・買戻し</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万トン、買入</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（随意契約分）</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万トン</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4" name="テキスト ボックス 93">
            <a:extLst>
              <a:ext uri="{FF2B5EF4-FFF2-40B4-BE49-F238E27FC236}">
                <a16:creationId xmlns:a16="http://schemas.microsoft.com/office/drawing/2014/main" id="{C70939A1-47CC-5DCE-ECAF-FB3268957191}"/>
              </a:ext>
            </a:extLst>
          </p:cNvPr>
          <p:cNvSpPr txBox="1"/>
          <p:nvPr/>
        </p:nvSpPr>
        <p:spPr>
          <a:xfrm>
            <a:off x="117322" y="5831373"/>
            <a:ext cx="2268000" cy="864000"/>
          </a:xfrm>
          <a:prstGeom prst="rect">
            <a:avLst/>
          </a:prstGeom>
          <a:noFill/>
          <a:ln w="28575">
            <a:solidFill>
              <a:schemeClr val="bg2">
                <a:lumMod val="50000"/>
              </a:schemeClr>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価格急騰への対応として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随意契約により小売事業者等に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安価で</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備蓄米が売り渡し</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された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5" name="四角形: 角を丸くする 94">
            <a:extLst>
              <a:ext uri="{FF2B5EF4-FFF2-40B4-BE49-F238E27FC236}">
                <a16:creationId xmlns:a16="http://schemas.microsoft.com/office/drawing/2014/main" id="{13D1B46F-5384-9C21-C623-B6035EFAA4DE}"/>
              </a:ext>
            </a:extLst>
          </p:cNvPr>
          <p:cNvSpPr/>
          <p:nvPr/>
        </p:nvSpPr>
        <p:spPr>
          <a:xfrm>
            <a:off x="5001700" y="4149080"/>
            <a:ext cx="4198494" cy="309267"/>
          </a:xfrm>
          <a:prstGeom prst="roundRect">
            <a:avLst>
              <a:gd name="adj" fmla="val 1714"/>
            </a:avLst>
          </a:prstGeom>
          <a:noFill/>
          <a:ln w="28575" cap="flat" cmpd="sng" algn="ctr">
            <a:noFill/>
            <a:prstDash val="solid"/>
            <a:miter lim="800000"/>
          </a:ln>
          <a:effectLst/>
        </p:spPr>
        <p:txBody>
          <a:bodyPr rtlCol="0" anchor="t"/>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srgbClr val="47D358">
                    <a:lumMod val="75000"/>
                  </a:srgbClr>
                </a:solidFill>
                <a:effectLst/>
                <a:uLnTx/>
                <a:uFillTx/>
                <a:latin typeface="Meiryo UI" panose="020B0604030504040204" pitchFamily="50" charset="-128"/>
                <a:ea typeface="Meiryo UI" panose="020B0604030504040204" pitchFamily="50" charset="-128"/>
                <a:cs typeface="+mn-cs"/>
              </a:rPr>
              <a:t>➡今後の需給状況等を踏まえ、支援の拡充を働きかけ</a:t>
            </a:r>
            <a:endParaRPr kumimoji="1" lang="en-US" altLang="ja-JP" sz="1400" b="1" i="0" u="none" strike="noStrike" kern="1200" cap="none" spc="0" normalizeH="0" baseline="0" noProof="0" dirty="0">
              <a:ln>
                <a:noFill/>
              </a:ln>
              <a:solidFill>
                <a:srgbClr val="47D358">
                  <a:lumMod val="75000"/>
                </a:srgbClr>
              </a:solidFill>
              <a:effectLst/>
              <a:uLnTx/>
              <a:uFillTx/>
              <a:latin typeface="Meiryo UI" panose="020B0604030504040204" pitchFamily="50" charset="-128"/>
              <a:ea typeface="Meiryo UI" panose="020B0604030504040204" pitchFamily="50" charset="-128"/>
              <a:cs typeface="+mn-cs"/>
            </a:endParaRPr>
          </a:p>
        </p:txBody>
      </p:sp>
      <p:sp>
        <p:nvSpPr>
          <p:cNvPr id="2" name="二等辺三角形 1">
            <a:extLst>
              <a:ext uri="{FF2B5EF4-FFF2-40B4-BE49-F238E27FC236}">
                <a16:creationId xmlns:a16="http://schemas.microsoft.com/office/drawing/2014/main" id="{CF4821AB-C057-D1BD-F7F0-D0511865D184}"/>
              </a:ext>
            </a:extLst>
          </p:cNvPr>
          <p:cNvSpPr/>
          <p:nvPr/>
        </p:nvSpPr>
        <p:spPr>
          <a:xfrm rot="16200000" flipV="1">
            <a:off x="3996016" y="2780848"/>
            <a:ext cx="1548000" cy="108000"/>
          </a:xfrm>
          <a:prstGeom prst="triangle">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3" name="二等辺三角形 2">
            <a:extLst>
              <a:ext uri="{FF2B5EF4-FFF2-40B4-BE49-F238E27FC236}">
                <a16:creationId xmlns:a16="http://schemas.microsoft.com/office/drawing/2014/main" id="{1B538929-5488-0E53-9899-7BB75A153954}"/>
              </a:ext>
            </a:extLst>
          </p:cNvPr>
          <p:cNvSpPr/>
          <p:nvPr/>
        </p:nvSpPr>
        <p:spPr>
          <a:xfrm rot="16200000" flipV="1">
            <a:off x="2192668" y="6221768"/>
            <a:ext cx="720000" cy="144000"/>
          </a:xfrm>
          <a:prstGeom prst="triangle">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025039B4-9B8E-43BF-6B84-27C7B106A38C}"/>
              </a:ext>
            </a:extLst>
          </p:cNvPr>
          <p:cNvSpPr txBox="1"/>
          <p:nvPr/>
        </p:nvSpPr>
        <p:spPr>
          <a:xfrm>
            <a:off x="2762288" y="5917785"/>
            <a:ext cx="2520000" cy="707886"/>
          </a:xfrm>
          <a:prstGeom prst="rect">
            <a:avLst/>
          </a:prstGeom>
          <a:noFill/>
          <a:ln w="28575">
            <a:solidFill>
              <a:schemeClr val="bg2">
                <a:lumMod val="50000"/>
              </a:schemeClr>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ＪＡグループとして、</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主食用米等の需給・価格に影響を与えない「運用ルール」</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を要請</a:t>
            </a:r>
          </a:p>
        </p:txBody>
      </p:sp>
      <p:sp>
        <p:nvSpPr>
          <p:cNvPr id="13" name="二等辺三角形 12">
            <a:extLst>
              <a:ext uri="{FF2B5EF4-FFF2-40B4-BE49-F238E27FC236}">
                <a16:creationId xmlns:a16="http://schemas.microsoft.com/office/drawing/2014/main" id="{44A141C2-F5FB-D449-B29D-B315D7239699}"/>
              </a:ext>
            </a:extLst>
          </p:cNvPr>
          <p:cNvSpPr/>
          <p:nvPr/>
        </p:nvSpPr>
        <p:spPr>
          <a:xfrm rot="16200000" flipV="1">
            <a:off x="5089634" y="6221768"/>
            <a:ext cx="720000" cy="144000"/>
          </a:xfrm>
          <a:prstGeom prst="triangle">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74" name="テキスト ボックス 73">
            <a:extLst>
              <a:ext uri="{FF2B5EF4-FFF2-40B4-BE49-F238E27FC236}">
                <a16:creationId xmlns:a16="http://schemas.microsoft.com/office/drawing/2014/main" id="{C47DB2E0-CD32-C14D-D35F-E97551B83755}"/>
              </a:ext>
            </a:extLst>
          </p:cNvPr>
          <p:cNvSpPr txBox="1"/>
          <p:nvPr/>
        </p:nvSpPr>
        <p:spPr>
          <a:xfrm>
            <a:off x="5028382" y="1700808"/>
            <a:ext cx="2340000" cy="28800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0">
            <a:no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備蓄米通常買入の再開</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5" name="テキスト ボックス 44">
            <a:extLst>
              <a:ext uri="{FF2B5EF4-FFF2-40B4-BE49-F238E27FC236}">
                <a16:creationId xmlns:a16="http://schemas.microsoft.com/office/drawing/2014/main" id="{4F96A49E-CB73-6C86-9C9F-0C5852BED54D}"/>
              </a:ext>
            </a:extLst>
          </p:cNvPr>
          <p:cNvSpPr txBox="1"/>
          <p:nvPr/>
        </p:nvSpPr>
        <p:spPr>
          <a:xfrm>
            <a:off x="5017279" y="2581551"/>
            <a:ext cx="3312000" cy="28800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0">
            <a:no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備蓄米の買戻し・買入方針の明確化</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 name="正方形/長方形 6">
            <a:extLst>
              <a:ext uri="{FF2B5EF4-FFF2-40B4-BE49-F238E27FC236}">
                <a16:creationId xmlns:a16="http://schemas.microsoft.com/office/drawing/2014/main" id="{7F79C8DE-A295-D58B-90C6-4205EE4917A9}"/>
              </a:ext>
            </a:extLst>
          </p:cNvPr>
          <p:cNvSpPr/>
          <p:nvPr/>
        </p:nvSpPr>
        <p:spPr>
          <a:xfrm>
            <a:off x="4985939" y="4554024"/>
            <a:ext cx="4063340" cy="727889"/>
          </a:xfrm>
          <a:prstGeom prst="rect">
            <a:avLst/>
          </a:prstGeom>
          <a:solidFill>
            <a:schemeClr val="bg1"/>
          </a:solidFill>
          <a:ln w="19050">
            <a:solidFill>
              <a:schemeClr val="tx1">
                <a:lumMod val="85000"/>
                <a:lumOff val="1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lstStyle/>
          <a:p>
            <a:pPr marL="10800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1800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a:extLst>
              <a:ext uri="{FF2B5EF4-FFF2-40B4-BE49-F238E27FC236}">
                <a16:creationId xmlns:a16="http://schemas.microsoft.com/office/drawing/2014/main" id="{58428712-368B-DA48-2B6E-6803886C7375}"/>
              </a:ext>
            </a:extLst>
          </p:cNvPr>
          <p:cNvSpPr txBox="1"/>
          <p:nvPr/>
        </p:nvSpPr>
        <p:spPr>
          <a:xfrm>
            <a:off x="5076056" y="4616226"/>
            <a:ext cx="2664296" cy="215444"/>
          </a:xfrm>
          <a:prstGeom prst="rect">
            <a:avLst/>
          </a:prstGeom>
          <a:solidFill>
            <a:schemeClr val="accent1"/>
          </a:solidFill>
          <a:ln>
            <a:noFill/>
          </a:ln>
          <a:effectLst/>
        </p:spPr>
        <p:txBody>
          <a:bodyPr wrap="square" lIns="36000" tIns="0" rIns="36000" bIns="0" rtlCol="0" anchor="ctr" anchorCtr="0">
            <a:spAutoFit/>
          </a:bodyPr>
          <a:lstStyle/>
          <a:p>
            <a:pPr marL="0" marR="0" lvl="0" indent="0" defTabSz="779252" rtl="0" eaLnBrk="1" fontAlgn="auto" latinLnBrk="0" hangingPunct="1">
              <a:lnSpc>
                <a:spcPct val="100000"/>
              </a:lnSpc>
              <a:spcBef>
                <a:spcPts val="0"/>
              </a:spcBef>
              <a:spcAft>
                <a:spcPts val="0"/>
              </a:spcAft>
              <a:buClrTx/>
              <a:buSzTx/>
              <a:buFontTx/>
              <a:buNone/>
              <a:tabLst/>
              <a:defRPr/>
            </a:pPr>
            <a:r>
              <a:rPr kumimoji="0" lang="ja-JP" altLang="en-US" sz="1400" b="1" kern="0" dirty="0">
                <a:solidFill>
                  <a:prstClr val="white"/>
                </a:solidFill>
                <a:latin typeface="Meiryo UI"/>
                <a:ea typeface="Meiryo UI"/>
              </a:rPr>
              <a:t>（参考）</a:t>
            </a: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民間備蓄の</a:t>
            </a:r>
            <a:r>
              <a:rPr kumimoji="0" lang="ja-JP" altLang="en-US" sz="1400" b="1" kern="0" dirty="0">
                <a:solidFill>
                  <a:prstClr val="white"/>
                </a:solidFill>
                <a:latin typeface="Meiryo UI"/>
                <a:ea typeface="Meiryo UI"/>
              </a:rPr>
              <a:t>実証</a:t>
            </a: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事業</a:t>
            </a:r>
            <a:endParaRPr kumimoji="0" lang="en-US" altLang="ja-JP" sz="1400" b="1" i="0" u="none" strike="noStrike" kern="0" cap="none" spc="0" normalizeH="0" baseline="0" noProof="0" dirty="0">
              <a:ln>
                <a:noFill/>
              </a:ln>
              <a:solidFill>
                <a:prstClr val="white"/>
              </a:solidFill>
              <a:effectLst/>
              <a:uLnTx/>
              <a:uFillTx/>
              <a:latin typeface="Meiryo UI"/>
              <a:ea typeface="Meiryo UI"/>
              <a:cs typeface="+mn-cs"/>
            </a:endParaRPr>
          </a:p>
        </p:txBody>
      </p:sp>
      <p:sp>
        <p:nvSpPr>
          <p:cNvPr id="15" name="四角形: 角を丸くする 14">
            <a:extLst>
              <a:ext uri="{FF2B5EF4-FFF2-40B4-BE49-F238E27FC236}">
                <a16:creationId xmlns:a16="http://schemas.microsoft.com/office/drawing/2014/main" id="{45D7D0B4-8E6E-D40B-7039-A735BE12712D}"/>
              </a:ext>
            </a:extLst>
          </p:cNvPr>
          <p:cNvSpPr/>
          <p:nvPr/>
        </p:nvSpPr>
        <p:spPr>
          <a:xfrm>
            <a:off x="4985939" y="4849857"/>
            <a:ext cx="4140000" cy="451351"/>
          </a:xfrm>
          <a:prstGeom prst="roundRect">
            <a:avLst>
              <a:gd name="adj" fmla="val 1714"/>
            </a:avLst>
          </a:prstGeom>
          <a:noFill/>
          <a:ln w="28575" cap="flat" cmpd="sng" algn="ctr">
            <a:noFill/>
            <a:prstDash val="solid"/>
            <a:miter lim="800000"/>
          </a:ln>
          <a:effectLst/>
        </p:spPr>
        <p:txBody>
          <a:bodyPr rtlCol="0" anchor="t"/>
          <a:lstStyle/>
          <a:p>
            <a:pPr marL="92075" marR="0" lvl="0" indent="-92075" algn="l" defTabSz="914400" rtl="0" eaLnBrk="1" fontAlgn="auto" latinLnBrk="0" hangingPunct="1">
              <a:lnSpc>
                <a:spcPct val="90000"/>
              </a:lnSpc>
              <a:spcBef>
                <a:spcPts val="0"/>
              </a:spcBef>
              <a:spcAft>
                <a:spcPts val="600"/>
              </a:spcAft>
              <a:buClrTx/>
              <a:buSzTx/>
              <a:tabLst/>
              <a:defRPr/>
            </a:pPr>
            <a:r>
              <a:rPr lang="ja-JP" altLang="en-US" sz="1200" dirty="0">
                <a:solidFill>
                  <a:prstClr val="black"/>
                </a:solidFill>
                <a:latin typeface="Meiryo UI" panose="020B0604030504040204" pitchFamily="50" charset="-128"/>
                <a:ea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民間事業者の備蓄義務付けに係る追加コスト（保管経費等）への支援を検討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正方形/長方形 3">
            <a:extLst>
              <a:ext uri="{FF2B5EF4-FFF2-40B4-BE49-F238E27FC236}">
                <a16:creationId xmlns:a16="http://schemas.microsoft.com/office/drawing/2014/main" id="{FBD7EFC6-276A-7236-71BE-CA8D4050031B}"/>
              </a:ext>
            </a:extLst>
          </p:cNvPr>
          <p:cNvSpPr/>
          <p:nvPr/>
        </p:nvSpPr>
        <p:spPr>
          <a:xfrm>
            <a:off x="5028615" y="3610410"/>
            <a:ext cx="4032000" cy="44738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rPr>
              <a:t>集荷団体の行う長期・計画的な販売の取組等への支援</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金利倉敷料、集約経費を</a:t>
            </a:r>
            <a:r>
              <a:rPr kumimoji="1" lang="en-US" altLang="ja-JP" sz="1200" b="0"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補助（</a:t>
            </a:r>
            <a:r>
              <a:rPr kumimoji="1" lang="ja-JP" altLang="en-US" sz="1200" b="1"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８年度当初：</a:t>
            </a:r>
            <a:r>
              <a:rPr kumimoji="1" lang="en-US" altLang="ja-JP" sz="1200" b="1"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50</a:t>
            </a:r>
            <a:r>
              <a:rPr kumimoji="1" lang="ja-JP" altLang="en-US" sz="1200" b="1"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r>
              <a:rPr kumimoji="1" lang="ja-JP" altLang="en-US" sz="1200" b="0"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8" name="テキスト ボックス 7">
            <a:extLst>
              <a:ext uri="{FF2B5EF4-FFF2-40B4-BE49-F238E27FC236}">
                <a16:creationId xmlns:a16="http://schemas.microsoft.com/office/drawing/2014/main" id="{A98D2036-DF9D-810F-6A09-A7E798B3D52B}"/>
              </a:ext>
            </a:extLst>
          </p:cNvPr>
          <p:cNvSpPr txBox="1"/>
          <p:nvPr/>
        </p:nvSpPr>
        <p:spPr>
          <a:xfrm>
            <a:off x="5017279" y="3285000"/>
            <a:ext cx="1908000" cy="28800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0">
            <a:noAutofit/>
          </a:bodyPr>
          <a:lstStyle/>
          <a:p>
            <a:pPr marL="0" marR="0" lvl="0" indent="0" defTabSz="895350" rtl="0" eaLnBrk="1" fontAlgn="auto" latinLnBrk="0" hangingPunct="1">
              <a:lnSpc>
                <a:spcPct val="150000"/>
              </a:lnSpc>
              <a:spcBef>
                <a:spcPts val="0"/>
              </a:spcBef>
              <a:spcAft>
                <a:spcPts val="0"/>
              </a:spcAft>
              <a:buClrTx/>
              <a:buSzTx/>
              <a:buFontTx/>
              <a:buNone/>
              <a:tabLst>
                <a:tab pos="0" algn="l"/>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米穀周年供給事業</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08568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C8EBF-1DA6-CBF1-AD2C-60786D444CAE}"/>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5DFDD16A-5922-1A7E-10FD-ABCCAF52E6C8}"/>
              </a:ext>
            </a:extLst>
          </p:cNvPr>
          <p:cNvSpPr/>
          <p:nvPr/>
        </p:nvSpPr>
        <p:spPr>
          <a:xfrm>
            <a:off x="133286" y="6345360"/>
            <a:ext cx="8897510" cy="32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交付単価の下げ幅圧縮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関連対策</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産地交付金の活用</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現行と同等以上の支援水準を確保</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9" name="直線コネクタ 8">
            <a:extLst>
              <a:ext uri="{FF2B5EF4-FFF2-40B4-BE49-F238E27FC236}">
                <a16:creationId xmlns:a16="http://schemas.microsoft.com/office/drawing/2014/main" id="{1796FB83-1320-B2AE-F001-D48917EDF110}"/>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042F59D0-9F7C-70F2-7E0C-B8408CC9F259}"/>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当面の需給・８年産米対策②　ゲタ単価の算定ルールの見直し等</a:t>
            </a:r>
          </a:p>
        </p:txBody>
      </p:sp>
      <p:sp>
        <p:nvSpPr>
          <p:cNvPr id="22" name="スライド番号プレースホルダ 1">
            <a:extLst>
              <a:ext uri="{FF2B5EF4-FFF2-40B4-BE49-F238E27FC236}">
                <a16:creationId xmlns:a16="http://schemas.microsoft.com/office/drawing/2014/main" id="{A203560C-DD5A-7028-1233-2BBEF14CEE02}"/>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1D10BB70-AEA2-6ED5-40AF-FF6B1DEE77CB}"/>
              </a:ext>
            </a:extLst>
          </p:cNvPr>
          <p:cNvSpPr/>
          <p:nvPr/>
        </p:nvSpPr>
        <p:spPr>
          <a:xfrm>
            <a:off x="53722" y="692752"/>
            <a:ext cx="9036557" cy="1008000"/>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marR="0" lvl="0" indent="-2667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年間で初めて算定ルールを見直し、インフレ動向の反映により交付単価の下げ幅を圧縮！</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産地で活用しやすい関連対策（面積払いメニュー）を獲得し、支援水準を維持・強化！</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算定根拠となる統計情報等の検証を進めつつ、９年度での単価改定含め制度の運用を検討！</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テキスト ボックス 3">
            <a:extLst>
              <a:ext uri="{FF2B5EF4-FFF2-40B4-BE49-F238E27FC236}">
                <a16:creationId xmlns:a16="http://schemas.microsoft.com/office/drawing/2014/main" id="{08AAC02C-7CB6-6C5C-BA0D-746B582294A6}"/>
              </a:ext>
            </a:extLst>
          </p:cNvPr>
          <p:cNvSpPr txBox="1"/>
          <p:nvPr/>
        </p:nvSpPr>
        <p:spPr>
          <a:xfrm>
            <a:off x="621095" y="1823898"/>
            <a:ext cx="2952328" cy="263857"/>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ゲタ単価の算定ルール見直し</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 name="テキスト ボックス 4">
            <a:extLst>
              <a:ext uri="{FF2B5EF4-FFF2-40B4-BE49-F238E27FC236}">
                <a16:creationId xmlns:a16="http://schemas.microsoft.com/office/drawing/2014/main" id="{8A767B6E-0C71-9695-30DA-0C2268AD8988}"/>
              </a:ext>
            </a:extLst>
          </p:cNvPr>
          <p:cNvSpPr txBox="1"/>
          <p:nvPr/>
        </p:nvSpPr>
        <p:spPr>
          <a:xfrm>
            <a:off x="5015176" y="1827106"/>
            <a:ext cx="3384376" cy="260649"/>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関連対策・産地交付金の追加配分</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4" name="四角形: 角を丸くする 23">
            <a:extLst>
              <a:ext uri="{FF2B5EF4-FFF2-40B4-BE49-F238E27FC236}">
                <a16:creationId xmlns:a16="http://schemas.microsoft.com/office/drawing/2014/main" id="{EB33FAB9-F689-D21A-772F-029212474F5A}"/>
              </a:ext>
            </a:extLst>
          </p:cNvPr>
          <p:cNvSpPr/>
          <p:nvPr/>
        </p:nvSpPr>
        <p:spPr>
          <a:xfrm>
            <a:off x="53722" y="2154493"/>
            <a:ext cx="4086231" cy="2477309"/>
          </a:xfrm>
          <a:prstGeom prst="roundRect">
            <a:avLst>
              <a:gd name="adj" fmla="val 1714"/>
            </a:avLst>
          </a:prstGeom>
          <a:noFill/>
          <a:ln w="28575" cap="flat" cmpd="sng" algn="ctr">
            <a:solidFill>
              <a:schemeClr val="bg2">
                <a:lumMod val="50000"/>
              </a:schemeClr>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1">
            <a:extLst>
              <a:ext uri="{FF2B5EF4-FFF2-40B4-BE49-F238E27FC236}">
                <a16:creationId xmlns:a16="http://schemas.microsoft.com/office/drawing/2014/main" id="{57FFDFD7-71C6-C387-4991-F5387E7A8443}"/>
              </a:ext>
            </a:extLst>
          </p:cNvPr>
          <p:cNvSpPr txBox="1"/>
          <p:nvPr/>
        </p:nvSpPr>
        <p:spPr>
          <a:xfrm>
            <a:off x="4988397" y="3852399"/>
            <a:ext cx="3384376" cy="260649"/>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来年度以降の検証・運用検討</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8" name="四角形: 角を丸くする 7">
            <a:extLst>
              <a:ext uri="{FF2B5EF4-FFF2-40B4-BE49-F238E27FC236}">
                <a16:creationId xmlns:a16="http://schemas.microsoft.com/office/drawing/2014/main" id="{421E4E00-29EE-C323-3C1E-8EDF5CDF1513}"/>
              </a:ext>
            </a:extLst>
          </p:cNvPr>
          <p:cNvSpPr/>
          <p:nvPr/>
        </p:nvSpPr>
        <p:spPr>
          <a:xfrm>
            <a:off x="4367364" y="2153504"/>
            <a:ext cx="4680000" cy="1585344"/>
          </a:xfrm>
          <a:prstGeom prst="roundRect">
            <a:avLst>
              <a:gd name="adj" fmla="val 1714"/>
            </a:avLst>
          </a:prstGeom>
          <a:noFill/>
          <a:ln w="28575" cap="flat" cmpd="sng" algn="ctr">
            <a:solidFill>
              <a:schemeClr val="bg2">
                <a:lumMod val="50000"/>
              </a:schemeClr>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a:t>
            </a:r>
            <a:r>
              <a:rPr kumimoji="0" lang="ja-JP" altLang="en-US" sz="1400" b="1" i="0" u="sng" strike="noStrike" kern="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活用しやすい新たな面積払いメニューの新設</a:t>
            </a:r>
            <a:endParaRPr kumimoji="0" lang="en-US" altLang="ja-JP" sz="1400" b="1" i="0" u="sng" strike="noStrike" kern="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小麦・大麦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 </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ばれいしょ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1,500</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3,500</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1" i="0" u="sng" strike="noStrike" kern="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a:t>
            </a:r>
            <a:r>
              <a:rPr kumimoji="0" lang="ja-JP" altLang="en-US" sz="1400" b="1" i="0" u="sng" strike="noStrike" kern="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産地交付金の追加配分</a:t>
            </a: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120</a:t>
            </a: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0" lang="en-US" altLang="ja-JP" sz="3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７年度の産地交付金を増額して追加配分</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173038"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⇒８年度以降の戦略作物等の作付に繋がる取組（ブロックローテーション、複数年契約の推進等）への活用を想定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四角形: 角を丸くする 10">
            <a:extLst>
              <a:ext uri="{FF2B5EF4-FFF2-40B4-BE49-F238E27FC236}">
                <a16:creationId xmlns:a16="http://schemas.microsoft.com/office/drawing/2014/main" id="{F03D7C25-9C37-AFD3-AD9A-EA35EAF9AEC3}"/>
              </a:ext>
            </a:extLst>
          </p:cNvPr>
          <p:cNvSpPr/>
          <p:nvPr/>
        </p:nvSpPr>
        <p:spPr>
          <a:xfrm>
            <a:off x="4439364" y="4165991"/>
            <a:ext cx="4536000" cy="465811"/>
          </a:xfrm>
          <a:prstGeom prst="roundRect">
            <a:avLst>
              <a:gd name="adj" fmla="val 1714"/>
            </a:avLst>
          </a:prstGeom>
          <a:noFill/>
          <a:ln w="28575" cap="flat" cmpd="sng" algn="ctr">
            <a:solidFill>
              <a:schemeClr val="bg2">
                <a:lumMod val="50000"/>
              </a:schemeClr>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自民党決議において、</a:t>
            </a:r>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関係者との意見交換を通じた検証</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９年度での単価改定是非を含め制度運用の検討</a:t>
            </a: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を明記</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十字形 14">
            <a:extLst>
              <a:ext uri="{FF2B5EF4-FFF2-40B4-BE49-F238E27FC236}">
                <a16:creationId xmlns:a16="http://schemas.microsoft.com/office/drawing/2014/main" id="{83C4E3AA-B75B-7376-65AD-5D9EF8FF80A5}"/>
              </a:ext>
            </a:extLst>
          </p:cNvPr>
          <p:cNvSpPr/>
          <p:nvPr/>
        </p:nvSpPr>
        <p:spPr>
          <a:xfrm>
            <a:off x="4100826" y="2832182"/>
            <a:ext cx="324000" cy="324000"/>
          </a:xfrm>
          <a:prstGeom prst="plus">
            <a:avLst>
              <a:gd name="adj" fmla="val 33623"/>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graphicFrame>
        <p:nvGraphicFramePr>
          <p:cNvPr id="17" name="表 16">
            <a:extLst>
              <a:ext uri="{FF2B5EF4-FFF2-40B4-BE49-F238E27FC236}">
                <a16:creationId xmlns:a16="http://schemas.microsoft.com/office/drawing/2014/main" id="{97C71AC4-088B-D6BB-D1CD-27A5B2A45908}"/>
              </a:ext>
            </a:extLst>
          </p:cNvPr>
          <p:cNvGraphicFramePr>
            <a:graphicFrameLocks noGrp="1"/>
          </p:cNvGraphicFramePr>
          <p:nvPr>
            <p:extLst>
              <p:ext uri="{D42A27DB-BD31-4B8C-83A1-F6EECF244321}">
                <p14:modId xmlns:p14="http://schemas.microsoft.com/office/powerpoint/2010/main" val="1828508359"/>
              </p:ext>
            </p:extLst>
          </p:nvPr>
        </p:nvGraphicFramePr>
        <p:xfrm>
          <a:off x="232177" y="5474969"/>
          <a:ext cx="8722649" cy="716245"/>
        </p:xfrm>
        <a:graphic>
          <a:graphicData uri="http://schemas.openxmlformats.org/drawingml/2006/table">
            <a:tbl>
              <a:tblPr firstRow="1" bandRow="1">
                <a:tableStyleId>{5C22544A-7EE6-4342-B048-85BDC9FD1C3A}</a:tableStyleId>
              </a:tblPr>
              <a:tblGrid>
                <a:gridCol w="622649">
                  <a:extLst>
                    <a:ext uri="{9D8B030D-6E8A-4147-A177-3AD203B41FA5}">
                      <a16:colId xmlns:a16="http://schemas.microsoft.com/office/drawing/2014/main" val="2823982145"/>
                    </a:ext>
                  </a:extLst>
                </a:gridCol>
                <a:gridCol w="3645166">
                  <a:extLst>
                    <a:ext uri="{9D8B030D-6E8A-4147-A177-3AD203B41FA5}">
                      <a16:colId xmlns:a16="http://schemas.microsoft.com/office/drawing/2014/main" val="4016129058"/>
                    </a:ext>
                  </a:extLst>
                </a:gridCol>
                <a:gridCol w="1286834">
                  <a:extLst>
                    <a:ext uri="{9D8B030D-6E8A-4147-A177-3AD203B41FA5}">
                      <a16:colId xmlns:a16="http://schemas.microsoft.com/office/drawing/2014/main" val="2411985448"/>
                    </a:ext>
                  </a:extLst>
                </a:gridCol>
                <a:gridCol w="1368000">
                  <a:extLst>
                    <a:ext uri="{9D8B030D-6E8A-4147-A177-3AD203B41FA5}">
                      <a16:colId xmlns:a16="http://schemas.microsoft.com/office/drawing/2014/main" val="419101341"/>
                    </a:ext>
                  </a:extLst>
                </a:gridCol>
                <a:gridCol w="1800000">
                  <a:extLst>
                    <a:ext uri="{9D8B030D-6E8A-4147-A177-3AD203B41FA5}">
                      <a16:colId xmlns:a16="http://schemas.microsoft.com/office/drawing/2014/main" val="2731323971"/>
                    </a:ext>
                  </a:extLst>
                </a:gridCol>
              </a:tblGrid>
              <a:tr h="242026">
                <a:tc rowSpan="2">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小麦</a:t>
                      </a:r>
                    </a:p>
                  </a:txBody>
                  <a:tcPr anchor="ctr">
                    <a:lnR w="12700" cap="flat" cmpd="sng" algn="ctr">
                      <a:solidFill>
                        <a:schemeClr val="bg2">
                          <a:lumMod val="50000"/>
                        </a:schemeClr>
                      </a:solidFill>
                      <a:prstDash val="solid"/>
                      <a:round/>
                      <a:headEnd type="none" w="med" len="med"/>
                      <a:tailEnd type="none" w="med" len="med"/>
                    </a:lnR>
                    <a:solidFill>
                      <a:schemeClr val="bg1"/>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単価改定の影響（</a:t>
                      </a:r>
                      <a:r>
                        <a:rPr kumimoji="1" lang="en-US" altLang="ja-JP" sz="1400" dirty="0">
                          <a:solidFill>
                            <a:schemeClr val="tx1"/>
                          </a:solidFill>
                          <a:latin typeface="Meiryo UI" panose="020B0604030504040204" pitchFamily="50" charset="-128"/>
                          <a:ea typeface="Meiryo UI" panose="020B0604030504040204" pitchFamily="50" charset="-128"/>
                        </a:rPr>
                        <a:t>10a</a:t>
                      </a:r>
                      <a:r>
                        <a:rPr kumimoji="1" lang="ja-JP" altLang="en-US" sz="1400" dirty="0">
                          <a:solidFill>
                            <a:schemeClr val="tx1"/>
                          </a:solidFill>
                          <a:latin typeface="Meiryo UI" panose="020B0604030504040204" pitchFamily="50" charset="-128"/>
                          <a:ea typeface="Meiryo UI" panose="020B0604030504040204" pitchFamily="50" charset="-128"/>
                        </a:rPr>
                        <a:t>あたり）</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関連対策</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差引</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solidFill>
                  </a:tcPr>
                </a:tc>
                <a:tc rowSpan="2">
                  <a:txBody>
                    <a:bodyPr/>
                    <a:lstStyle/>
                    <a:p>
                      <a:r>
                        <a:rPr kumimoji="1" lang="ja-JP" altLang="en-US" sz="1400" b="0" dirty="0">
                          <a:solidFill>
                            <a:schemeClr val="tx1"/>
                          </a:solidFill>
                          <a:latin typeface="Meiryo UI" panose="020B0604030504040204" pitchFamily="50" charset="-128"/>
                          <a:ea typeface="Meiryo UI" panose="020B0604030504040204" pitchFamily="50" charset="-128"/>
                        </a:rPr>
                        <a:t>これに加えて、</a:t>
                      </a:r>
                      <a:endParaRPr kumimoji="1" lang="en-US" altLang="ja-JP" sz="1400" b="0" dirty="0">
                        <a:solidFill>
                          <a:schemeClr val="tx1"/>
                        </a:solidFill>
                        <a:latin typeface="Meiryo UI" panose="020B0604030504040204" pitchFamily="50" charset="-128"/>
                        <a:ea typeface="Meiryo UI" panose="020B0604030504040204" pitchFamily="50" charset="-128"/>
                      </a:endParaRPr>
                    </a:p>
                    <a:p>
                      <a:r>
                        <a:rPr kumimoji="1" lang="ja-JP" altLang="en-US" sz="1400" b="1" u="sng" dirty="0">
                          <a:solidFill>
                            <a:schemeClr val="accent1"/>
                          </a:solidFill>
                          <a:latin typeface="Meiryo UI" panose="020B0604030504040204" pitchFamily="50" charset="-128"/>
                          <a:ea typeface="Meiryo UI" panose="020B0604030504040204" pitchFamily="50" charset="-128"/>
                        </a:rPr>
                        <a:t>産地交付金追加配分</a:t>
                      </a:r>
                    </a:p>
                  </a:txBody>
                  <a:tcPr anchor="b">
                    <a:lnL w="12700" cap="flat" cmpd="sng" algn="ctr">
                      <a:solidFill>
                        <a:schemeClr val="bg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0876155"/>
                  </a:ext>
                </a:extLst>
              </a:tr>
              <a:tr h="411445">
                <a:tc v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bg2"/>
                    </a:solidFill>
                  </a:tcPr>
                </a:tc>
                <a:tc>
                  <a:txBody>
                    <a:bodyPr/>
                    <a:lstStyle/>
                    <a:p>
                      <a:r>
                        <a:rPr kumimoji="1" lang="en-US" altLang="ja-JP" sz="1200" dirty="0">
                          <a:solidFill>
                            <a:schemeClr val="tx1"/>
                          </a:solidFill>
                          <a:latin typeface="Meiryo UI" panose="020B0604030504040204" pitchFamily="50" charset="-128"/>
                          <a:ea typeface="Meiryo UI" panose="020B0604030504040204" pitchFamily="50" charset="-128"/>
                        </a:rPr>
                        <a:t>-340</a:t>
                      </a:r>
                      <a:r>
                        <a:rPr kumimoji="1" lang="ja-JP" altLang="en-US" sz="1200" dirty="0">
                          <a:solidFill>
                            <a:schemeClr val="tx1"/>
                          </a:solidFill>
                          <a:latin typeface="Meiryo UI" panose="020B0604030504040204" pitchFamily="50" charset="-128"/>
                          <a:ea typeface="Meiryo UI" panose="020B0604030504040204" pitchFamily="50" charset="-128"/>
                        </a:rPr>
                        <a:t>円</a:t>
                      </a:r>
                      <a:r>
                        <a:rPr kumimoji="1" lang="en-US" altLang="ja-JP" sz="1000" dirty="0">
                          <a:solidFill>
                            <a:schemeClr val="tx1"/>
                          </a:solidFill>
                          <a:latin typeface="Meiryo UI" panose="020B0604030504040204" pitchFamily="50" charset="-128"/>
                          <a:ea typeface="Meiryo UI" panose="020B0604030504040204" pitchFamily="50" charset="-128"/>
                        </a:rPr>
                        <a:t>/60kg</a:t>
                      </a:r>
                      <a:r>
                        <a:rPr kumimoji="1" lang="en-US" altLang="ja-JP" sz="1000" baseline="30000" dirty="0">
                          <a:solidFill>
                            <a:schemeClr val="tx1"/>
                          </a:solidFill>
                          <a:latin typeface="Meiryo UI" panose="020B0604030504040204" pitchFamily="50" charset="-128"/>
                          <a:ea typeface="Meiryo UI" panose="020B0604030504040204" pitchFamily="50" charset="-128"/>
                        </a:rPr>
                        <a:t>※</a:t>
                      </a:r>
                      <a:r>
                        <a:rPr kumimoji="1" lang="ja-JP" altLang="en-US" sz="1000" baseline="30000" dirty="0">
                          <a:solidFill>
                            <a:schemeClr val="tx1"/>
                          </a:solidFill>
                          <a:latin typeface="Meiryo UI" panose="020B0604030504040204" pitchFamily="50" charset="-128"/>
                          <a:ea typeface="Meiryo UI" panose="020B0604030504040204" pitchFamily="50" charset="-128"/>
                        </a:rPr>
                        <a:t>１</a:t>
                      </a:r>
                      <a:r>
                        <a:rPr kumimoji="1" lang="ja-JP" altLang="en-US" sz="10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 315kg</a:t>
                      </a:r>
                      <a:r>
                        <a:rPr kumimoji="1" lang="en-US" altLang="ja-JP" sz="1000" dirty="0">
                          <a:solidFill>
                            <a:schemeClr val="tx1"/>
                          </a:solidFill>
                          <a:latin typeface="Meiryo UI" panose="020B0604030504040204" pitchFamily="50" charset="-128"/>
                          <a:ea typeface="Meiryo UI" panose="020B0604030504040204" pitchFamily="50" charset="-128"/>
                        </a:rPr>
                        <a:t>/10a</a:t>
                      </a:r>
                      <a:r>
                        <a:rPr kumimoji="1" lang="en-US" altLang="ja-JP" sz="1000" baseline="30000" dirty="0">
                          <a:solidFill>
                            <a:schemeClr val="tx1"/>
                          </a:solidFill>
                          <a:latin typeface="Meiryo UI" panose="020B0604030504040204" pitchFamily="50" charset="-128"/>
                          <a:ea typeface="Meiryo UI" panose="020B0604030504040204" pitchFamily="50" charset="-128"/>
                        </a:rPr>
                        <a:t>※</a:t>
                      </a:r>
                      <a:r>
                        <a:rPr kumimoji="1" lang="ja-JP" altLang="en-US" sz="1000" baseline="30000" dirty="0">
                          <a:solidFill>
                            <a:schemeClr val="tx1"/>
                          </a:solidFill>
                          <a:latin typeface="Meiryo UI" panose="020B0604030504040204" pitchFamily="50" charset="-128"/>
                          <a:ea typeface="Meiryo UI" panose="020B0604030504040204" pitchFamily="50" charset="-128"/>
                        </a:rPr>
                        <a:t>２</a:t>
                      </a:r>
                      <a:r>
                        <a:rPr kumimoji="1" lang="en-US" altLang="ja-JP" sz="1000" dirty="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b="1" u="sng" dirty="0">
                          <a:solidFill>
                            <a:schemeClr val="tx1"/>
                          </a:solidFill>
                          <a:latin typeface="Meiryo UI" panose="020B0604030504040204" pitchFamily="50" charset="-128"/>
                          <a:ea typeface="Meiryo UI" panose="020B0604030504040204" pitchFamily="50" charset="-128"/>
                        </a:rPr>
                        <a:t>-1,785</a:t>
                      </a:r>
                      <a:r>
                        <a:rPr kumimoji="1" lang="ja-JP" altLang="en-US" sz="1200" b="1" u="sng" dirty="0">
                          <a:solidFill>
                            <a:schemeClr val="tx1"/>
                          </a:solidFill>
                          <a:latin typeface="Meiryo UI" panose="020B0604030504040204" pitchFamily="50" charset="-128"/>
                          <a:ea typeface="Meiryo UI" panose="020B0604030504040204" pitchFamily="50" charset="-128"/>
                        </a:rPr>
                        <a:t>円</a:t>
                      </a:r>
                      <a:r>
                        <a:rPr kumimoji="1" lang="en-US" altLang="ja-JP" sz="1000" b="1" dirty="0">
                          <a:solidFill>
                            <a:schemeClr val="tx1"/>
                          </a:solidFill>
                          <a:latin typeface="Meiryo UI" panose="020B0604030504040204" pitchFamily="50" charset="-128"/>
                          <a:ea typeface="Meiryo UI" panose="020B0604030504040204" pitchFamily="50" charset="-128"/>
                        </a:rPr>
                        <a:t>/10a</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kumimoji="1" lang="en-US" altLang="ja-JP" sz="1200" b="1" u="sng" dirty="0">
                          <a:solidFill>
                            <a:schemeClr val="tx1"/>
                          </a:solidFill>
                          <a:latin typeface="Meiryo UI" panose="020B0604030504040204" pitchFamily="50" charset="-128"/>
                          <a:ea typeface="Meiryo UI" panose="020B0604030504040204" pitchFamily="50" charset="-128"/>
                        </a:rPr>
                        <a:t>2,000</a:t>
                      </a:r>
                      <a:r>
                        <a:rPr kumimoji="1" lang="ja-JP" altLang="en-US" sz="1200" b="1" u="sng" dirty="0">
                          <a:solidFill>
                            <a:schemeClr val="tx1"/>
                          </a:solidFill>
                          <a:latin typeface="Meiryo UI" panose="020B0604030504040204" pitchFamily="50" charset="-128"/>
                          <a:ea typeface="Meiryo UI" panose="020B0604030504040204" pitchFamily="50" charset="-128"/>
                        </a:rPr>
                        <a:t>円</a:t>
                      </a:r>
                      <a:r>
                        <a:rPr kumimoji="1" lang="en-US" altLang="ja-JP" sz="1000" b="1" dirty="0">
                          <a:solidFill>
                            <a:schemeClr val="tx1"/>
                          </a:solidFill>
                          <a:latin typeface="Meiryo UI" panose="020B0604030504040204" pitchFamily="50" charset="-128"/>
                          <a:ea typeface="Meiryo UI" panose="020B0604030504040204" pitchFamily="50" charset="-128"/>
                        </a:rPr>
                        <a:t>/10a</a:t>
                      </a: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kumimoji="1" lang="ja-JP" altLang="en-US" sz="1400" b="1" u="sng" dirty="0">
                          <a:solidFill>
                            <a:schemeClr val="accent1"/>
                          </a:solidFill>
                          <a:latin typeface="Meiryo UI" panose="020B0604030504040204" pitchFamily="50" charset="-128"/>
                          <a:ea typeface="Meiryo UI" panose="020B0604030504040204" pitchFamily="50" charset="-128"/>
                        </a:rPr>
                        <a:t>＋</a:t>
                      </a:r>
                      <a:r>
                        <a:rPr kumimoji="1" lang="en-US" altLang="ja-JP" sz="1400" b="1" u="sng" dirty="0">
                          <a:solidFill>
                            <a:schemeClr val="accent1"/>
                          </a:solidFill>
                          <a:latin typeface="Meiryo UI" panose="020B0604030504040204" pitchFamily="50" charset="-128"/>
                          <a:ea typeface="Meiryo UI" panose="020B0604030504040204" pitchFamily="50" charset="-128"/>
                        </a:rPr>
                        <a:t>215</a:t>
                      </a:r>
                      <a:r>
                        <a:rPr kumimoji="1" lang="ja-JP" altLang="en-US" sz="1400" b="1" u="sng" dirty="0">
                          <a:solidFill>
                            <a:schemeClr val="accent1"/>
                          </a:solidFill>
                          <a:latin typeface="Meiryo UI" panose="020B0604030504040204" pitchFamily="50" charset="-128"/>
                          <a:ea typeface="Meiryo UI" panose="020B0604030504040204" pitchFamily="50" charset="-128"/>
                        </a:rPr>
                        <a:t>円</a:t>
                      </a:r>
                      <a:r>
                        <a:rPr kumimoji="1" lang="en-US" altLang="ja-JP" sz="1100" b="1" dirty="0">
                          <a:solidFill>
                            <a:schemeClr val="accent1"/>
                          </a:solidFill>
                          <a:latin typeface="Meiryo UI" panose="020B0604030504040204" pitchFamily="50" charset="-128"/>
                          <a:ea typeface="Meiryo UI" panose="020B0604030504040204" pitchFamily="50" charset="-128"/>
                        </a:rPr>
                        <a:t>/10a</a:t>
                      </a:r>
                      <a:endParaRPr kumimoji="1" lang="ja-JP" altLang="en-US" sz="1100" b="1" dirty="0">
                        <a:solidFill>
                          <a:schemeClr val="accent1"/>
                        </a:solidFill>
                        <a:latin typeface="Meiryo UI" panose="020B0604030504040204" pitchFamily="50" charset="-128"/>
                        <a:ea typeface="Meiryo UI" panose="020B0604030504040204" pitchFamily="50" charset="-128"/>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vMerge="1">
                  <a:txBody>
                    <a:bodyPr/>
                    <a:lstStyle/>
                    <a:p>
                      <a:endParaRPr dirty="0"/>
                    </a:p>
                  </a:txBody>
                  <a:tcPr anchor="ctr">
                    <a:lnL w="12700" cap="flat" cmpd="sng" algn="ctr">
                      <a:solidFill>
                        <a:schemeClr val="bg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2473238"/>
                  </a:ext>
                </a:extLst>
              </a:tr>
            </a:tbl>
          </a:graphicData>
        </a:graphic>
      </p:graphicFrame>
      <p:sp>
        <p:nvSpPr>
          <p:cNvPr id="18" name="正方形/長方形 17">
            <a:extLst>
              <a:ext uri="{FF2B5EF4-FFF2-40B4-BE49-F238E27FC236}">
                <a16:creationId xmlns:a16="http://schemas.microsoft.com/office/drawing/2014/main" id="{87DF61EA-A169-D340-40E4-B026572F273F}"/>
              </a:ext>
            </a:extLst>
          </p:cNvPr>
          <p:cNvSpPr/>
          <p:nvPr/>
        </p:nvSpPr>
        <p:spPr>
          <a:xfrm>
            <a:off x="71953" y="2283009"/>
            <a:ext cx="4068000" cy="2359262"/>
          </a:xfrm>
          <a:prstGeom prst="rect">
            <a:avLst/>
          </a:prstGeom>
          <a:noFill/>
          <a:ln w="190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a:t>
            </a:r>
            <a:r>
              <a:rPr kumimoji="0" lang="ja-JP" altLang="en-US" sz="1400" b="1" i="0" u="sng" strike="noStrike" kern="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インフレ動向の反映</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8288" marR="0" lvl="0" indent="-268288"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⾜下のインフレ動向を反映すべく</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令和７年産の推計値</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を算定（生産費、販売価格）に使用</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38175" marR="0" lvl="0" indent="-73660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38175" marR="0" lvl="0" indent="-73660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1" i="0" u="none" strike="noStrike" kern="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DON</a:t>
            </a:r>
            <a:r>
              <a:rPr kumimoji="0" lang="ja-JP" altLang="en-US" sz="1400" b="1" i="0" u="none" strike="noStrike" kern="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検査費⽤の単価への反映</a:t>
            </a:r>
            <a:endParaRPr kumimoji="1" lang="en-US" altLang="ja-JP" sz="1400" b="1" i="0" u="none"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てん菜の糖度及びでん粉原料⽤ばれいしょのでん粉含有率の基準値の⾒直し</a:t>
            </a:r>
            <a:endParaRPr kumimoji="0" lang="en-US" altLang="ja-JP" sz="1400" b="1" i="0" u="none" strike="noStrike" kern="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a:extLst>
              <a:ext uri="{FF2B5EF4-FFF2-40B4-BE49-F238E27FC236}">
                <a16:creationId xmlns:a16="http://schemas.microsoft.com/office/drawing/2014/main" id="{070B84A1-F14F-215C-6284-A6D73E1D2F54}"/>
              </a:ext>
            </a:extLst>
          </p:cNvPr>
          <p:cNvSpPr txBox="1"/>
          <p:nvPr/>
        </p:nvSpPr>
        <p:spPr>
          <a:xfrm>
            <a:off x="2817844" y="5047270"/>
            <a:ext cx="3528392" cy="263857"/>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生産者への支援イメージ（</a:t>
            </a: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小麦）</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1" name="四角形: 角を丸くする 20">
            <a:extLst>
              <a:ext uri="{FF2B5EF4-FFF2-40B4-BE49-F238E27FC236}">
                <a16:creationId xmlns:a16="http://schemas.microsoft.com/office/drawing/2014/main" id="{6A601817-9D61-9081-1007-5C62D7A57B21}"/>
              </a:ext>
            </a:extLst>
          </p:cNvPr>
          <p:cNvSpPr/>
          <p:nvPr/>
        </p:nvSpPr>
        <p:spPr>
          <a:xfrm>
            <a:off x="133286" y="5358258"/>
            <a:ext cx="8897509" cy="1363417"/>
          </a:xfrm>
          <a:prstGeom prst="roundRect">
            <a:avLst>
              <a:gd name="adj" fmla="val 1714"/>
            </a:avLst>
          </a:prstGeom>
          <a:noFill/>
          <a:ln w="28575" cap="flat" cmpd="sng" algn="ctr">
            <a:solidFill>
              <a:schemeClr val="bg2">
                <a:lumMod val="50000"/>
              </a:schemeClr>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二等辺三角形 22">
            <a:extLst>
              <a:ext uri="{FF2B5EF4-FFF2-40B4-BE49-F238E27FC236}">
                <a16:creationId xmlns:a16="http://schemas.microsoft.com/office/drawing/2014/main" id="{4FE98188-A52E-C367-BAAC-5F96EBF28B95}"/>
              </a:ext>
            </a:extLst>
          </p:cNvPr>
          <p:cNvSpPr/>
          <p:nvPr/>
        </p:nvSpPr>
        <p:spPr>
          <a:xfrm flipV="1">
            <a:off x="3213888" y="4745353"/>
            <a:ext cx="2736304" cy="216000"/>
          </a:xfrm>
          <a:prstGeom prst="triangle">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D55FA92F-E0BB-581D-603D-5501936DE423}"/>
              </a:ext>
            </a:extLst>
          </p:cNvPr>
          <p:cNvSpPr/>
          <p:nvPr/>
        </p:nvSpPr>
        <p:spPr>
          <a:xfrm>
            <a:off x="207272" y="3933055"/>
            <a:ext cx="3788663" cy="658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400" b="1" dirty="0">
                <a:solidFill>
                  <a:prstClr val="black"/>
                </a:solidFill>
                <a:latin typeface="Meiryo UI" panose="020B0604030504040204" pitchFamily="50" charset="-128"/>
                <a:ea typeface="Meiryo UI" panose="020B0604030504040204" pitchFamily="50" charset="-128"/>
              </a:rPr>
              <a:t>これまでの算定ルールでは</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大幅な単価引き下げが見込まれていた中、</a:t>
            </a:r>
            <a:r>
              <a:rPr kumimoji="1" lang="ja-JP" altLang="en-US" sz="14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mn-cs"/>
              </a:rPr>
              <a:t>下げ幅を圧縮</a:t>
            </a:r>
            <a:endParaRPr kumimoji="1" lang="en-US" altLang="ja-JP" sz="1400" b="1" i="0" u="sng"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mn-cs"/>
            </a:endParaRPr>
          </a:p>
        </p:txBody>
      </p:sp>
      <p:sp>
        <p:nvSpPr>
          <p:cNvPr id="7" name="テキスト ボックス 6">
            <a:extLst>
              <a:ext uri="{FF2B5EF4-FFF2-40B4-BE49-F238E27FC236}">
                <a16:creationId xmlns:a16="http://schemas.microsoft.com/office/drawing/2014/main" id="{477F0DA9-8E13-9647-A8DD-E0665FB869BC}"/>
              </a:ext>
            </a:extLst>
          </p:cNvPr>
          <p:cNvSpPr txBox="1"/>
          <p:nvPr/>
        </p:nvSpPr>
        <p:spPr>
          <a:xfrm>
            <a:off x="768560" y="6154891"/>
            <a:ext cx="4654550" cy="1800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：現行</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5,930 </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/60kg</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⇒改定後</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5,590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　</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６都府県単収</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39533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8A98E-AEB5-CDE4-7FB9-30EC9BCF5E61}"/>
            </a:ext>
          </a:extLst>
        </p:cNvPr>
        <p:cNvGrpSpPr/>
        <p:nvPr/>
      </p:nvGrpSpPr>
      <p:grpSpPr>
        <a:xfrm>
          <a:off x="0" y="0"/>
          <a:ext cx="0" cy="0"/>
          <a:chOff x="0" y="0"/>
          <a:chExt cx="0" cy="0"/>
        </a:xfrm>
      </p:grpSpPr>
      <p:sp>
        <p:nvSpPr>
          <p:cNvPr id="49" name="四角形: 角を丸くする 48">
            <a:extLst>
              <a:ext uri="{FF2B5EF4-FFF2-40B4-BE49-F238E27FC236}">
                <a16:creationId xmlns:a16="http://schemas.microsoft.com/office/drawing/2014/main" id="{FBA2F21C-31AC-1D96-A665-26C805A4C466}"/>
              </a:ext>
            </a:extLst>
          </p:cNvPr>
          <p:cNvSpPr/>
          <p:nvPr/>
        </p:nvSpPr>
        <p:spPr>
          <a:xfrm>
            <a:off x="6050905" y="2132857"/>
            <a:ext cx="2999234" cy="4507042"/>
          </a:xfrm>
          <a:prstGeom prst="roundRect">
            <a:avLst/>
          </a:prstGeom>
          <a:noFill/>
          <a:ln w="19050">
            <a:solidFill>
              <a:srgbClr val="29AB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44" name="四角形: 角を丸くする 43">
            <a:extLst>
              <a:ext uri="{FF2B5EF4-FFF2-40B4-BE49-F238E27FC236}">
                <a16:creationId xmlns:a16="http://schemas.microsoft.com/office/drawing/2014/main" id="{7B1D83AD-ECB9-BF8F-5D1D-B497BED7221F}"/>
              </a:ext>
            </a:extLst>
          </p:cNvPr>
          <p:cNvSpPr/>
          <p:nvPr/>
        </p:nvSpPr>
        <p:spPr>
          <a:xfrm>
            <a:off x="130100" y="2263738"/>
            <a:ext cx="5791796" cy="865984"/>
          </a:xfrm>
          <a:prstGeom prst="roundRect">
            <a:avLst/>
          </a:prstGeom>
          <a:noFill/>
          <a:ln w="19050">
            <a:solidFill>
              <a:srgbClr val="29AB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cxnSp>
        <p:nvCxnSpPr>
          <p:cNvPr id="9" name="直線コネクタ 8">
            <a:extLst>
              <a:ext uri="{FF2B5EF4-FFF2-40B4-BE49-F238E27FC236}">
                <a16:creationId xmlns:a16="http://schemas.microsoft.com/office/drawing/2014/main" id="{43D372C7-45B6-4764-38C0-5FB442130557}"/>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4D9C7B7D-5F83-FD55-0E00-D6BDA15F5BED}"/>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当面の需給・８年産米対策③　８年産の需要に応じた生産対策</a:t>
            </a:r>
          </a:p>
        </p:txBody>
      </p:sp>
      <p:sp>
        <p:nvSpPr>
          <p:cNvPr id="22" name="スライド番号プレースホルダ 1">
            <a:extLst>
              <a:ext uri="{FF2B5EF4-FFF2-40B4-BE49-F238E27FC236}">
                <a16:creationId xmlns:a16="http://schemas.microsoft.com/office/drawing/2014/main" id="{E1D8D613-63ED-480B-3D0C-3045387A6C03}"/>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BE473EDD-5357-9BE9-819F-D4EF3C22C872}"/>
              </a:ext>
            </a:extLst>
          </p:cNvPr>
          <p:cNvSpPr/>
          <p:nvPr/>
        </p:nvSpPr>
        <p:spPr>
          <a:xfrm>
            <a:off x="53722" y="692751"/>
            <a:ext cx="9036557" cy="1184232"/>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①８年産の戦略作物の生産に向けた着実な予算を確保</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b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水田活用の直接支払交付金</a:t>
            </a:r>
            <a:r>
              <a:rPr lang="ja-JP" altLang="en-US" sz="1200" dirty="0">
                <a:solidFill>
                  <a:prstClr val="black"/>
                </a:solidFill>
                <a:latin typeface="Meiryo UI" panose="020B0604030504040204" pitchFamily="50" charset="-128"/>
                <a:ea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畑作物の本作化対策等</a:t>
            </a:r>
            <a:r>
              <a:rPr lang="en-US" altLang="ja-JP" sz="1200" dirty="0">
                <a:solidFill>
                  <a:prstClr val="black"/>
                </a:solidFill>
                <a:latin typeface="Meiryo UI" panose="020B0604030504040204" pitchFamily="50" charset="-128"/>
                <a:ea typeface="Meiryo UI" panose="020B0604030504040204" pitchFamily="50" charset="-128"/>
              </a:rPr>
              <a:t>2,612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億円、コメ新市場開拓等促進事業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億円ほか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②７年度産地交付金について留保解除分を含めた追加配分</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120</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億円を獲得！</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③酒造好適米への支援、多収品種加算等を新設</a:t>
            </a:r>
            <a:r>
              <a:rPr lang="ja-JP" altLang="en-US" dirty="0">
                <a:solidFill>
                  <a:prstClr val="black"/>
                </a:solidFill>
                <a:latin typeface="Meiryo UI" panose="020B0604030504040204" pitchFamily="50" charset="-128"/>
                <a:ea typeface="Meiryo UI" panose="020B0604030504040204" pitchFamily="50" charset="-128"/>
              </a:rPr>
              <a:t>！</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テキスト ボックス 60">
            <a:extLst>
              <a:ext uri="{FF2B5EF4-FFF2-40B4-BE49-F238E27FC236}">
                <a16:creationId xmlns:a16="http://schemas.microsoft.com/office/drawing/2014/main" id="{B11923FA-3CEF-8E61-C8A3-6F3DA8B28208}"/>
              </a:ext>
            </a:extLst>
          </p:cNvPr>
          <p:cNvSpPr txBox="1"/>
          <p:nvPr/>
        </p:nvSpPr>
        <p:spPr>
          <a:xfrm>
            <a:off x="183881" y="6535862"/>
            <a:ext cx="4892173" cy="230832"/>
          </a:xfrm>
          <a:prstGeom prst="rect">
            <a:avLst/>
          </a:prstGeom>
          <a:noFill/>
        </p:spPr>
        <p:txBody>
          <a:bodyPr wrap="square" rtlCol="0">
            <a:spAutoFit/>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７年産、８年産を含む加工用米、飼料用米等の複数年契約に対し、産地交付金を設定した場合</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テキスト ボックス 4">
            <a:extLst>
              <a:ext uri="{FF2B5EF4-FFF2-40B4-BE49-F238E27FC236}">
                <a16:creationId xmlns:a16="http://schemas.microsoft.com/office/drawing/2014/main" id="{29D1431C-BAA7-3F11-C6EF-178FEF20C69F}"/>
              </a:ext>
            </a:extLst>
          </p:cNvPr>
          <p:cNvSpPr txBox="1"/>
          <p:nvPr/>
        </p:nvSpPr>
        <p:spPr>
          <a:xfrm>
            <a:off x="6243744" y="2008831"/>
            <a:ext cx="2676373" cy="50497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飼料用米増産に向けた</a:t>
            </a:r>
            <a:endParaRPr kumimoji="1" lang="en-US" altLang="ja-JP"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支援例（中山間の場合）</a:t>
            </a:r>
            <a:endParaRPr kumimoji="1" lang="en-US" altLang="ja-JP"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 name="テキスト ボックス 6">
            <a:extLst>
              <a:ext uri="{FF2B5EF4-FFF2-40B4-BE49-F238E27FC236}">
                <a16:creationId xmlns:a16="http://schemas.microsoft.com/office/drawing/2014/main" id="{CE3BDBA2-72AA-DDE1-AD65-E131F4DD59D7}"/>
              </a:ext>
            </a:extLst>
          </p:cNvPr>
          <p:cNvSpPr txBox="1"/>
          <p:nvPr/>
        </p:nvSpPr>
        <p:spPr>
          <a:xfrm>
            <a:off x="6033241" y="2639302"/>
            <a:ext cx="311075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飼料作物の生産性向上対策のうち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「中山間地域飼料増産活性化対策」を活用した場合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テキスト ボックス 42">
            <a:extLst>
              <a:ext uri="{FF2B5EF4-FFF2-40B4-BE49-F238E27FC236}">
                <a16:creationId xmlns:a16="http://schemas.microsoft.com/office/drawing/2014/main" id="{FF3ED751-EC1A-06A1-FA00-3AA1621B613B}"/>
              </a:ext>
            </a:extLst>
          </p:cNvPr>
          <p:cNvSpPr txBox="1"/>
          <p:nvPr/>
        </p:nvSpPr>
        <p:spPr>
          <a:xfrm>
            <a:off x="183882" y="2004055"/>
            <a:ext cx="4892174" cy="344825"/>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コメ新市場開拓等促進事業において新たな支援が新設</a:t>
            </a:r>
          </a:p>
        </p:txBody>
      </p:sp>
      <p:graphicFrame>
        <p:nvGraphicFramePr>
          <p:cNvPr id="48" name="表 47">
            <a:extLst>
              <a:ext uri="{FF2B5EF4-FFF2-40B4-BE49-F238E27FC236}">
                <a16:creationId xmlns:a16="http://schemas.microsoft.com/office/drawing/2014/main" id="{1328A891-5E99-5BF1-3D34-EB3E2AC49E98}"/>
              </a:ext>
            </a:extLst>
          </p:cNvPr>
          <p:cNvGraphicFramePr>
            <a:graphicFrameLocks noGrp="1"/>
          </p:cNvGraphicFramePr>
          <p:nvPr/>
        </p:nvGraphicFramePr>
        <p:xfrm>
          <a:off x="208544" y="2499147"/>
          <a:ext cx="5182362" cy="548640"/>
        </p:xfrm>
        <a:graphic>
          <a:graphicData uri="http://schemas.openxmlformats.org/drawingml/2006/table">
            <a:tbl>
              <a:tblPr firstCol="1" bandRow="1">
                <a:tableStyleId>{F5AB1C69-6EDB-4FF4-983F-18BD219EF322}</a:tableStyleId>
              </a:tblPr>
              <a:tblGrid>
                <a:gridCol w="1302261">
                  <a:extLst>
                    <a:ext uri="{9D8B030D-6E8A-4147-A177-3AD203B41FA5}">
                      <a16:colId xmlns:a16="http://schemas.microsoft.com/office/drawing/2014/main" val="3507792792"/>
                    </a:ext>
                  </a:extLst>
                </a:gridCol>
                <a:gridCol w="1293367">
                  <a:extLst>
                    <a:ext uri="{9D8B030D-6E8A-4147-A177-3AD203B41FA5}">
                      <a16:colId xmlns:a16="http://schemas.microsoft.com/office/drawing/2014/main" val="2283908728"/>
                    </a:ext>
                  </a:extLst>
                </a:gridCol>
                <a:gridCol w="1293367">
                  <a:extLst>
                    <a:ext uri="{9D8B030D-6E8A-4147-A177-3AD203B41FA5}">
                      <a16:colId xmlns:a16="http://schemas.microsoft.com/office/drawing/2014/main" val="3959923157"/>
                    </a:ext>
                  </a:extLst>
                </a:gridCol>
                <a:gridCol w="1293367">
                  <a:extLst>
                    <a:ext uri="{9D8B030D-6E8A-4147-A177-3AD203B41FA5}">
                      <a16:colId xmlns:a16="http://schemas.microsoft.com/office/drawing/2014/main" val="3619645588"/>
                    </a:ext>
                  </a:extLst>
                </a:gridCol>
              </a:tblGrid>
              <a:tr h="200346">
                <a:tc>
                  <a:txBody>
                    <a:bodyPr/>
                    <a:lstStyle/>
                    <a:p>
                      <a:r>
                        <a:rPr kumimoji="1" lang="ja-JP" altLang="en-US" sz="1200" dirty="0">
                          <a:latin typeface="Meiryo UI" panose="020B0604030504040204" pitchFamily="50" charset="-128"/>
                          <a:ea typeface="Meiryo UI" panose="020B0604030504040204" pitchFamily="50" charset="-128"/>
                        </a:rPr>
                        <a:t>品目</a:t>
                      </a:r>
                    </a:p>
                  </a:txBody>
                  <a:tcPr anchor="ctr">
                    <a:solidFill>
                      <a:schemeClr val="accent3">
                        <a:lumMod val="75000"/>
                      </a:schemeClr>
                    </a:solid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加工用米</a:t>
                      </a:r>
                    </a:p>
                  </a:txBody>
                  <a:tcPr anchor="ctr">
                    <a:lnR w="28575" cap="flat" cmpd="sng" algn="ctr">
                      <a:solidFill>
                        <a:schemeClr val="accent1"/>
                      </a:solidFill>
                      <a:prstDash val="solid"/>
                      <a:round/>
                      <a:headEnd type="none" w="med" len="med"/>
                      <a:tailEnd type="none" w="med" len="med"/>
                    </a:lnR>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1200" b="1" dirty="0">
                          <a:latin typeface="Meiryo UI" panose="020B0604030504040204" pitchFamily="50" charset="-128"/>
                          <a:ea typeface="Meiryo UI" panose="020B0604030504040204" pitchFamily="50" charset="-128"/>
                        </a:rPr>
                        <a:t>酒造好適米</a:t>
                      </a:r>
                    </a:p>
                  </a:txBody>
                  <a:tcPr anchor="ctr">
                    <a:lnL w="28575"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1200" b="1" dirty="0">
                          <a:latin typeface="Meiryo UI" panose="020B0604030504040204" pitchFamily="50" charset="-128"/>
                          <a:ea typeface="Meiryo UI" panose="020B0604030504040204" pitchFamily="50" charset="-128"/>
                        </a:rPr>
                        <a:t>多収品種加算</a:t>
                      </a:r>
                    </a:p>
                  </a:txBody>
                  <a:tcPr anchor="ctr">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solidFill>
                      <a:schemeClr val="accent2">
                        <a:lumMod val="60000"/>
                        <a:lumOff val="40000"/>
                      </a:schemeClr>
                    </a:solidFill>
                  </a:tcPr>
                </a:tc>
                <a:extLst>
                  <a:ext uri="{0D108BD9-81ED-4DB2-BD59-A6C34878D82A}">
                    <a16:rowId xmlns:a16="http://schemas.microsoft.com/office/drawing/2014/main" val="1003873148"/>
                  </a:ext>
                </a:extLst>
              </a:tr>
              <a:tr h="200346">
                <a:tc>
                  <a:txBody>
                    <a:bodyPr/>
                    <a:lstStyle/>
                    <a:p>
                      <a:r>
                        <a:rPr kumimoji="1" lang="ja-JP" altLang="en-US" sz="1200" dirty="0">
                          <a:latin typeface="Meiryo UI" panose="020B0604030504040204" pitchFamily="50" charset="-128"/>
                          <a:ea typeface="Meiryo UI" panose="020B0604030504040204" pitchFamily="50" charset="-128"/>
                        </a:rPr>
                        <a:t>交付単価</a:t>
                      </a:r>
                      <a:r>
                        <a:rPr kumimoji="1" lang="en-US" altLang="ja-JP" sz="1200" dirty="0">
                          <a:latin typeface="Meiryo UI" panose="020B0604030504040204" pitchFamily="50" charset="-128"/>
                          <a:ea typeface="Meiryo UI" panose="020B0604030504040204" pitchFamily="50" charset="-128"/>
                        </a:rPr>
                        <a:t>(10a)</a:t>
                      </a:r>
                      <a:endParaRPr kumimoji="1" lang="ja-JP" altLang="en-US" sz="1200" dirty="0">
                        <a:latin typeface="Meiryo UI" panose="020B0604030504040204" pitchFamily="50" charset="-128"/>
                        <a:ea typeface="Meiryo UI" panose="020B0604030504040204" pitchFamily="50" charset="-128"/>
                      </a:endParaRPr>
                    </a:p>
                  </a:txBody>
                  <a:tcPr anchor="ctr">
                    <a:solidFill>
                      <a:schemeClr val="accent3">
                        <a:lumMod val="75000"/>
                      </a:schemeClr>
                    </a:solidFill>
                  </a:tcPr>
                </a:tc>
                <a:tc>
                  <a:txBody>
                    <a:bodyPr/>
                    <a:lstStyle/>
                    <a:p>
                      <a:pPr algn="ctr"/>
                      <a:r>
                        <a:rPr kumimoji="1" lang="en-US" altLang="ja-JP" sz="1200" dirty="0">
                          <a:latin typeface="Meiryo UI" panose="020B0604030504040204" pitchFamily="50" charset="-128"/>
                          <a:ea typeface="Meiryo UI" panose="020B0604030504040204" pitchFamily="50" charset="-128"/>
                        </a:rPr>
                        <a:t>3.0</a:t>
                      </a:r>
                      <a:r>
                        <a:rPr kumimoji="1" lang="ja-JP" altLang="en-US" sz="1200" dirty="0">
                          <a:latin typeface="Meiryo UI" panose="020B0604030504040204" pitchFamily="50" charset="-128"/>
                          <a:ea typeface="Meiryo UI" panose="020B0604030504040204" pitchFamily="50" charset="-128"/>
                        </a:rPr>
                        <a:t>万円</a:t>
                      </a:r>
                    </a:p>
                  </a:txBody>
                  <a:tcPr anchor="ctr">
                    <a:lnR w="28575" cap="flat" cmpd="sng" algn="ctr">
                      <a:solidFill>
                        <a:schemeClr val="accent1"/>
                      </a:solidFill>
                      <a:prstDash val="solid"/>
                      <a:round/>
                      <a:headEnd type="none" w="med" len="med"/>
                      <a:tailEnd type="none" w="med" len="med"/>
                    </a:lnR>
                  </a:tcPr>
                </a:tc>
                <a:tc>
                  <a:txBody>
                    <a:bodyPr/>
                    <a:lstStyle/>
                    <a:p>
                      <a:pPr algn="ctr"/>
                      <a:r>
                        <a:rPr kumimoji="1" lang="ja-JP" altLang="en-US" sz="1200" dirty="0">
                          <a:latin typeface="Meiryo UI" panose="020B0604030504040204" pitchFamily="50" charset="-128"/>
                          <a:ea typeface="Meiryo UI" panose="020B0604030504040204" pitchFamily="50" charset="-128"/>
                        </a:rPr>
                        <a:t>最大</a:t>
                      </a:r>
                      <a:r>
                        <a:rPr kumimoji="1" lang="en-US" altLang="ja-JP" sz="1200" b="1" dirty="0">
                          <a:latin typeface="Meiryo UI" panose="020B0604030504040204" pitchFamily="50" charset="-128"/>
                          <a:ea typeface="Meiryo UI" panose="020B0604030504040204" pitchFamily="50" charset="-128"/>
                        </a:rPr>
                        <a:t>3.0</a:t>
                      </a:r>
                      <a:r>
                        <a:rPr kumimoji="1" lang="ja-JP" altLang="en-US" sz="1200" dirty="0">
                          <a:latin typeface="Meiryo UI" panose="020B0604030504040204" pitchFamily="50" charset="-128"/>
                          <a:ea typeface="Meiryo UI" panose="020B0604030504040204" pitchFamily="50" charset="-128"/>
                        </a:rPr>
                        <a:t>万円</a:t>
                      </a:r>
                    </a:p>
                  </a:txBody>
                  <a:tcPr anchor="ctr">
                    <a:lnL w="28575"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tc>
                  <a:txBody>
                    <a:bodyPr/>
                    <a:lstStyle/>
                    <a:p>
                      <a:pPr algn="ctr"/>
                      <a:r>
                        <a:rPr kumimoji="1" lang="en-US" altLang="ja-JP" sz="1200" b="1" dirty="0">
                          <a:latin typeface="Meiryo UI" panose="020B0604030504040204" pitchFamily="50" charset="-128"/>
                          <a:ea typeface="Meiryo UI" panose="020B0604030504040204" pitchFamily="50" charset="-128"/>
                        </a:rPr>
                        <a:t>0.5</a:t>
                      </a:r>
                      <a:r>
                        <a:rPr kumimoji="1" lang="ja-JP" altLang="en-US" sz="1200" dirty="0">
                          <a:latin typeface="Meiryo UI" panose="020B0604030504040204" pitchFamily="50" charset="-128"/>
                          <a:ea typeface="Meiryo UI" panose="020B0604030504040204" pitchFamily="50" charset="-128"/>
                        </a:rPr>
                        <a:t>万円</a:t>
                      </a:r>
                    </a:p>
                  </a:txBody>
                  <a:tcPr anchor="ctr">
                    <a:lnR w="28575"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16813724"/>
                  </a:ext>
                </a:extLst>
              </a:tr>
            </a:tbl>
          </a:graphicData>
        </a:graphic>
      </p:graphicFrame>
      <p:sp>
        <p:nvSpPr>
          <p:cNvPr id="69" name="楕円 68">
            <a:extLst>
              <a:ext uri="{FF2B5EF4-FFF2-40B4-BE49-F238E27FC236}">
                <a16:creationId xmlns:a16="http://schemas.microsoft.com/office/drawing/2014/main" id="{571B1C2A-B40F-7B38-D45B-8FF0CC1C193B}"/>
              </a:ext>
            </a:extLst>
          </p:cNvPr>
          <p:cNvSpPr/>
          <p:nvPr/>
        </p:nvSpPr>
        <p:spPr>
          <a:xfrm>
            <a:off x="3772294" y="2379747"/>
            <a:ext cx="663108" cy="19135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新設</a:t>
            </a:r>
          </a:p>
        </p:txBody>
      </p:sp>
      <p:grpSp>
        <p:nvGrpSpPr>
          <p:cNvPr id="4" name="グループ化 3">
            <a:extLst>
              <a:ext uri="{FF2B5EF4-FFF2-40B4-BE49-F238E27FC236}">
                <a16:creationId xmlns:a16="http://schemas.microsoft.com/office/drawing/2014/main" id="{55713307-E61B-97D5-4491-287D1C705439}"/>
              </a:ext>
            </a:extLst>
          </p:cNvPr>
          <p:cNvGrpSpPr/>
          <p:nvPr/>
        </p:nvGrpSpPr>
        <p:grpSpPr>
          <a:xfrm>
            <a:off x="1161164" y="3124776"/>
            <a:ext cx="4056645" cy="304224"/>
            <a:chOff x="599701" y="3645024"/>
            <a:chExt cx="4056645" cy="443376"/>
          </a:xfrm>
        </p:grpSpPr>
        <p:sp>
          <p:nvSpPr>
            <p:cNvPr id="81" name="フローチャート: 組合せ 80">
              <a:extLst>
                <a:ext uri="{FF2B5EF4-FFF2-40B4-BE49-F238E27FC236}">
                  <a16:creationId xmlns:a16="http://schemas.microsoft.com/office/drawing/2014/main" id="{E4B0ED57-54D2-706F-FF6D-DFFA5963675D}"/>
                </a:ext>
              </a:extLst>
            </p:cNvPr>
            <p:cNvSpPr/>
            <p:nvPr/>
          </p:nvSpPr>
          <p:spPr>
            <a:xfrm>
              <a:off x="599701" y="3700082"/>
              <a:ext cx="4056645" cy="388318"/>
            </a:xfrm>
            <a:prstGeom prst="flowChartMerg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57" name="テキスト ボックス 56">
              <a:extLst>
                <a:ext uri="{FF2B5EF4-FFF2-40B4-BE49-F238E27FC236}">
                  <a16:creationId xmlns:a16="http://schemas.microsoft.com/office/drawing/2014/main" id="{52E194BD-E330-33A9-6E3D-3BAB7199E83F}"/>
                </a:ext>
              </a:extLst>
            </p:cNvPr>
            <p:cNvSpPr txBox="1"/>
            <p:nvPr/>
          </p:nvSpPr>
          <p:spPr>
            <a:xfrm>
              <a:off x="1710880" y="3645024"/>
              <a:ext cx="1834286" cy="28025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7D358">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生産者手取りイメージ</a:t>
              </a:r>
              <a:endParaRPr kumimoji="1" lang="en-US" altLang="ja-JP" sz="1400" b="1" i="0" u="none" strike="noStrike" kern="1200" cap="none" spc="0" normalizeH="0" baseline="0" noProof="0" dirty="0">
                <a:ln>
                  <a:noFill/>
                </a:ln>
                <a:solidFill>
                  <a:srgbClr val="47D358">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grpSp>
        <p:nvGrpSpPr>
          <p:cNvPr id="105" name="グループ化 104">
            <a:extLst>
              <a:ext uri="{FF2B5EF4-FFF2-40B4-BE49-F238E27FC236}">
                <a16:creationId xmlns:a16="http://schemas.microsoft.com/office/drawing/2014/main" id="{0A3D86C9-A8F2-B3C2-0C83-384E47ACDCE0}"/>
              </a:ext>
            </a:extLst>
          </p:cNvPr>
          <p:cNvGrpSpPr/>
          <p:nvPr/>
        </p:nvGrpSpPr>
        <p:grpSpPr>
          <a:xfrm>
            <a:off x="6436995" y="3170909"/>
            <a:ext cx="2289870" cy="443376"/>
            <a:chOff x="6485505" y="3489680"/>
            <a:chExt cx="2289870" cy="443376"/>
          </a:xfrm>
        </p:grpSpPr>
        <p:sp>
          <p:nvSpPr>
            <p:cNvPr id="11" name="フローチャート: 組合せ 10">
              <a:extLst>
                <a:ext uri="{FF2B5EF4-FFF2-40B4-BE49-F238E27FC236}">
                  <a16:creationId xmlns:a16="http://schemas.microsoft.com/office/drawing/2014/main" id="{8C741085-6FED-7227-26CE-F94EAB0FAB87}"/>
                </a:ext>
              </a:extLst>
            </p:cNvPr>
            <p:cNvSpPr/>
            <p:nvPr/>
          </p:nvSpPr>
          <p:spPr>
            <a:xfrm>
              <a:off x="6485505" y="3544738"/>
              <a:ext cx="2289870" cy="388318"/>
            </a:xfrm>
            <a:prstGeom prst="flowChartMerg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4" name="テキスト ボックス 13">
              <a:extLst>
                <a:ext uri="{FF2B5EF4-FFF2-40B4-BE49-F238E27FC236}">
                  <a16:creationId xmlns:a16="http://schemas.microsoft.com/office/drawing/2014/main" id="{7769E99B-E2C2-EBA9-3DD9-3A0E1399C91C}"/>
                </a:ext>
              </a:extLst>
            </p:cNvPr>
            <p:cNvSpPr txBox="1"/>
            <p:nvPr/>
          </p:nvSpPr>
          <p:spPr>
            <a:xfrm>
              <a:off x="6621583" y="3489680"/>
              <a:ext cx="2017715" cy="28025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7D358">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生産者手取りイメージ</a:t>
              </a:r>
              <a:endParaRPr kumimoji="1" lang="en-US" altLang="ja-JP" sz="1400" b="1" i="0" u="none" strike="noStrike" kern="1200" cap="none" spc="0" normalizeH="0" baseline="0" noProof="0" dirty="0">
                <a:ln>
                  <a:noFill/>
                </a:ln>
                <a:solidFill>
                  <a:srgbClr val="47D358">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grpSp>
        <p:nvGrpSpPr>
          <p:cNvPr id="47" name="グループ化 46">
            <a:extLst>
              <a:ext uri="{FF2B5EF4-FFF2-40B4-BE49-F238E27FC236}">
                <a16:creationId xmlns:a16="http://schemas.microsoft.com/office/drawing/2014/main" id="{A40514F7-F143-DBD0-278D-B425CF8626DE}"/>
              </a:ext>
            </a:extLst>
          </p:cNvPr>
          <p:cNvGrpSpPr/>
          <p:nvPr/>
        </p:nvGrpSpPr>
        <p:grpSpPr>
          <a:xfrm>
            <a:off x="6274230" y="4956783"/>
            <a:ext cx="1078506" cy="1456851"/>
            <a:chOff x="7103070" y="5195687"/>
            <a:chExt cx="1078506" cy="1456851"/>
          </a:xfrm>
        </p:grpSpPr>
        <p:grpSp>
          <p:nvGrpSpPr>
            <p:cNvPr id="45" name="グループ化 44">
              <a:extLst>
                <a:ext uri="{FF2B5EF4-FFF2-40B4-BE49-F238E27FC236}">
                  <a16:creationId xmlns:a16="http://schemas.microsoft.com/office/drawing/2014/main" id="{45161A84-8415-8AFD-9A37-4E1C1F0A08F8}"/>
                </a:ext>
              </a:extLst>
            </p:cNvPr>
            <p:cNvGrpSpPr/>
            <p:nvPr/>
          </p:nvGrpSpPr>
          <p:grpSpPr>
            <a:xfrm>
              <a:off x="7103070" y="5195687"/>
              <a:ext cx="1078506" cy="1456851"/>
              <a:chOff x="7111046" y="5212509"/>
              <a:chExt cx="1078506" cy="1456851"/>
            </a:xfrm>
          </p:grpSpPr>
          <p:grpSp>
            <p:nvGrpSpPr>
              <p:cNvPr id="42" name="グループ化 41">
                <a:extLst>
                  <a:ext uri="{FF2B5EF4-FFF2-40B4-BE49-F238E27FC236}">
                    <a16:creationId xmlns:a16="http://schemas.microsoft.com/office/drawing/2014/main" id="{ABB673F4-2833-EF89-D9F9-AA49A3EC442F}"/>
                  </a:ext>
                </a:extLst>
              </p:cNvPr>
              <p:cNvGrpSpPr/>
              <p:nvPr/>
            </p:nvGrpSpPr>
            <p:grpSpPr>
              <a:xfrm>
                <a:off x="7228238" y="5258414"/>
                <a:ext cx="848128" cy="1410946"/>
                <a:chOff x="7228238" y="5258414"/>
                <a:chExt cx="848128" cy="1410946"/>
              </a:xfrm>
            </p:grpSpPr>
            <p:grpSp>
              <p:nvGrpSpPr>
                <p:cNvPr id="41" name="グループ化 40">
                  <a:extLst>
                    <a:ext uri="{FF2B5EF4-FFF2-40B4-BE49-F238E27FC236}">
                      <a16:creationId xmlns:a16="http://schemas.microsoft.com/office/drawing/2014/main" id="{B83E5F35-73A6-5F79-AD16-F7FEA1A2EF10}"/>
                    </a:ext>
                  </a:extLst>
                </p:cNvPr>
                <p:cNvGrpSpPr/>
                <p:nvPr/>
              </p:nvGrpSpPr>
              <p:grpSpPr>
                <a:xfrm>
                  <a:off x="7228238" y="5564701"/>
                  <a:ext cx="848128" cy="1104659"/>
                  <a:chOff x="7228238" y="5564701"/>
                  <a:chExt cx="848128" cy="1104659"/>
                </a:xfrm>
              </p:grpSpPr>
              <p:sp>
                <p:nvSpPr>
                  <p:cNvPr id="16" name="正方形/長方形 15">
                    <a:extLst>
                      <a:ext uri="{FF2B5EF4-FFF2-40B4-BE49-F238E27FC236}">
                        <a16:creationId xmlns:a16="http://schemas.microsoft.com/office/drawing/2014/main" id="{7D52B5C0-F984-A938-B66B-B5CA4AF77160}"/>
                      </a:ext>
                    </a:extLst>
                  </p:cNvPr>
                  <p:cNvSpPr/>
                  <p:nvPr/>
                </p:nvSpPr>
                <p:spPr>
                  <a:xfrm>
                    <a:off x="7228238" y="5564701"/>
                    <a:ext cx="845871" cy="46978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27" name="グループ化 26">
                    <a:extLst>
                      <a:ext uri="{FF2B5EF4-FFF2-40B4-BE49-F238E27FC236}">
                        <a16:creationId xmlns:a16="http://schemas.microsoft.com/office/drawing/2014/main" id="{11695BEF-1596-6AB2-D62C-FBF9392911D0}"/>
                      </a:ext>
                    </a:extLst>
                  </p:cNvPr>
                  <p:cNvGrpSpPr/>
                  <p:nvPr/>
                </p:nvGrpSpPr>
                <p:grpSpPr>
                  <a:xfrm>
                    <a:off x="7230495" y="6036616"/>
                    <a:ext cx="845871" cy="632744"/>
                    <a:chOff x="7254521" y="5780275"/>
                    <a:chExt cx="845871" cy="632744"/>
                  </a:xfrm>
                </p:grpSpPr>
                <p:sp>
                  <p:nvSpPr>
                    <p:cNvPr id="15" name="正方形/長方形 14">
                      <a:extLst>
                        <a:ext uri="{FF2B5EF4-FFF2-40B4-BE49-F238E27FC236}">
                          <a16:creationId xmlns:a16="http://schemas.microsoft.com/office/drawing/2014/main" id="{BF0AC818-A635-E43C-B431-467C349900BB}"/>
                        </a:ext>
                      </a:extLst>
                    </p:cNvPr>
                    <p:cNvSpPr/>
                    <p:nvPr/>
                  </p:nvSpPr>
                  <p:spPr>
                    <a:xfrm>
                      <a:off x="7254521" y="5780275"/>
                      <a:ext cx="845871" cy="63274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0" name="正方形/長方形 19">
                      <a:extLst>
                        <a:ext uri="{FF2B5EF4-FFF2-40B4-BE49-F238E27FC236}">
                          <a16:creationId xmlns:a16="http://schemas.microsoft.com/office/drawing/2014/main" id="{E4A67701-53EF-D5E8-DE29-EFC671CC8243}"/>
                        </a:ext>
                      </a:extLst>
                    </p:cNvPr>
                    <p:cNvSpPr/>
                    <p:nvPr/>
                  </p:nvSpPr>
                  <p:spPr>
                    <a:xfrm>
                      <a:off x="7254521" y="6210771"/>
                      <a:ext cx="845871" cy="109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24" name="直線コネクタ 23">
                      <a:extLst>
                        <a:ext uri="{FF2B5EF4-FFF2-40B4-BE49-F238E27FC236}">
                          <a16:creationId xmlns:a16="http://schemas.microsoft.com/office/drawing/2014/main" id="{9E483547-A9A5-1C9B-5F2A-1083B270639C}"/>
                        </a:ext>
                      </a:extLst>
                    </p:cNvPr>
                    <p:cNvCxnSpPr>
                      <a:cxnSpLocks/>
                    </p:cNvCxnSpPr>
                    <p:nvPr/>
                  </p:nvCxnSpPr>
                  <p:spPr>
                    <a:xfrm>
                      <a:off x="7254521" y="6208544"/>
                      <a:ext cx="845871" cy="0"/>
                    </a:xfrm>
                    <a:prstGeom prst="line">
                      <a:avLst/>
                    </a:prstGeom>
                    <a:ln w="6350">
                      <a:prstDash val="sysDash"/>
                    </a:ln>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20C9B6D0-2367-6F78-5292-29AE5F629A20}"/>
                        </a:ext>
                      </a:extLst>
                    </p:cNvPr>
                    <p:cNvCxnSpPr>
                      <a:cxnSpLocks/>
                    </p:cNvCxnSpPr>
                    <p:nvPr/>
                  </p:nvCxnSpPr>
                  <p:spPr>
                    <a:xfrm>
                      <a:off x="7254521" y="6314082"/>
                      <a:ext cx="845871" cy="0"/>
                    </a:xfrm>
                    <a:prstGeom prst="line">
                      <a:avLst/>
                    </a:prstGeom>
                    <a:ln w="6350">
                      <a:prstDash val="sysDash"/>
                    </a:ln>
                  </p:spPr>
                  <p:style>
                    <a:lnRef idx="1">
                      <a:schemeClr val="dk1"/>
                    </a:lnRef>
                    <a:fillRef idx="0">
                      <a:schemeClr val="dk1"/>
                    </a:fillRef>
                    <a:effectRef idx="0">
                      <a:schemeClr val="dk1"/>
                    </a:effectRef>
                    <a:fontRef idx="minor">
                      <a:schemeClr val="tx1"/>
                    </a:fontRef>
                  </p:style>
                </p:cxnSp>
              </p:grpSp>
              <p:sp>
                <p:nvSpPr>
                  <p:cNvPr id="28" name="テキスト ボックス 27">
                    <a:extLst>
                      <a:ext uri="{FF2B5EF4-FFF2-40B4-BE49-F238E27FC236}">
                        <a16:creationId xmlns:a16="http://schemas.microsoft.com/office/drawing/2014/main" id="{FEEEADAD-0C29-3560-6AEA-6577E22D4703}"/>
                      </a:ext>
                    </a:extLst>
                  </p:cNvPr>
                  <p:cNvSpPr txBox="1"/>
                  <p:nvPr/>
                </p:nvSpPr>
                <p:spPr>
                  <a:xfrm>
                    <a:off x="7422759" y="6135107"/>
                    <a:ext cx="46560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品代</a:t>
                    </a:r>
                  </a:p>
                </p:txBody>
              </p:sp>
            </p:grpSp>
            <p:sp>
              <p:nvSpPr>
                <p:cNvPr id="25" name="フローチャート: 処理 24">
                  <a:extLst>
                    <a:ext uri="{FF2B5EF4-FFF2-40B4-BE49-F238E27FC236}">
                      <a16:creationId xmlns:a16="http://schemas.microsoft.com/office/drawing/2014/main" id="{F8684D40-5DFB-BCB0-E3DF-D5BCF3153BED}"/>
                    </a:ext>
                  </a:extLst>
                </p:cNvPr>
                <p:cNvSpPr/>
                <p:nvPr/>
              </p:nvSpPr>
              <p:spPr>
                <a:xfrm>
                  <a:off x="7233364" y="5258414"/>
                  <a:ext cx="833870" cy="301020"/>
                </a:xfrm>
                <a:prstGeom prst="flowChartProcess">
                  <a:avLst/>
                </a:prstGeom>
                <a:solidFill>
                  <a:schemeClr val="accent2">
                    <a:lumMod val="60000"/>
                    <a:lumOff val="40000"/>
                  </a:schemeClr>
                </a:solidFill>
                <a:ln w="19050">
                  <a:solidFill>
                    <a:srgbClr val="EAAD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grpSp>
          <p:sp>
            <p:nvSpPr>
              <p:cNvPr id="35" name="テキスト ボックス 34">
                <a:extLst>
                  <a:ext uri="{FF2B5EF4-FFF2-40B4-BE49-F238E27FC236}">
                    <a16:creationId xmlns:a16="http://schemas.microsoft.com/office/drawing/2014/main" id="{ECA21E1D-34E2-99FA-77DA-25CB420F85E1}"/>
                  </a:ext>
                </a:extLst>
              </p:cNvPr>
              <p:cNvSpPr txBox="1"/>
              <p:nvPr/>
            </p:nvSpPr>
            <p:spPr>
              <a:xfrm>
                <a:off x="7240239" y="5212509"/>
                <a:ext cx="8338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産地交付金</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追加配分</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4F583ECF-5A79-FAD0-9541-7A3F92313CC9}"/>
                  </a:ext>
                </a:extLst>
              </p:cNvPr>
              <p:cNvSpPr txBox="1"/>
              <p:nvPr/>
            </p:nvSpPr>
            <p:spPr>
              <a:xfrm>
                <a:off x="7111046" y="5600272"/>
                <a:ext cx="10785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中山間飼料</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増産支援</a:t>
                </a:r>
              </a:p>
            </p:txBody>
          </p:sp>
        </p:grpSp>
        <p:cxnSp>
          <p:nvCxnSpPr>
            <p:cNvPr id="17" name="直線コネクタ 16">
              <a:extLst>
                <a:ext uri="{FF2B5EF4-FFF2-40B4-BE49-F238E27FC236}">
                  <a16:creationId xmlns:a16="http://schemas.microsoft.com/office/drawing/2014/main" id="{918DBCD2-E8BC-32FE-7FBC-4DE400824B11}"/>
                </a:ext>
              </a:extLst>
            </p:cNvPr>
            <p:cNvCxnSpPr>
              <a:cxnSpLocks/>
            </p:cNvCxnSpPr>
            <p:nvPr/>
          </p:nvCxnSpPr>
          <p:spPr>
            <a:xfrm>
              <a:off x="7174488" y="6648139"/>
              <a:ext cx="9379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0" name="吹き出し: 角を丸めた四角形 99">
            <a:extLst>
              <a:ext uri="{FF2B5EF4-FFF2-40B4-BE49-F238E27FC236}">
                <a16:creationId xmlns:a16="http://schemas.microsoft.com/office/drawing/2014/main" id="{D95F3202-8209-9683-8B41-309A8B3BF69B}"/>
              </a:ext>
            </a:extLst>
          </p:cNvPr>
          <p:cNvSpPr/>
          <p:nvPr/>
        </p:nvSpPr>
        <p:spPr>
          <a:xfrm>
            <a:off x="7305473" y="4540476"/>
            <a:ext cx="1650702" cy="904005"/>
          </a:xfrm>
          <a:prstGeom prst="wedgeRoundRectCallout">
            <a:avLst>
              <a:gd name="adj1" fmla="val -50565"/>
              <a:gd name="adj2" fmla="val 60645"/>
              <a:gd name="adj3" fmla="val 16667"/>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飼料増産活動</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上限</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以内</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例：農機具レンタル、種子費、</a:t>
            </a:r>
            <a:r>
              <a:rPr kumimoji="1" lang="zh-TW"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肥料費、農薬費</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a:t>
            </a:r>
          </a:p>
        </p:txBody>
      </p:sp>
      <p:sp>
        <p:nvSpPr>
          <p:cNvPr id="106" name="吹き出し: 角を丸めた四角形 105">
            <a:extLst>
              <a:ext uri="{FF2B5EF4-FFF2-40B4-BE49-F238E27FC236}">
                <a16:creationId xmlns:a16="http://schemas.microsoft.com/office/drawing/2014/main" id="{6F4CE135-7AD5-465D-F487-C218B4A34357}"/>
              </a:ext>
            </a:extLst>
          </p:cNvPr>
          <p:cNvSpPr/>
          <p:nvPr/>
        </p:nvSpPr>
        <p:spPr>
          <a:xfrm>
            <a:off x="7500876" y="5655304"/>
            <a:ext cx="1378152" cy="650929"/>
          </a:xfrm>
          <a:prstGeom prst="wedgeRoundRectCallout">
            <a:avLst>
              <a:gd name="adj1" fmla="val -61780"/>
              <a:gd name="adj2" fmla="val -59184"/>
              <a:gd name="adj3" fmla="val 16667"/>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機械導入</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以内</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例：飼料播種・追播用機械装置等</a:t>
            </a:r>
          </a:p>
        </p:txBody>
      </p:sp>
      <p:sp>
        <p:nvSpPr>
          <p:cNvPr id="18" name="テキスト ボックス 17">
            <a:extLst>
              <a:ext uri="{FF2B5EF4-FFF2-40B4-BE49-F238E27FC236}">
                <a16:creationId xmlns:a16="http://schemas.microsoft.com/office/drawing/2014/main" id="{D88F5432-EE30-AE6B-D7D2-0CAE182080CB}"/>
              </a:ext>
            </a:extLst>
          </p:cNvPr>
          <p:cNvSpPr txBox="1"/>
          <p:nvPr/>
        </p:nvSpPr>
        <p:spPr>
          <a:xfrm>
            <a:off x="3772294" y="3477577"/>
            <a:ext cx="1728192" cy="26877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2FBED">
                    <a:lumMod val="25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酒造好適米</a:t>
            </a:r>
            <a:endParaRPr kumimoji="1" lang="en-US" altLang="ja-JP" sz="1400" b="1" i="0" u="none" strike="noStrike" kern="1200" cap="none" spc="0" normalizeH="0" baseline="0" noProof="0" dirty="0">
              <a:ln>
                <a:noFill/>
              </a:ln>
              <a:solidFill>
                <a:srgbClr val="F2FBED">
                  <a:lumMod val="25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1" name="テキスト ボックス 20">
            <a:extLst>
              <a:ext uri="{FF2B5EF4-FFF2-40B4-BE49-F238E27FC236}">
                <a16:creationId xmlns:a16="http://schemas.microsoft.com/office/drawing/2014/main" id="{BABECF63-5FD9-D363-9A7B-207350AFB9B3}"/>
              </a:ext>
            </a:extLst>
          </p:cNvPr>
          <p:cNvSpPr txBox="1"/>
          <p:nvPr/>
        </p:nvSpPr>
        <p:spPr>
          <a:xfrm>
            <a:off x="724127" y="3473361"/>
            <a:ext cx="1728192" cy="26877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2FBED">
                    <a:lumMod val="25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加工用米</a:t>
            </a:r>
            <a:endParaRPr kumimoji="1" lang="en-US" altLang="ja-JP" sz="1400" b="1" i="0" u="none" strike="noStrike" kern="1200" cap="none" spc="0" normalizeH="0" baseline="0" noProof="0" dirty="0">
              <a:ln>
                <a:noFill/>
              </a:ln>
              <a:solidFill>
                <a:srgbClr val="F2FBED">
                  <a:lumMod val="25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0" name="吹き出し: 角を丸めた四角形 49">
            <a:extLst>
              <a:ext uri="{FF2B5EF4-FFF2-40B4-BE49-F238E27FC236}">
                <a16:creationId xmlns:a16="http://schemas.microsoft.com/office/drawing/2014/main" id="{DB2E50AE-16F5-36BC-2385-09A2C88CC109}"/>
              </a:ext>
            </a:extLst>
          </p:cNvPr>
          <p:cNvSpPr/>
          <p:nvPr/>
        </p:nvSpPr>
        <p:spPr>
          <a:xfrm>
            <a:off x="299308" y="3769856"/>
            <a:ext cx="2639199" cy="563970"/>
          </a:xfrm>
          <a:prstGeom prst="wedgeRoundRectCallout">
            <a:avLst>
              <a:gd name="adj1" fmla="val 6358"/>
              <a:gd name="adj2" fmla="val 65093"/>
              <a:gd name="adj3" fmla="val 16667"/>
            </a:avLst>
          </a:prstGeom>
          <a:solidFill>
            <a:schemeClr val="bg1"/>
          </a:solidFill>
          <a:ln w="19050">
            <a:solidFill>
              <a:srgbClr val="EAA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８年産の戦略作物等の作付につながる取組に活用した場合</a:t>
            </a:r>
            <a:r>
              <a:rPr kumimoji="1" lang="en-US" altLang="ja-JP" sz="1000" b="1"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実質的に７年度産地交付金で８年産への上乗せ支援が可能！</a:t>
            </a:r>
          </a:p>
        </p:txBody>
      </p:sp>
      <p:sp>
        <p:nvSpPr>
          <p:cNvPr id="53" name="吹き出し: 角を丸めた四角形 52">
            <a:extLst>
              <a:ext uri="{FF2B5EF4-FFF2-40B4-BE49-F238E27FC236}">
                <a16:creationId xmlns:a16="http://schemas.microsoft.com/office/drawing/2014/main" id="{04CCF767-53CE-5429-10D9-35B853ED9ED0}"/>
              </a:ext>
            </a:extLst>
          </p:cNvPr>
          <p:cNvSpPr/>
          <p:nvPr/>
        </p:nvSpPr>
        <p:spPr>
          <a:xfrm>
            <a:off x="3302902" y="4362365"/>
            <a:ext cx="1121722" cy="522137"/>
          </a:xfrm>
          <a:prstGeom prst="wedgeRoundRectCallout">
            <a:avLst>
              <a:gd name="adj1" fmla="val 39885"/>
              <a:gd name="adj2" fmla="val 97105"/>
              <a:gd name="adj3" fmla="val 16667"/>
            </a:avLst>
          </a:prstGeom>
          <a:solidFill>
            <a:schemeClr val="bg1"/>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酒造好適米に対する新たな支援</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１万円</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a:t>
            </a:r>
          </a:p>
        </p:txBody>
      </p:sp>
      <p:sp>
        <p:nvSpPr>
          <p:cNvPr id="56" name="四角形: 角を丸くする 55">
            <a:extLst>
              <a:ext uri="{FF2B5EF4-FFF2-40B4-BE49-F238E27FC236}">
                <a16:creationId xmlns:a16="http://schemas.microsoft.com/office/drawing/2014/main" id="{9076EB10-A4EE-391D-0428-3A33E6150AF8}"/>
              </a:ext>
            </a:extLst>
          </p:cNvPr>
          <p:cNvSpPr/>
          <p:nvPr/>
        </p:nvSpPr>
        <p:spPr>
          <a:xfrm>
            <a:off x="53722" y="3461832"/>
            <a:ext cx="5868173" cy="3056612"/>
          </a:xfrm>
          <a:prstGeom prst="roundRect">
            <a:avLst/>
          </a:prstGeom>
          <a:noFill/>
          <a:ln w="19050">
            <a:solidFill>
              <a:srgbClr val="29AB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58" name="吹き出し: 角を丸めた四角形 57">
            <a:extLst>
              <a:ext uri="{FF2B5EF4-FFF2-40B4-BE49-F238E27FC236}">
                <a16:creationId xmlns:a16="http://schemas.microsoft.com/office/drawing/2014/main" id="{D9958B55-F775-C92D-0D30-135C5926787C}"/>
              </a:ext>
            </a:extLst>
          </p:cNvPr>
          <p:cNvSpPr/>
          <p:nvPr/>
        </p:nvSpPr>
        <p:spPr>
          <a:xfrm>
            <a:off x="2122143" y="4531202"/>
            <a:ext cx="1101105" cy="754554"/>
          </a:xfrm>
          <a:prstGeom prst="wedgeRoundRectCallout">
            <a:avLst>
              <a:gd name="adj1" fmla="val -57052"/>
              <a:gd name="adj2" fmla="val 2603"/>
              <a:gd name="adj3" fmla="val 16667"/>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多収品種</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作付けする場合</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0.5</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加算</a:t>
            </a:r>
          </a:p>
        </p:txBody>
      </p:sp>
      <p:cxnSp>
        <p:nvCxnSpPr>
          <p:cNvPr id="60" name="直線コネクタ 59">
            <a:extLst>
              <a:ext uri="{FF2B5EF4-FFF2-40B4-BE49-F238E27FC236}">
                <a16:creationId xmlns:a16="http://schemas.microsoft.com/office/drawing/2014/main" id="{BBA95849-06FB-74DC-A592-8FBE66B8275C}"/>
              </a:ext>
            </a:extLst>
          </p:cNvPr>
          <p:cNvCxnSpPr/>
          <p:nvPr/>
        </p:nvCxnSpPr>
        <p:spPr>
          <a:xfrm>
            <a:off x="3275856" y="3910580"/>
            <a:ext cx="0" cy="2235520"/>
          </a:xfrm>
          <a:prstGeom prst="line">
            <a:avLst/>
          </a:prstGeom>
          <a:ln w="19050">
            <a:solidFill>
              <a:srgbClr val="29AB39"/>
            </a:solidFill>
            <a:prstDash val="sysDash"/>
          </a:ln>
        </p:spPr>
        <p:style>
          <a:lnRef idx="1">
            <a:schemeClr val="accent1"/>
          </a:lnRef>
          <a:fillRef idx="0">
            <a:schemeClr val="accent1"/>
          </a:fillRef>
          <a:effectRef idx="0">
            <a:schemeClr val="accent1"/>
          </a:effectRef>
          <a:fontRef idx="minor">
            <a:schemeClr val="tx1"/>
          </a:fontRef>
        </p:style>
      </p:cxnSp>
      <p:grpSp>
        <p:nvGrpSpPr>
          <p:cNvPr id="97" name="グループ化 96">
            <a:extLst>
              <a:ext uri="{FF2B5EF4-FFF2-40B4-BE49-F238E27FC236}">
                <a16:creationId xmlns:a16="http://schemas.microsoft.com/office/drawing/2014/main" id="{6A6D98F1-2C7A-0501-EAD9-F030FA58215D}"/>
              </a:ext>
            </a:extLst>
          </p:cNvPr>
          <p:cNvGrpSpPr/>
          <p:nvPr/>
        </p:nvGrpSpPr>
        <p:grpSpPr>
          <a:xfrm>
            <a:off x="202835" y="4420790"/>
            <a:ext cx="2088232" cy="1960538"/>
            <a:chOff x="202835" y="4420790"/>
            <a:chExt cx="2088232" cy="1960538"/>
          </a:xfrm>
        </p:grpSpPr>
        <p:sp>
          <p:nvSpPr>
            <p:cNvPr id="63" name="フローチャート: 処理 62">
              <a:extLst>
                <a:ext uri="{FF2B5EF4-FFF2-40B4-BE49-F238E27FC236}">
                  <a16:creationId xmlns:a16="http://schemas.microsoft.com/office/drawing/2014/main" id="{E1255193-B3D0-32A4-13EC-152CB027EA80}"/>
                </a:ext>
              </a:extLst>
            </p:cNvPr>
            <p:cNvSpPr/>
            <p:nvPr/>
          </p:nvSpPr>
          <p:spPr>
            <a:xfrm>
              <a:off x="1343477" y="4458541"/>
              <a:ext cx="651775" cy="301020"/>
            </a:xfrm>
            <a:prstGeom prst="flowChartProcess">
              <a:avLst/>
            </a:prstGeom>
            <a:solidFill>
              <a:schemeClr val="accent2">
                <a:lumMod val="60000"/>
                <a:lumOff val="40000"/>
              </a:schemeClr>
            </a:solidFill>
            <a:ln w="19050">
              <a:solidFill>
                <a:srgbClr val="EAAD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grpSp>
          <p:nvGrpSpPr>
            <p:cNvPr id="13" name="グループ化 12">
              <a:extLst>
                <a:ext uri="{FF2B5EF4-FFF2-40B4-BE49-F238E27FC236}">
                  <a16:creationId xmlns:a16="http://schemas.microsoft.com/office/drawing/2014/main" id="{0BF7E7C2-F4F7-CEB8-0101-5D3623AE5809}"/>
                </a:ext>
              </a:extLst>
            </p:cNvPr>
            <p:cNvGrpSpPr/>
            <p:nvPr/>
          </p:nvGrpSpPr>
          <p:grpSpPr>
            <a:xfrm>
              <a:off x="202835" y="4420790"/>
              <a:ext cx="2088232" cy="1960538"/>
              <a:chOff x="202835" y="4731298"/>
              <a:chExt cx="2088232" cy="1960538"/>
            </a:xfrm>
          </p:grpSpPr>
          <p:grpSp>
            <p:nvGrpSpPr>
              <p:cNvPr id="3" name="グループ化 2">
                <a:extLst>
                  <a:ext uri="{FF2B5EF4-FFF2-40B4-BE49-F238E27FC236}">
                    <a16:creationId xmlns:a16="http://schemas.microsoft.com/office/drawing/2014/main" id="{65D316A2-8921-6B79-AB5C-0E631F8B7F0B}"/>
                  </a:ext>
                </a:extLst>
              </p:cNvPr>
              <p:cNvGrpSpPr/>
              <p:nvPr/>
            </p:nvGrpSpPr>
            <p:grpSpPr>
              <a:xfrm>
                <a:off x="202835" y="4731298"/>
                <a:ext cx="2088232" cy="1756784"/>
                <a:chOff x="202835" y="4731298"/>
                <a:chExt cx="2088232" cy="1756784"/>
              </a:xfrm>
            </p:grpSpPr>
            <p:sp>
              <p:nvSpPr>
                <p:cNvPr id="64" name="テキスト ボックス 63">
                  <a:extLst>
                    <a:ext uri="{FF2B5EF4-FFF2-40B4-BE49-F238E27FC236}">
                      <a16:creationId xmlns:a16="http://schemas.microsoft.com/office/drawing/2014/main" id="{86FE81F6-68FE-8F62-0840-570544F4B64D}"/>
                    </a:ext>
                  </a:extLst>
                </p:cNvPr>
                <p:cNvSpPr txBox="1"/>
                <p:nvPr/>
              </p:nvSpPr>
              <p:spPr>
                <a:xfrm>
                  <a:off x="1244871" y="4731298"/>
                  <a:ext cx="8338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産地交付金</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追加配分</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endParaRPr>
                </a:p>
              </p:txBody>
            </p:sp>
            <p:grpSp>
              <p:nvGrpSpPr>
                <p:cNvPr id="12" name="グループ化 11">
                  <a:extLst>
                    <a:ext uri="{FF2B5EF4-FFF2-40B4-BE49-F238E27FC236}">
                      <a16:creationId xmlns:a16="http://schemas.microsoft.com/office/drawing/2014/main" id="{BE63EE2E-FE7C-AC48-1FAE-B19D7B1D9C44}"/>
                    </a:ext>
                  </a:extLst>
                </p:cNvPr>
                <p:cNvGrpSpPr/>
                <p:nvPr/>
              </p:nvGrpSpPr>
              <p:grpSpPr>
                <a:xfrm>
                  <a:off x="202835" y="5055719"/>
                  <a:ext cx="2088232" cy="1432363"/>
                  <a:chOff x="202835" y="5199735"/>
                  <a:chExt cx="2088232" cy="1432363"/>
                </a:xfrm>
              </p:grpSpPr>
              <p:sp>
                <p:nvSpPr>
                  <p:cNvPr id="36" name="正方形/長方形 35">
                    <a:extLst>
                      <a:ext uri="{FF2B5EF4-FFF2-40B4-BE49-F238E27FC236}">
                        <a16:creationId xmlns:a16="http://schemas.microsoft.com/office/drawing/2014/main" id="{DA581B50-5FB9-CBAA-2DE4-D27604C41D91}"/>
                      </a:ext>
                    </a:extLst>
                  </p:cNvPr>
                  <p:cNvSpPr/>
                  <p:nvPr/>
                </p:nvSpPr>
                <p:spPr>
                  <a:xfrm>
                    <a:off x="390646" y="5999354"/>
                    <a:ext cx="651775" cy="63274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7" name="テキスト ボックス 36">
                    <a:extLst>
                      <a:ext uri="{FF2B5EF4-FFF2-40B4-BE49-F238E27FC236}">
                        <a16:creationId xmlns:a16="http://schemas.microsoft.com/office/drawing/2014/main" id="{1F0FC5B6-9600-56CC-6FA5-A14C001FE889}"/>
                      </a:ext>
                    </a:extLst>
                  </p:cNvPr>
                  <p:cNvSpPr txBox="1"/>
                  <p:nvPr/>
                </p:nvSpPr>
                <p:spPr>
                  <a:xfrm>
                    <a:off x="962424" y="6148640"/>
                    <a:ext cx="46560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品代</a:t>
                    </a:r>
                  </a:p>
                </p:txBody>
              </p:sp>
              <p:sp>
                <p:nvSpPr>
                  <p:cNvPr id="38" name="正方形/長方形 37">
                    <a:extLst>
                      <a:ext uri="{FF2B5EF4-FFF2-40B4-BE49-F238E27FC236}">
                        <a16:creationId xmlns:a16="http://schemas.microsoft.com/office/drawing/2014/main" id="{D127009C-89A5-FB7C-F03E-5F83E807D501}"/>
                      </a:ext>
                    </a:extLst>
                  </p:cNvPr>
                  <p:cNvSpPr/>
                  <p:nvPr/>
                </p:nvSpPr>
                <p:spPr>
                  <a:xfrm>
                    <a:off x="390646" y="5428219"/>
                    <a:ext cx="651775" cy="57113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6" name="正方形/長方形 45">
                    <a:extLst>
                      <a:ext uri="{FF2B5EF4-FFF2-40B4-BE49-F238E27FC236}">
                        <a16:creationId xmlns:a16="http://schemas.microsoft.com/office/drawing/2014/main" id="{F34D2BDC-48DB-40D6-DEC8-4A063D376464}"/>
                      </a:ext>
                    </a:extLst>
                  </p:cNvPr>
                  <p:cNvSpPr/>
                  <p:nvPr/>
                </p:nvSpPr>
                <p:spPr>
                  <a:xfrm>
                    <a:off x="1348030" y="5995677"/>
                    <a:ext cx="651775" cy="63274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1" name="正方形/長方形 50">
                    <a:extLst>
                      <a:ext uri="{FF2B5EF4-FFF2-40B4-BE49-F238E27FC236}">
                        <a16:creationId xmlns:a16="http://schemas.microsoft.com/office/drawing/2014/main" id="{06A0E228-1AF5-292E-0324-A55CE895B0E7}"/>
                      </a:ext>
                    </a:extLst>
                  </p:cNvPr>
                  <p:cNvSpPr/>
                  <p:nvPr/>
                </p:nvSpPr>
                <p:spPr>
                  <a:xfrm>
                    <a:off x="1348030" y="5433444"/>
                    <a:ext cx="651775" cy="56223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4" name="正方形/長方形 53">
                    <a:extLst>
                      <a:ext uri="{FF2B5EF4-FFF2-40B4-BE49-F238E27FC236}">
                        <a16:creationId xmlns:a16="http://schemas.microsoft.com/office/drawing/2014/main" id="{F35566C0-3A75-E72C-9B5F-CAE5CD0A37D7}"/>
                      </a:ext>
                    </a:extLst>
                  </p:cNvPr>
                  <p:cNvSpPr/>
                  <p:nvPr/>
                </p:nvSpPr>
                <p:spPr>
                  <a:xfrm>
                    <a:off x="1343477" y="5218705"/>
                    <a:ext cx="651775" cy="2130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9" name="テキスト ボックス 58">
                    <a:extLst>
                      <a:ext uri="{FF2B5EF4-FFF2-40B4-BE49-F238E27FC236}">
                        <a16:creationId xmlns:a16="http://schemas.microsoft.com/office/drawing/2014/main" id="{653F495F-7A6A-9F0C-1282-2D32DC5D0BA0}"/>
                      </a:ext>
                    </a:extLst>
                  </p:cNvPr>
                  <p:cNvSpPr txBox="1"/>
                  <p:nvPr/>
                </p:nvSpPr>
                <p:spPr>
                  <a:xfrm>
                    <a:off x="1257391" y="5199735"/>
                    <a:ext cx="78069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多収加算</a:t>
                    </a:r>
                  </a:p>
                </p:txBody>
              </p:sp>
              <p:sp>
                <p:nvSpPr>
                  <p:cNvPr id="39" name="テキスト ボックス 38">
                    <a:extLst>
                      <a:ext uri="{FF2B5EF4-FFF2-40B4-BE49-F238E27FC236}">
                        <a16:creationId xmlns:a16="http://schemas.microsoft.com/office/drawing/2014/main" id="{CC129140-BCF2-F6DF-8165-BCAF41B727D3}"/>
                      </a:ext>
                    </a:extLst>
                  </p:cNvPr>
                  <p:cNvSpPr txBox="1"/>
                  <p:nvPr/>
                </p:nvSpPr>
                <p:spPr>
                  <a:xfrm>
                    <a:off x="454193" y="5580774"/>
                    <a:ext cx="15947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コメ新新市場開拓等</a:t>
                    </a:r>
                    <a:br>
                      <a:rPr kumimoji="1" lang="en-US" altLang="ja-JP"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b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促進事業</a:t>
                    </a:r>
                    <a:r>
                      <a:rPr kumimoji="1" lang="ja-JP" altLang="en-US" sz="8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3</a:t>
                    </a:r>
                    <a:r>
                      <a:rPr kumimoji="1" lang="ja-JP" altLang="en-US" sz="8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万円</a:t>
                    </a:r>
                    <a:r>
                      <a:rPr kumimoji="1" lang="en-US" altLang="ja-JP" sz="8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/10a</a:t>
                    </a:r>
                    <a:r>
                      <a:rPr kumimoji="1" lang="ja-JP" altLang="en-US" sz="8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a:t>
                    </a:r>
                    <a:endPar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endParaRPr>
                  </a:p>
                </p:txBody>
              </p:sp>
              <p:cxnSp>
                <p:nvCxnSpPr>
                  <p:cNvPr id="66" name="直線コネクタ 65">
                    <a:extLst>
                      <a:ext uri="{FF2B5EF4-FFF2-40B4-BE49-F238E27FC236}">
                        <a16:creationId xmlns:a16="http://schemas.microsoft.com/office/drawing/2014/main" id="{1D06B5AF-AF19-7A15-FC45-F7A547568615}"/>
                      </a:ext>
                    </a:extLst>
                  </p:cNvPr>
                  <p:cNvCxnSpPr/>
                  <p:nvPr/>
                </p:nvCxnSpPr>
                <p:spPr>
                  <a:xfrm>
                    <a:off x="202835" y="6628421"/>
                    <a:ext cx="208823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正方形/長方形 66">
                    <a:extLst>
                      <a:ext uri="{FF2B5EF4-FFF2-40B4-BE49-F238E27FC236}">
                        <a16:creationId xmlns:a16="http://schemas.microsoft.com/office/drawing/2014/main" id="{13F49174-51FB-C4FC-4723-3B24C43B9812}"/>
                      </a:ext>
                    </a:extLst>
                  </p:cNvPr>
                  <p:cNvSpPr/>
                  <p:nvPr/>
                </p:nvSpPr>
                <p:spPr>
                  <a:xfrm>
                    <a:off x="391833" y="6448743"/>
                    <a:ext cx="651775" cy="109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68" name="正方形/長方形 67">
                    <a:extLst>
                      <a:ext uri="{FF2B5EF4-FFF2-40B4-BE49-F238E27FC236}">
                        <a16:creationId xmlns:a16="http://schemas.microsoft.com/office/drawing/2014/main" id="{8C046C90-030A-1100-89B1-4E0F3F8DCC04}"/>
                      </a:ext>
                    </a:extLst>
                  </p:cNvPr>
                  <p:cNvSpPr/>
                  <p:nvPr/>
                </p:nvSpPr>
                <p:spPr>
                  <a:xfrm>
                    <a:off x="1350779" y="6444870"/>
                    <a:ext cx="651775" cy="109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70" name="直線コネクタ 69">
                    <a:extLst>
                      <a:ext uri="{FF2B5EF4-FFF2-40B4-BE49-F238E27FC236}">
                        <a16:creationId xmlns:a16="http://schemas.microsoft.com/office/drawing/2014/main" id="{8C2D60F2-3B9D-552E-B796-394C2B38D44D}"/>
                      </a:ext>
                    </a:extLst>
                  </p:cNvPr>
                  <p:cNvCxnSpPr>
                    <a:cxnSpLocks/>
                  </p:cNvCxnSpPr>
                  <p:nvPr/>
                </p:nvCxnSpPr>
                <p:spPr>
                  <a:xfrm>
                    <a:off x="395536" y="6444870"/>
                    <a:ext cx="648072" cy="0"/>
                  </a:xfrm>
                  <a:prstGeom prst="line">
                    <a:avLst/>
                  </a:prstGeom>
                  <a:ln w="6350">
                    <a:prstDash val="sysDash"/>
                  </a:ln>
                </p:spPr>
                <p:style>
                  <a:lnRef idx="1">
                    <a:schemeClr val="dk1"/>
                  </a:lnRef>
                  <a:fillRef idx="0">
                    <a:schemeClr val="dk1"/>
                  </a:fillRef>
                  <a:effectRef idx="0">
                    <a:schemeClr val="dk1"/>
                  </a:effectRef>
                  <a:fontRef idx="minor">
                    <a:schemeClr val="tx1"/>
                  </a:fontRef>
                </p:style>
              </p:cxnSp>
              <p:cxnSp>
                <p:nvCxnSpPr>
                  <p:cNvPr id="72" name="直線コネクタ 71">
                    <a:extLst>
                      <a:ext uri="{FF2B5EF4-FFF2-40B4-BE49-F238E27FC236}">
                        <a16:creationId xmlns:a16="http://schemas.microsoft.com/office/drawing/2014/main" id="{48965FE0-7124-71A1-7B75-ACF394CC5D2D}"/>
                      </a:ext>
                    </a:extLst>
                  </p:cNvPr>
                  <p:cNvCxnSpPr>
                    <a:cxnSpLocks/>
                  </p:cNvCxnSpPr>
                  <p:nvPr/>
                </p:nvCxnSpPr>
                <p:spPr>
                  <a:xfrm>
                    <a:off x="394349" y="6554009"/>
                    <a:ext cx="648072" cy="0"/>
                  </a:xfrm>
                  <a:prstGeom prst="line">
                    <a:avLst/>
                  </a:prstGeom>
                  <a:ln w="6350">
                    <a:prstDash val="sysDash"/>
                  </a:ln>
                </p:spPr>
                <p:style>
                  <a:lnRef idx="1">
                    <a:schemeClr val="dk1"/>
                  </a:lnRef>
                  <a:fillRef idx="0">
                    <a:schemeClr val="dk1"/>
                  </a:fillRef>
                  <a:effectRef idx="0">
                    <a:schemeClr val="dk1"/>
                  </a:effectRef>
                  <a:fontRef idx="minor">
                    <a:schemeClr val="tx1"/>
                  </a:fontRef>
                </p:style>
              </p:cxnSp>
              <p:cxnSp>
                <p:nvCxnSpPr>
                  <p:cNvPr id="73" name="直線コネクタ 72">
                    <a:extLst>
                      <a:ext uri="{FF2B5EF4-FFF2-40B4-BE49-F238E27FC236}">
                        <a16:creationId xmlns:a16="http://schemas.microsoft.com/office/drawing/2014/main" id="{D63FC943-FE4B-6DD6-4A94-594298E062FD}"/>
                      </a:ext>
                    </a:extLst>
                  </p:cNvPr>
                  <p:cNvCxnSpPr>
                    <a:cxnSpLocks/>
                  </p:cNvCxnSpPr>
                  <p:nvPr/>
                </p:nvCxnSpPr>
                <p:spPr>
                  <a:xfrm>
                    <a:off x="1347180" y="6444870"/>
                    <a:ext cx="648072" cy="0"/>
                  </a:xfrm>
                  <a:prstGeom prst="line">
                    <a:avLst/>
                  </a:prstGeom>
                  <a:ln w="6350">
                    <a:prstDash val="sysDash"/>
                  </a:ln>
                </p:spPr>
                <p:style>
                  <a:lnRef idx="1">
                    <a:schemeClr val="dk1"/>
                  </a:lnRef>
                  <a:fillRef idx="0">
                    <a:schemeClr val="dk1"/>
                  </a:fillRef>
                  <a:effectRef idx="0">
                    <a:schemeClr val="dk1"/>
                  </a:effectRef>
                  <a:fontRef idx="minor">
                    <a:schemeClr val="tx1"/>
                  </a:fontRef>
                </p:style>
              </p:cxnSp>
              <p:cxnSp>
                <p:nvCxnSpPr>
                  <p:cNvPr id="74" name="直線コネクタ 73">
                    <a:extLst>
                      <a:ext uri="{FF2B5EF4-FFF2-40B4-BE49-F238E27FC236}">
                        <a16:creationId xmlns:a16="http://schemas.microsoft.com/office/drawing/2014/main" id="{A63B0D60-EF03-32C2-A091-8BBC151FE4E0}"/>
                      </a:ext>
                    </a:extLst>
                  </p:cNvPr>
                  <p:cNvCxnSpPr>
                    <a:cxnSpLocks/>
                  </p:cNvCxnSpPr>
                  <p:nvPr/>
                </p:nvCxnSpPr>
                <p:spPr>
                  <a:xfrm>
                    <a:off x="1350779" y="6552359"/>
                    <a:ext cx="648072" cy="0"/>
                  </a:xfrm>
                  <a:prstGeom prst="line">
                    <a:avLst/>
                  </a:prstGeom>
                  <a:ln w="6350">
                    <a:prstDash val="sysDash"/>
                  </a:ln>
                </p:spPr>
                <p:style>
                  <a:lnRef idx="1">
                    <a:schemeClr val="dk1"/>
                  </a:lnRef>
                  <a:fillRef idx="0">
                    <a:schemeClr val="dk1"/>
                  </a:fillRef>
                  <a:effectRef idx="0">
                    <a:schemeClr val="dk1"/>
                  </a:effectRef>
                  <a:fontRef idx="minor">
                    <a:schemeClr val="tx1"/>
                  </a:fontRef>
                </p:style>
              </p:cxnSp>
            </p:grpSp>
          </p:grpSp>
          <p:sp>
            <p:nvSpPr>
              <p:cNvPr id="75" name="テキスト ボックス 74">
                <a:extLst>
                  <a:ext uri="{FF2B5EF4-FFF2-40B4-BE49-F238E27FC236}">
                    <a16:creationId xmlns:a16="http://schemas.microsoft.com/office/drawing/2014/main" id="{EB60C481-E36E-B8D3-EE78-336D27D53C44}"/>
                  </a:ext>
                </a:extLst>
              </p:cNvPr>
              <p:cNvSpPr txBox="1"/>
              <p:nvPr/>
            </p:nvSpPr>
            <p:spPr>
              <a:xfrm>
                <a:off x="337846" y="6445615"/>
                <a:ext cx="83311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これまで</a:t>
                </a:r>
              </a:p>
            </p:txBody>
          </p:sp>
          <p:sp>
            <p:nvSpPr>
              <p:cNvPr id="76" name="テキスト ボックス 75">
                <a:extLst>
                  <a:ext uri="{FF2B5EF4-FFF2-40B4-BE49-F238E27FC236}">
                    <a16:creationId xmlns:a16="http://schemas.microsoft.com/office/drawing/2014/main" id="{21BC0451-ABB4-C7A4-E49F-88E2DEB159B8}"/>
                  </a:ext>
                </a:extLst>
              </p:cNvPr>
              <p:cNvSpPr txBox="1"/>
              <p:nvPr/>
            </p:nvSpPr>
            <p:spPr>
              <a:xfrm>
                <a:off x="1258852" y="6440044"/>
                <a:ext cx="83311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令和８年産</a:t>
                </a:r>
              </a:p>
            </p:txBody>
          </p:sp>
        </p:grpSp>
      </p:grpSp>
      <p:sp>
        <p:nvSpPr>
          <p:cNvPr id="96" name="吹き出し: 角を丸めた四角形 95">
            <a:extLst>
              <a:ext uri="{FF2B5EF4-FFF2-40B4-BE49-F238E27FC236}">
                <a16:creationId xmlns:a16="http://schemas.microsoft.com/office/drawing/2014/main" id="{F884F6BC-0ADA-2BEB-5569-A22E1FF699D3}"/>
              </a:ext>
            </a:extLst>
          </p:cNvPr>
          <p:cNvSpPr/>
          <p:nvPr/>
        </p:nvSpPr>
        <p:spPr>
          <a:xfrm>
            <a:off x="4490486" y="3972078"/>
            <a:ext cx="1233601" cy="642425"/>
          </a:xfrm>
          <a:prstGeom prst="wedgeRoundRectCallout">
            <a:avLst>
              <a:gd name="adj1" fmla="val 4230"/>
              <a:gd name="adj2" fmla="val 64462"/>
              <a:gd name="adj3" fmla="val 16667"/>
            </a:avLst>
          </a:prstGeom>
          <a:solidFill>
            <a:schemeClr val="bg1"/>
          </a:solid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複数年契約</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８年産に対して</a:t>
            </a:r>
            <a:b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１年あたり</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１万円</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a:t>
            </a:r>
          </a:p>
        </p:txBody>
      </p:sp>
      <p:sp>
        <p:nvSpPr>
          <p:cNvPr id="84" name="右中かっこ 83">
            <a:extLst>
              <a:ext uri="{FF2B5EF4-FFF2-40B4-BE49-F238E27FC236}">
                <a16:creationId xmlns:a16="http://schemas.microsoft.com/office/drawing/2014/main" id="{B6E19888-133D-5BF1-F9CF-6818BAA35042}"/>
              </a:ext>
            </a:extLst>
          </p:cNvPr>
          <p:cNvSpPr/>
          <p:nvPr/>
        </p:nvSpPr>
        <p:spPr>
          <a:xfrm>
            <a:off x="5364088" y="4757872"/>
            <a:ext cx="192715" cy="550212"/>
          </a:xfrm>
          <a:prstGeom prst="rightBrace">
            <a:avLst>
              <a:gd name="adj1" fmla="val 8333"/>
              <a:gd name="adj2" fmla="val 48386"/>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98" name="四角形: 角を丸くする 97">
            <a:extLst>
              <a:ext uri="{FF2B5EF4-FFF2-40B4-BE49-F238E27FC236}">
                <a16:creationId xmlns:a16="http://schemas.microsoft.com/office/drawing/2014/main" id="{0EB7EFD9-67F6-3696-CBF8-DD3164A3DCD3}"/>
              </a:ext>
            </a:extLst>
          </p:cNvPr>
          <p:cNvSpPr/>
          <p:nvPr/>
        </p:nvSpPr>
        <p:spPr>
          <a:xfrm>
            <a:off x="5611595" y="4695634"/>
            <a:ext cx="184541" cy="70955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最大３万円</a:t>
            </a:r>
          </a:p>
        </p:txBody>
      </p:sp>
      <p:grpSp>
        <p:nvGrpSpPr>
          <p:cNvPr id="52" name="グループ化 51">
            <a:extLst>
              <a:ext uri="{FF2B5EF4-FFF2-40B4-BE49-F238E27FC236}">
                <a16:creationId xmlns:a16="http://schemas.microsoft.com/office/drawing/2014/main" id="{C995EDDE-5141-C22F-74FE-F40B751DA571}"/>
              </a:ext>
            </a:extLst>
          </p:cNvPr>
          <p:cNvGrpSpPr/>
          <p:nvPr/>
        </p:nvGrpSpPr>
        <p:grpSpPr>
          <a:xfrm>
            <a:off x="3437293" y="4742200"/>
            <a:ext cx="2088232" cy="1635451"/>
            <a:chOff x="3437293" y="4492643"/>
            <a:chExt cx="2088232" cy="1635451"/>
          </a:xfrm>
        </p:grpSpPr>
        <p:grpSp>
          <p:nvGrpSpPr>
            <p:cNvPr id="104" name="グループ化 103">
              <a:extLst>
                <a:ext uri="{FF2B5EF4-FFF2-40B4-BE49-F238E27FC236}">
                  <a16:creationId xmlns:a16="http://schemas.microsoft.com/office/drawing/2014/main" id="{F3A570A1-569C-4FB4-A8F9-17D17BF72FCD}"/>
                </a:ext>
              </a:extLst>
            </p:cNvPr>
            <p:cNvGrpSpPr/>
            <p:nvPr/>
          </p:nvGrpSpPr>
          <p:grpSpPr>
            <a:xfrm>
              <a:off x="3437293" y="4492643"/>
              <a:ext cx="2088232" cy="1635451"/>
              <a:chOff x="3437293" y="5052708"/>
              <a:chExt cx="2088232" cy="1635451"/>
            </a:xfrm>
          </p:grpSpPr>
          <p:sp>
            <p:nvSpPr>
              <p:cNvPr id="78" name="テキスト ボックス 77">
                <a:extLst>
                  <a:ext uri="{FF2B5EF4-FFF2-40B4-BE49-F238E27FC236}">
                    <a16:creationId xmlns:a16="http://schemas.microsoft.com/office/drawing/2014/main" id="{5AF00313-00C7-4F03-E154-3BA17424D803}"/>
                  </a:ext>
                </a:extLst>
              </p:cNvPr>
              <p:cNvSpPr txBox="1"/>
              <p:nvPr/>
            </p:nvSpPr>
            <p:spPr>
              <a:xfrm>
                <a:off x="4184981" y="5877272"/>
                <a:ext cx="46560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品代</a:t>
                </a:r>
              </a:p>
            </p:txBody>
          </p:sp>
          <p:grpSp>
            <p:nvGrpSpPr>
              <p:cNvPr id="103" name="グループ化 102">
                <a:extLst>
                  <a:ext uri="{FF2B5EF4-FFF2-40B4-BE49-F238E27FC236}">
                    <a16:creationId xmlns:a16="http://schemas.microsoft.com/office/drawing/2014/main" id="{71E9C6BB-6C9B-17CD-5B4A-B54EA93EDD46}"/>
                  </a:ext>
                </a:extLst>
              </p:cNvPr>
              <p:cNvGrpSpPr/>
              <p:nvPr/>
            </p:nvGrpSpPr>
            <p:grpSpPr>
              <a:xfrm>
                <a:off x="3437293" y="5052708"/>
                <a:ext cx="2088232" cy="1635451"/>
                <a:chOff x="3437293" y="5052708"/>
                <a:chExt cx="2088232" cy="1635451"/>
              </a:xfrm>
            </p:grpSpPr>
            <p:sp>
              <p:nvSpPr>
                <p:cNvPr id="93" name="テキスト ボックス 92">
                  <a:extLst>
                    <a:ext uri="{FF2B5EF4-FFF2-40B4-BE49-F238E27FC236}">
                      <a16:creationId xmlns:a16="http://schemas.microsoft.com/office/drawing/2014/main" id="{B9E7FC09-9501-A5C9-8ED1-B8C7D25A67B8}"/>
                    </a:ext>
                  </a:extLst>
                </p:cNvPr>
                <p:cNvSpPr txBox="1"/>
                <p:nvPr/>
              </p:nvSpPr>
              <p:spPr>
                <a:xfrm>
                  <a:off x="4481409" y="6436367"/>
                  <a:ext cx="83311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令和８年産</a:t>
                  </a:r>
                </a:p>
              </p:txBody>
            </p:sp>
            <p:sp>
              <p:nvSpPr>
                <p:cNvPr id="92" name="テキスト ボックス 91">
                  <a:extLst>
                    <a:ext uri="{FF2B5EF4-FFF2-40B4-BE49-F238E27FC236}">
                      <a16:creationId xmlns:a16="http://schemas.microsoft.com/office/drawing/2014/main" id="{23B28719-5316-3306-643B-0305359050E4}"/>
                    </a:ext>
                  </a:extLst>
                </p:cNvPr>
                <p:cNvSpPr txBox="1"/>
                <p:nvPr/>
              </p:nvSpPr>
              <p:spPr>
                <a:xfrm>
                  <a:off x="3560403" y="6441938"/>
                  <a:ext cx="83311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これまで</a:t>
                  </a:r>
                </a:p>
              </p:txBody>
            </p:sp>
            <p:cxnSp>
              <p:nvCxnSpPr>
                <p:cNvPr id="85" name="直線コネクタ 84">
                  <a:extLst>
                    <a:ext uri="{FF2B5EF4-FFF2-40B4-BE49-F238E27FC236}">
                      <a16:creationId xmlns:a16="http://schemas.microsoft.com/office/drawing/2014/main" id="{F2F5CF93-CE95-2317-7432-0BF3BAFC96FB}"/>
                    </a:ext>
                  </a:extLst>
                </p:cNvPr>
                <p:cNvCxnSpPr/>
                <p:nvPr/>
              </p:nvCxnSpPr>
              <p:spPr>
                <a:xfrm>
                  <a:off x="3437293" y="6484405"/>
                  <a:ext cx="208823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CCA548CE-287E-15F1-F6C4-0DEC1AA8F200}"/>
                    </a:ext>
                  </a:extLst>
                </p:cNvPr>
                <p:cNvGrpSpPr/>
                <p:nvPr/>
              </p:nvGrpSpPr>
              <p:grpSpPr>
                <a:xfrm>
                  <a:off x="3613203" y="5627893"/>
                  <a:ext cx="652962" cy="856512"/>
                  <a:chOff x="3921052" y="5627893"/>
                  <a:chExt cx="652962" cy="856512"/>
                </a:xfrm>
              </p:grpSpPr>
              <p:sp>
                <p:nvSpPr>
                  <p:cNvPr id="77" name="正方形/長方形 76">
                    <a:extLst>
                      <a:ext uri="{FF2B5EF4-FFF2-40B4-BE49-F238E27FC236}">
                        <a16:creationId xmlns:a16="http://schemas.microsoft.com/office/drawing/2014/main" id="{39CE63C8-CFB9-CC33-B952-34F8F79300BC}"/>
                      </a:ext>
                    </a:extLst>
                  </p:cNvPr>
                  <p:cNvSpPr/>
                  <p:nvPr/>
                </p:nvSpPr>
                <p:spPr>
                  <a:xfrm>
                    <a:off x="3921052" y="5627893"/>
                    <a:ext cx="651775" cy="85651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6" name="正方形/長方形 85">
                    <a:extLst>
                      <a:ext uri="{FF2B5EF4-FFF2-40B4-BE49-F238E27FC236}">
                        <a16:creationId xmlns:a16="http://schemas.microsoft.com/office/drawing/2014/main" id="{E9B26B46-C936-5A06-DE22-560B2BAEE84A}"/>
                      </a:ext>
                    </a:extLst>
                  </p:cNvPr>
                  <p:cNvSpPr/>
                  <p:nvPr/>
                </p:nvSpPr>
                <p:spPr>
                  <a:xfrm>
                    <a:off x="3922239" y="6301050"/>
                    <a:ext cx="651775" cy="109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88" name="直線コネクタ 87">
                    <a:extLst>
                      <a:ext uri="{FF2B5EF4-FFF2-40B4-BE49-F238E27FC236}">
                        <a16:creationId xmlns:a16="http://schemas.microsoft.com/office/drawing/2014/main" id="{046FF4DB-B4D8-3BAC-D830-C10F686274D1}"/>
                      </a:ext>
                    </a:extLst>
                  </p:cNvPr>
                  <p:cNvCxnSpPr>
                    <a:cxnSpLocks/>
                  </p:cNvCxnSpPr>
                  <p:nvPr/>
                </p:nvCxnSpPr>
                <p:spPr>
                  <a:xfrm>
                    <a:off x="3925942" y="6303527"/>
                    <a:ext cx="648072" cy="0"/>
                  </a:xfrm>
                  <a:prstGeom prst="line">
                    <a:avLst/>
                  </a:prstGeom>
                  <a:ln w="6350">
                    <a:prstDash val="sysDash"/>
                  </a:ln>
                </p:spPr>
                <p:style>
                  <a:lnRef idx="1">
                    <a:schemeClr val="dk1"/>
                  </a:lnRef>
                  <a:fillRef idx="0">
                    <a:schemeClr val="dk1"/>
                  </a:fillRef>
                  <a:effectRef idx="0">
                    <a:schemeClr val="dk1"/>
                  </a:effectRef>
                  <a:fontRef idx="minor">
                    <a:schemeClr val="tx1"/>
                  </a:fontRef>
                </p:style>
              </p:cxnSp>
              <p:cxnSp>
                <p:nvCxnSpPr>
                  <p:cNvPr id="89" name="直線コネクタ 88">
                    <a:extLst>
                      <a:ext uri="{FF2B5EF4-FFF2-40B4-BE49-F238E27FC236}">
                        <a16:creationId xmlns:a16="http://schemas.microsoft.com/office/drawing/2014/main" id="{12FA0F1F-5FA6-4807-75A9-67061B534B39}"/>
                      </a:ext>
                    </a:extLst>
                  </p:cNvPr>
                  <p:cNvCxnSpPr>
                    <a:cxnSpLocks/>
                  </p:cNvCxnSpPr>
                  <p:nvPr/>
                </p:nvCxnSpPr>
                <p:spPr>
                  <a:xfrm>
                    <a:off x="3924755" y="6406728"/>
                    <a:ext cx="648072" cy="0"/>
                  </a:xfrm>
                  <a:prstGeom prst="line">
                    <a:avLst/>
                  </a:prstGeom>
                  <a:ln w="6350">
                    <a:prstDash val="sysDash"/>
                  </a:ln>
                </p:spPr>
                <p:style>
                  <a:lnRef idx="1">
                    <a:schemeClr val="dk1"/>
                  </a:lnRef>
                  <a:fillRef idx="0">
                    <a:schemeClr val="dk1"/>
                  </a:fillRef>
                  <a:effectRef idx="0">
                    <a:schemeClr val="dk1"/>
                  </a:effectRef>
                  <a:fontRef idx="minor">
                    <a:schemeClr val="tx1"/>
                  </a:fontRef>
                </p:style>
              </p:cxnSp>
            </p:grpSp>
            <p:grpSp>
              <p:nvGrpSpPr>
                <p:cNvPr id="102" name="グループ化 101">
                  <a:extLst>
                    <a:ext uri="{FF2B5EF4-FFF2-40B4-BE49-F238E27FC236}">
                      <a16:creationId xmlns:a16="http://schemas.microsoft.com/office/drawing/2014/main" id="{09A1EEEE-081C-D068-CC12-5FDA86E64C44}"/>
                    </a:ext>
                  </a:extLst>
                </p:cNvPr>
                <p:cNvGrpSpPr/>
                <p:nvPr/>
              </p:nvGrpSpPr>
              <p:grpSpPr>
                <a:xfrm>
                  <a:off x="4246060" y="5052708"/>
                  <a:ext cx="1276114" cy="1428020"/>
                  <a:chOff x="4246060" y="5052708"/>
                  <a:chExt cx="1276114" cy="1428020"/>
                </a:xfrm>
              </p:grpSpPr>
              <p:grpSp>
                <p:nvGrpSpPr>
                  <p:cNvPr id="101" name="グループ化 100">
                    <a:extLst>
                      <a:ext uri="{FF2B5EF4-FFF2-40B4-BE49-F238E27FC236}">
                        <a16:creationId xmlns:a16="http://schemas.microsoft.com/office/drawing/2014/main" id="{659BEDB1-0E1C-8DA1-D77D-0AE735481CAE}"/>
                      </a:ext>
                    </a:extLst>
                  </p:cNvPr>
                  <p:cNvGrpSpPr/>
                  <p:nvPr/>
                </p:nvGrpSpPr>
                <p:grpSpPr>
                  <a:xfrm>
                    <a:off x="4570587" y="5052708"/>
                    <a:ext cx="654248" cy="1428020"/>
                    <a:chOff x="4570587" y="5052708"/>
                    <a:chExt cx="654248" cy="1428020"/>
                  </a:xfrm>
                </p:grpSpPr>
                <p:sp>
                  <p:nvSpPr>
                    <p:cNvPr id="80" name="正方形/長方形 79">
                      <a:extLst>
                        <a:ext uri="{FF2B5EF4-FFF2-40B4-BE49-F238E27FC236}">
                          <a16:creationId xmlns:a16="http://schemas.microsoft.com/office/drawing/2014/main" id="{E441B736-4B29-EB74-E494-F0F6FEB7C840}"/>
                        </a:ext>
                      </a:extLst>
                    </p:cNvPr>
                    <p:cNvSpPr/>
                    <p:nvPr/>
                  </p:nvSpPr>
                  <p:spPr>
                    <a:xfrm>
                      <a:off x="4570587" y="5627893"/>
                      <a:ext cx="651775" cy="852835"/>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2" name="正方形/長方形 81">
                      <a:extLst>
                        <a:ext uri="{FF2B5EF4-FFF2-40B4-BE49-F238E27FC236}">
                          <a16:creationId xmlns:a16="http://schemas.microsoft.com/office/drawing/2014/main" id="{43B44790-3C20-060F-A609-C6E69AC17DDF}"/>
                        </a:ext>
                      </a:extLst>
                    </p:cNvPr>
                    <p:cNvSpPr/>
                    <p:nvPr/>
                  </p:nvSpPr>
                  <p:spPr>
                    <a:xfrm>
                      <a:off x="4573060" y="5052708"/>
                      <a:ext cx="651775" cy="362919"/>
                    </a:xfrm>
                    <a:prstGeom prst="rect">
                      <a:avLst/>
                    </a:prstGeom>
                    <a:solidFill>
                      <a:srgbClr val="FB5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4" name="正方形/長方形 93">
                      <a:extLst>
                        <a:ext uri="{FF2B5EF4-FFF2-40B4-BE49-F238E27FC236}">
                          <a16:creationId xmlns:a16="http://schemas.microsoft.com/office/drawing/2014/main" id="{291A133B-39FD-2B08-0807-AF422C991350}"/>
                        </a:ext>
                      </a:extLst>
                    </p:cNvPr>
                    <p:cNvSpPr/>
                    <p:nvPr/>
                  </p:nvSpPr>
                  <p:spPr>
                    <a:xfrm>
                      <a:off x="4572877" y="5416079"/>
                      <a:ext cx="651775" cy="21304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sp>
                <p:nvSpPr>
                  <p:cNvPr id="95" name="テキスト ボックス 94">
                    <a:extLst>
                      <a:ext uri="{FF2B5EF4-FFF2-40B4-BE49-F238E27FC236}">
                        <a16:creationId xmlns:a16="http://schemas.microsoft.com/office/drawing/2014/main" id="{45F4094A-7927-6186-CFD2-C57F9635B313}"/>
                      </a:ext>
                    </a:extLst>
                  </p:cNvPr>
                  <p:cNvSpPr txBox="1"/>
                  <p:nvPr/>
                </p:nvSpPr>
                <p:spPr>
                  <a:xfrm>
                    <a:off x="4246060" y="5360921"/>
                    <a:ext cx="12761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コメ新新市場開拓等促進事業</a:t>
                    </a:r>
                  </a:p>
                </p:txBody>
              </p:sp>
              <p:sp>
                <p:nvSpPr>
                  <p:cNvPr id="83" name="テキスト ボックス 82">
                    <a:extLst>
                      <a:ext uri="{FF2B5EF4-FFF2-40B4-BE49-F238E27FC236}">
                        <a16:creationId xmlns:a16="http://schemas.microsoft.com/office/drawing/2014/main" id="{1C4F414C-746E-9451-7BD8-C09ECC1D3ADF}"/>
                      </a:ext>
                    </a:extLst>
                  </p:cNvPr>
                  <p:cNvSpPr txBox="1"/>
                  <p:nvPr/>
                </p:nvSpPr>
                <p:spPr>
                  <a:xfrm>
                    <a:off x="4354265" y="5084249"/>
                    <a:ext cx="107850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複数年契約単価</a:t>
                    </a:r>
                  </a:p>
                </p:txBody>
              </p:sp>
            </p:grpSp>
          </p:grpSp>
        </p:grpSp>
        <p:grpSp>
          <p:nvGrpSpPr>
            <p:cNvPr id="19" name="グループ化 18">
              <a:extLst>
                <a:ext uri="{FF2B5EF4-FFF2-40B4-BE49-F238E27FC236}">
                  <a16:creationId xmlns:a16="http://schemas.microsoft.com/office/drawing/2014/main" id="{91F4872A-3C8E-9AFD-3A83-42D26F347BE3}"/>
                </a:ext>
              </a:extLst>
            </p:cNvPr>
            <p:cNvGrpSpPr/>
            <p:nvPr/>
          </p:nvGrpSpPr>
          <p:grpSpPr>
            <a:xfrm>
              <a:off x="4569737" y="5733256"/>
              <a:ext cx="655374" cy="111709"/>
              <a:chOff x="4877586" y="6303527"/>
              <a:chExt cx="655374" cy="111709"/>
            </a:xfrm>
          </p:grpSpPr>
          <p:sp>
            <p:nvSpPr>
              <p:cNvPr id="87" name="正方形/長方形 86">
                <a:extLst>
                  <a:ext uri="{FF2B5EF4-FFF2-40B4-BE49-F238E27FC236}">
                    <a16:creationId xmlns:a16="http://schemas.microsoft.com/office/drawing/2014/main" id="{47E595F0-1D2A-0EA8-21DD-65666F884396}"/>
                  </a:ext>
                </a:extLst>
              </p:cNvPr>
              <p:cNvSpPr/>
              <p:nvPr/>
            </p:nvSpPr>
            <p:spPr>
              <a:xfrm>
                <a:off x="4881185" y="6306097"/>
                <a:ext cx="651775" cy="109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90" name="直線コネクタ 89">
                <a:extLst>
                  <a:ext uri="{FF2B5EF4-FFF2-40B4-BE49-F238E27FC236}">
                    <a16:creationId xmlns:a16="http://schemas.microsoft.com/office/drawing/2014/main" id="{46FE008C-7C83-1AFF-C250-A89C8199A4FD}"/>
                  </a:ext>
                </a:extLst>
              </p:cNvPr>
              <p:cNvCxnSpPr>
                <a:cxnSpLocks/>
              </p:cNvCxnSpPr>
              <p:nvPr/>
            </p:nvCxnSpPr>
            <p:spPr>
              <a:xfrm>
                <a:off x="4877586" y="6303527"/>
                <a:ext cx="648072" cy="0"/>
              </a:xfrm>
              <a:prstGeom prst="line">
                <a:avLst/>
              </a:prstGeom>
              <a:ln w="6350">
                <a:prstDash val="sysDash"/>
              </a:ln>
            </p:spPr>
            <p:style>
              <a:lnRef idx="1">
                <a:schemeClr val="dk1"/>
              </a:lnRef>
              <a:fillRef idx="0">
                <a:schemeClr val="dk1"/>
              </a:fillRef>
              <a:effectRef idx="0">
                <a:schemeClr val="dk1"/>
              </a:effectRef>
              <a:fontRef idx="minor">
                <a:schemeClr val="tx1"/>
              </a:fontRef>
            </p:style>
          </p:cxnSp>
          <p:cxnSp>
            <p:nvCxnSpPr>
              <p:cNvPr id="91" name="直線コネクタ 90">
                <a:extLst>
                  <a:ext uri="{FF2B5EF4-FFF2-40B4-BE49-F238E27FC236}">
                    <a16:creationId xmlns:a16="http://schemas.microsoft.com/office/drawing/2014/main" id="{11957536-2F43-E4C4-CB2A-373850CB292E}"/>
                  </a:ext>
                </a:extLst>
              </p:cNvPr>
              <p:cNvCxnSpPr>
                <a:cxnSpLocks/>
              </p:cNvCxnSpPr>
              <p:nvPr/>
            </p:nvCxnSpPr>
            <p:spPr>
              <a:xfrm>
                <a:off x="4881185" y="6414191"/>
                <a:ext cx="648072" cy="0"/>
              </a:xfrm>
              <a:prstGeom prst="line">
                <a:avLst/>
              </a:prstGeom>
              <a:ln w="6350">
                <a:prstDash val="sysDash"/>
              </a:ln>
            </p:spPr>
            <p:style>
              <a:lnRef idx="1">
                <a:schemeClr val="dk1"/>
              </a:lnRef>
              <a:fillRef idx="0">
                <a:schemeClr val="dk1"/>
              </a:fillRef>
              <a:effectRef idx="0">
                <a:schemeClr val="dk1"/>
              </a:effectRef>
              <a:fontRef idx="minor">
                <a:schemeClr val="tx1"/>
              </a:fontRef>
            </p:style>
          </p:cxnSp>
        </p:grpSp>
      </p:grpSp>
      <p:sp>
        <p:nvSpPr>
          <p:cNvPr id="99" name="吹き出し: 角を丸めた四角形 98">
            <a:extLst>
              <a:ext uri="{FF2B5EF4-FFF2-40B4-BE49-F238E27FC236}">
                <a16:creationId xmlns:a16="http://schemas.microsoft.com/office/drawing/2014/main" id="{C7E6197D-E277-8DD1-0CE3-F4B85F4A2814}"/>
              </a:ext>
            </a:extLst>
          </p:cNvPr>
          <p:cNvSpPr/>
          <p:nvPr/>
        </p:nvSpPr>
        <p:spPr>
          <a:xfrm>
            <a:off x="6181276" y="3738311"/>
            <a:ext cx="2639199" cy="563970"/>
          </a:xfrm>
          <a:prstGeom prst="wedgeRoundRectCallout">
            <a:avLst>
              <a:gd name="adj1" fmla="val -29279"/>
              <a:gd name="adj2" fmla="val 126859"/>
              <a:gd name="adj3" fmla="val 16667"/>
            </a:avLst>
          </a:prstGeom>
          <a:solidFill>
            <a:schemeClr val="bg1"/>
          </a:solidFill>
          <a:ln w="19050">
            <a:solidFill>
              <a:srgbClr val="EAA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８年産の戦略作物等の作付につながる取組に活用した場合</a:t>
            </a:r>
            <a:r>
              <a:rPr kumimoji="1" lang="en-US" altLang="ja-JP" sz="1000" b="1"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実質的に７年度産地交付金で８年産への上乗せ支援が可能！</a:t>
            </a:r>
          </a:p>
        </p:txBody>
      </p:sp>
    </p:spTree>
    <p:extLst>
      <p:ext uri="{BB962C8B-B14F-4D97-AF65-F5344CB8AC3E}">
        <p14:creationId xmlns:p14="http://schemas.microsoft.com/office/powerpoint/2010/main" val="4109551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5C068-466F-BAB2-FC34-FA73575E4565}"/>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A663C378-4B1B-7B81-3872-AC8475CCBAEB}"/>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D8F160E4-7A10-2EE1-768C-CC5D477CD5C4}"/>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畜産・酪農対策①　畜産クラスター事業の拡充</a:t>
            </a:r>
          </a:p>
        </p:txBody>
      </p:sp>
      <p:sp>
        <p:nvSpPr>
          <p:cNvPr id="22" name="スライド番号プレースホルダ 1">
            <a:extLst>
              <a:ext uri="{FF2B5EF4-FFF2-40B4-BE49-F238E27FC236}">
                <a16:creationId xmlns:a16="http://schemas.microsoft.com/office/drawing/2014/main" id="{D10F8326-B65A-CD6E-D4CD-D2FFB84E05D8}"/>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2EA07A6E-499C-7822-DC8D-FE9B0868E4D9}"/>
              </a:ext>
            </a:extLst>
          </p:cNvPr>
          <p:cNvSpPr/>
          <p:nvPr/>
        </p:nvSpPr>
        <p:spPr>
          <a:xfrm>
            <a:off x="53722" y="692752"/>
            <a:ext cx="9036557" cy="796537"/>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Meiryo UI" panose="020B0604030504040204" pitchFamily="50" charset="-128"/>
                <a:ea typeface="Meiryo UI" panose="020B0604030504040204" pitchFamily="50" charset="-128"/>
              </a:rPr>
              <a:t>畜産クラスター事業の大幅な予算拡充に加え、</a:t>
            </a:r>
            <a:endParaRPr lang="en-US" altLang="ja-JP" dirty="0">
              <a:solidFill>
                <a:prstClr val="black"/>
              </a:solidFill>
              <a:latin typeface="Meiryo UI" panose="020B0604030504040204" pitchFamily="50" charset="-128"/>
              <a:ea typeface="Meiryo UI" panose="020B0604030504040204" pitchFamily="50" charset="-128"/>
            </a:endParaRPr>
          </a:p>
          <a:p>
            <a:pPr algn="ctr"/>
            <a:r>
              <a:rPr lang="ja-JP" altLang="en-US" dirty="0">
                <a:solidFill>
                  <a:prstClr val="black"/>
                </a:solidFill>
                <a:latin typeface="Meiryo UI" panose="020B0604030504040204" pitchFamily="50" charset="-128"/>
                <a:ea typeface="Meiryo UI" panose="020B0604030504040204" pitchFamily="50" charset="-128"/>
              </a:rPr>
              <a:t>規模拡大が不要な「持続性向上タイプ」の創設、酪農制限の撤廃を獲得！</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B7B42822-C819-9622-8DE4-0C72EEBBA4DE}"/>
              </a:ext>
            </a:extLst>
          </p:cNvPr>
          <p:cNvSpPr/>
          <p:nvPr/>
        </p:nvSpPr>
        <p:spPr>
          <a:xfrm>
            <a:off x="192833" y="2204864"/>
            <a:ext cx="5112568" cy="50390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ja-JP" altLang="en-US" b="1" u="sng" dirty="0">
                <a:solidFill>
                  <a:schemeClr val="tx1">
                    <a:lumMod val="85000"/>
                    <a:lumOff val="15000"/>
                  </a:schemeClr>
                </a:solidFill>
                <a:latin typeface="Meiryo UI" panose="020B0604030504040204" pitchFamily="50" charset="-128"/>
                <a:ea typeface="Meiryo UI" panose="020B0604030504040204" pitchFamily="50" charset="-128"/>
              </a:rPr>
              <a:t>収益性向上タイプ</a:t>
            </a:r>
            <a:endParaRPr kumimoji="1" lang="en-US" altLang="ja-JP" b="1" u="sng" dirty="0"/>
          </a:p>
        </p:txBody>
      </p:sp>
      <p:sp>
        <p:nvSpPr>
          <p:cNvPr id="8" name="正方形/長方形 7">
            <a:extLst>
              <a:ext uri="{FF2B5EF4-FFF2-40B4-BE49-F238E27FC236}">
                <a16:creationId xmlns:a16="http://schemas.microsoft.com/office/drawing/2014/main" id="{5555FBCC-3971-CBD3-7830-839EE7AE6CB2}"/>
              </a:ext>
            </a:extLst>
          </p:cNvPr>
          <p:cNvSpPr/>
          <p:nvPr/>
        </p:nvSpPr>
        <p:spPr>
          <a:xfrm>
            <a:off x="192833" y="2842300"/>
            <a:ext cx="5112568" cy="1713980"/>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0"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endParaRPr kumimoji="0"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endParaRPr kumimoji="0"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r>
              <a:rPr kumimoji="0" lang="ja-JP" altLang="en-US" sz="1400" dirty="0">
                <a:solidFill>
                  <a:schemeClr val="tx1">
                    <a:lumMod val="85000"/>
                    <a:lumOff val="15000"/>
                  </a:schemeClr>
                </a:solidFill>
                <a:latin typeface="Meiryo UI" panose="020B0604030504040204" pitchFamily="50" charset="-128"/>
                <a:ea typeface="Meiryo UI" panose="020B0604030504040204" pitchFamily="50" charset="-128"/>
              </a:rPr>
              <a:t>✅</a:t>
            </a:r>
            <a:r>
              <a:rPr kumimoji="0" lang="ja-JP" altLang="en-US" sz="1400" b="1" spc="-110" dirty="0">
                <a:solidFill>
                  <a:schemeClr val="accent1"/>
                </a:solidFill>
                <a:latin typeface="Meiryo UI" panose="020B0604030504040204" pitchFamily="50" charset="-128"/>
                <a:ea typeface="Meiryo UI" panose="020B0604030504040204" pitchFamily="50" charset="-128"/>
              </a:rPr>
              <a:t>畜産の持続性や社会的価値の向上</a:t>
            </a:r>
            <a:r>
              <a:rPr kumimoji="0" lang="ja-JP" altLang="en-US" sz="1400" spc="-110" dirty="0">
                <a:solidFill>
                  <a:schemeClr val="tx1">
                    <a:lumMod val="85000"/>
                    <a:lumOff val="15000"/>
                  </a:schemeClr>
                </a:solidFill>
                <a:latin typeface="Meiryo UI" panose="020B0604030504040204" pitchFamily="50" charset="-128"/>
                <a:ea typeface="Meiryo UI" panose="020B0604030504040204" pitchFamily="50" charset="-128"/>
              </a:rPr>
              <a:t>を目指すクラスター計画を策定</a:t>
            </a:r>
            <a:endParaRPr kumimoji="0" lang="en-US" altLang="ja-JP" sz="1400" spc="-110" dirty="0">
              <a:solidFill>
                <a:schemeClr val="tx1">
                  <a:lumMod val="85000"/>
                  <a:lumOff val="15000"/>
                </a:schemeClr>
              </a:solidFill>
              <a:latin typeface="Meiryo UI" panose="020B0604030504040204" pitchFamily="50" charset="-128"/>
              <a:ea typeface="Meiryo UI" panose="020B0604030504040204" pitchFamily="50" charset="-128"/>
            </a:endParaRPr>
          </a:p>
          <a:p>
            <a:r>
              <a:rPr kumimoji="0" lang="ja-JP" altLang="en-US" sz="1400" dirty="0">
                <a:solidFill>
                  <a:schemeClr val="tx1"/>
                </a:solidFill>
                <a:latin typeface="Meiryo UI" panose="020B0604030504040204" pitchFamily="50" charset="-128"/>
                <a:ea typeface="Meiryo UI" panose="020B0604030504040204" pitchFamily="50" charset="-128"/>
              </a:rPr>
              <a:t>✅補改修や中古機械の導入の</a:t>
            </a:r>
            <a:r>
              <a:rPr kumimoji="0" lang="ja-JP" altLang="en-US" sz="1400" b="1" dirty="0">
                <a:solidFill>
                  <a:schemeClr val="accent1"/>
                </a:solidFill>
                <a:latin typeface="Meiryo UI" panose="020B0604030504040204" pitchFamily="50" charset="-128"/>
                <a:ea typeface="Meiryo UI" panose="020B0604030504040204" pitchFamily="50" charset="-128"/>
              </a:rPr>
              <a:t>ハードル低減</a:t>
            </a:r>
            <a:endParaRPr kumimoji="0" lang="en-US" altLang="ja-JP" sz="1400" dirty="0">
              <a:solidFill>
                <a:schemeClr val="accent1"/>
              </a:solidFill>
              <a:latin typeface="Meiryo UI" panose="020B0604030504040204" pitchFamily="50" charset="-128"/>
              <a:ea typeface="Meiryo UI" panose="020B0604030504040204" pitchFamily="50" charset="-128"/>
            </a:endParaRPr>
          </a:p>
          <a:p>
            <a:r>
              <a:rPr kumimoji="0" lang="ja-JP" altLang="en-US" sz="1400" dirty="0">
                <a:solidFill>
                  <a:schemeClr val="tx1">
                    <a:lumMod val="85000"/>
                    <a:lumOff val="15000"/>
                  </a:schemeClr>
                </a:solidFill>
                <a:latin typeface="Meiryo UI" panose="020B0604030504040204" pitchFamily="50" charset="-128"/>
                <a:ea typeface="Meiryo UI" panose="020B0604030504040204" pitchFamily="50" charset="-128"/>
              </a:rPr>
              <a:t>✅補助率は</a:t>
            </a:r>
            <a:r>
              <a:rPr kumimoji="0" lang="ja-JP" altLang="en-US" sz="1400" dirty="0">
                <a:solidFill>
                  <a:schemeClr val="tx1"/>
                </a:solidFill>
                <a:latin typeface="Meiryo UI" panose="020B0604030504040204" pitchFamily="50" charset="-128"/>
                <a:ea typeface="Meiryo UI" panose="020B0604030504040204" pitchFamily="50" charset="-128"/>
              </a:rPr>
              <a:t>従来の事業と同様に</a:t>
            </a:r>
            <a:r>
              <a:rPr kumimoji="0" lang="ja-JP" altLang="en-US" sz="1400" b="1" dirty="0">
                <a:solidFill>
                  <a:schemeClr val="accent1"/>
                </a:solidFill>
                <a:latin typeface="Meiryo UI" panose="020B0604030504040204" pitchFamily="50" charset="-128"/>
                <a:ea typeface="Meiryo UI" panose="020B0604030504040204" pitchFamily="50" charset="-128"/>
              </a:rPr>
              <a:t>１／２</a:t>
            </a:r>
          </a:p>
        </p:txBody>
      </p:sp>
      <p:sp>
        <p:nvSpPr>
          <p:cNvPr id="17" name="正方形/長方形 16">
            <a:extLst>
              <a:ext uri="{FF2B5EF4-FFF2-40B4-BE49-F238E27FC236}">
                <a16:creationId xmlns:a16="http://schemas.microsoft.com/office/drawing/2014/main" id="{090C84C8-5D93-BB9F-73B0-D776853881EC}"/>
              </a:ext>
            </a:extLst>
          </p:cNvPr>
          <p:cNvSpPr/>
          <p:nvPr/>
        </p:nvSpPr>
        <p:spPr>
          <a:xfrm>
            <a:off x="62137" y="1700809"/>
            <a:ext cx="5373960" cy="5085184"/>
          </a:xfrm>
          <a:prstGeom prst="rect">
            <a:avLst/>
          </a:prstGeom>
          <a:noFill/>
          <a:ln w="38100">
            <a:solidFill>
              <a:schemeClr val="accent3">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nSpc>
                <a:spcPts val="800"/>
              </a:lnSpc>
              <a:spcAft>
                <a:spcPts val="600"/>
              </a:spcAft>
            </a:pPr>
            <a:endParaRPr lang="en-US" altLang="ja-JP" sz="900" b="0" u="none" dirty="0">
              <a:solidFill>
                <a:schemeClr val="tx1"/>
              </a:solidFill>
              <a:latin typeface="メイリオ" panose="020B0604030504040204" pitchFamily="50" charset="-128"/>
              <a:ea typeface="メイリオ" panose="020B0604030504040204" pitchFamily="50" charset="-128"/>
            </a:endParaRPr>
          </a:p>
          <a:p>
            <a:pPr>
              <a:lnSpc>
                <a:spcPts val="800"/>
              </a:lnSpc>
              <a:spcAft>
                <a:spcPts val="600"/>
              </a:spcAft>
            </a:pPr>
            <a:endParaRPr lang="en-US" altLang="ja-JP" sz="900" b="0" u="none" dirty="0">
              <a:solidFill>
                <a:schemeClr val="tx1"/>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BE3EABE8-8787-BD48-276B-39A37F71F76D}"/>
              </a:ext>
            </a:extLst>
          </p:cNvPr>
          <p:cNvSpPr/>
          <p:nvPr/>
        </p:nvSpPr>
        <p:spPr>
          <a:xfrm>
            <a:off x="192833" y="4797152"/>
            <a:ext cx="5112568" cy="1944216"/>
          </a:xfrm>
          <a:prstGeom prst="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0" lang="en-US" altLang="ja-JP" sz="1400" dirty="0">
              <a:solidFill>
                <a:schemeClr val="tx1"/>
              </a:solidFill>
              <a:latin typeface="Meiryo UI" panose="020B0604030504040204" pitchFamily="50" charset="-128"/>
              <a:ea typeface="Meiryo UI" panose="020B0604030504040204" pitchFamily="50" charset="-128"/>
            </a:endParaRPr>
          </a:p>
          <a:p>
            <a:r>
              <a:rPr kumimoji="0" lang="ja-JP" altLang="en-US" sz="1400" dirty="0">
                <a:solidFill>
                  <a:schemeClr val="tx1"/>
                </a:solidFill>
                <a:latin typeface="Meiryo UI" panose="020B0604030504040204" pitchFamily="50" charset="-128"/>
                <a:ea typeface="Meiryo UI" panose="020B0604030504040204" pitchFamily="50" charset="-128"/>
              </a:rPr>
              <a:t>✅</a:t>
            </a:r>
            <a:r>
              <a:rPr kumimoji="0" lang="ja-JP" altLang="en-US" sz="1400" b="1" u="sng" dirty="0">
                <a:solidFill>
                  <a:schemeClr val="accent1"/>
                </a:solidFill>
                <a:latin typeface="Meiryo UI" panose="020B0604030504040204" pitchFamily="50" charset="-128"/>
                <a:ea typeface="Meiryo UI" panose="020B0604030504040204" pitchFamily="50" charset="-128"/>
              </a:rPr>
              <a:t>酪農の成牛舎及び搾乳施設整備の支援を再開</a:t>
            </a:r>
            <a:endParaRPr kumimoji="0" lang="en-US" altLang="ja-JP" sz="1400" b="1" u="sng" dirty="0">
              <a:solidFill>
                <a:schemeClr val="accent1"/>
              </a:solidFill>
              <a:latin typeface="Meiryo UI" panose="020B0604030504040204" pitchFamily="50" charset="-128"/>
              <a:ea typeface="Meiryo UI" panose="020B0604030504040204" pitchFamily="50" charset="-128"/>
            </a:endParaRPr>
          </a:p>
          <a:p>
            <a:r>
              <a:rPr kumimoji="0" lang="ja-JP" altLang="en-US" sz="1400" dirty="0">
                <a:solidFill>
                  <a:schemeClr val="tx1"/>
                </a:solidFill>
                <a:latin typeface="Meiryo UI" panose="020B0604030504040204" pitchFamily="50" charset="-128"/>
                <a:ea typeface="Meiryo UI" panose="020B0604030504040204" pitchFamily="50" charset="-128"/>
              </a:rPr>
              <a:t>　</a:t>
            </a:r>
            <a:r>
              <a:rPr kumimoji="0" lang="en-US" altLang="ja-JP" sz="1400" dirty="0">
                <a:solidFill>
                  <a:schemeClr val="tx1"/>
                </a:solidFill>
                <a:latin typeface="Meiryo UI" panose="020B0604030504040204" pitchFamily="50" charset="-128"/>
                <a:ea typeface="Meiryo UI" panose="020B0604030504040204" pitchFamily="50" charset="-128"/>
              </a:rPr>
              <a:t>【</a:t>
            </a:r>
            <a:r>
              <a:rPr kumimoji="0" lang="ja-JP" altLang="en-US" sz="1400" dirty="0">
                <a:solidFill>
                  <a:schemeClr val="tx1"/>
                </a:solidFill>
                <a:latin typeface="Meiryo UI" panose="020B0604030504040204" pitchFamily="50" charset="-128"/>
                <a:ea typeface="Meiryo UI" panose="020B0604030504040204" pitchFamily="50" charset="-128"/>
              </a:rPr>
              <a:t>要件</a:t>
            </a:r>
            <a:r>
              <a:rPr kumimoji="0" lang="en-US" altLang="ja-JP" sz="1400" dirty="0">
                <a:solidFill>
                  <a:schemeClr val="tx1"/>
                </a:solidFill>
                <a:latin typeface="Meiryo UI" panose="020B0604030504040204" pitchFamily="50" charset="-128"/>
                <a:ea typeface="Meiryo UI" panose="020B0604030504040204" pitchFamily="50" charset="-128"/>
              </a:rPr>
              <a:t>】</a:t>
            </a:r>
          </a:p>
          <a:p>
            <a:r>
              <a:rPr kumimoji="0" lang="ja-JP" altLang="en-US" sz="1400" dirty="0">
                <a:solidFill>
                  <a:schemeClr val="tx1"/>
                </a:solidFill>
                <a:latin typeface="Meiryo UI" panose="020B0604030504040204" pitchFamily="50" charset="-128"/>
                <a:ea typeface="Meiryo UI" panose="020B0604030504040204" pitchFamily="50" charset="-128"/>
              </a:rPr>
              <a:t>　〇国産飼料基盤（北海道</a:t>
            </a:r>
            <a:r>
              <a:rPr kumimoji="0" lang="en-US" altLang="ja-JP" sz="1400" dirty="0">
                <a:solidFill>
                  <a:schemeClr val="tx1"/>
                </a:solidFill>
                <a:latin typeface="Meiryo UI" panose="020B0604030504040204" pitchFamily="50" charset="-128"/>
                <a:ea typeface="Meiryo UI" panose="020B0604030504040204" pitchFamily="50" charset="-128"/>
              </a:rPr>
              <a:t>40</a:t>
            </a:r>
            <a:r>
              <a:rPr kumimoji="0" lang="ja-JP" altLang="en-US" sz="1400" dirty="0">
                <a:solidFill>
                  <a:schemeClr val="tx1"/>
                </a:solidFill>
                <a:latin typeface="Meiryo UI" panose="020B0604030504040204" pitchFamily="50" charset="-128"/>
                <a:ea typeface="Meiryo UI" panose="020B0604030504040204" pitchFamily="50" charset="-128"/>
              </a:rPr>
              <a:t>ａ</a:t>
            </a:r>
            <a:r>
              <a:rPr kumimoji="0" lang="en-US" altLang="ja-JP" sz="1400" dirty="0">
                <a:solidFill>
                  <a:schemeClr val="tx1"/>
                </a:solidFill>
                <a:latin typeface="Meiryo UI" panose="020B0604030504040204" pitchFamily="50" charset="-128"/>
                <a:ea typeface="Meiryo UI" panose="020B0604030504040204" pitchFamily="50" charset="-128"/>
              </a:rPr>
              <a:t>/</a:t>
            </a:r>
            <a:r>
              <a:rPr kumimoji="0" lang="ja-JP" altLang="en-US" sz="1400" dirty="0">
                <a:solidFill>
                  <a:schemeClr val="tx1"/>
                </a:solidFill>
                <a:latin typeface="Meiryo UI" panose="020B0604030504040204" pitchFamily="50" charset="-128"/>
                <a:ea typeface="Meiryo UI" panose="020B0604030504040204" pitchFamily="50" charset="-128"/>
              </a:rPr>
              <a:t>頭以上、都府県</a:t>
            </a:r>
            <a:r>
              <a:rPr kumimoji="0" lang="en-US" altLang="ja-JP" sz="1400" dirty="0">
                <a:solidFill>
                  <a:schemeClr val="tx1"/>
                </a:solidFill>
                <a:latin typeface="Meiryo UI" panose="020B0604030504040204" pitchFamily="50" charset="-128"/>
                <a:ea typeface="Meiryo UI" panose="020B0604030504040204" pitchFamily="50" charset="-128"/>
              </a:rPr>
              <a:t>10</a:t>
            </a:r>
            <a:r>
              <a:rPr kumimoji="0" lang="ja-JP" altLang="en-US" sz="1400" dirty="0">
                <a:solidFill>
                  <a:schemeClr val="tx1"/>
                </a:solidFill>
                <a:latin typeface="Meiryo UI" panose="020B0604030504040204" pitchFamily="50" charset="-128"/>
                <a:ea typeface="Meiryo UI" panose="020B0604030504040204" pitchFamily="50" charset="-128"/>
              </a:rPr>
              <a:t>ａ</a:t>
            </a:r>
            <a:r>
              <a:rPr kumimoji="0" lang="en-US" altLang="ja-JP" sz="1400" dirty="0">
                <a:solidFill>
                  <a:schemeClr val="tx1"/>
                </a:solidFill>
                <a:latin typeface="Meiryo UI" panose="020B0604030504040204" pitchFamily="50" charset="-128"/>
                <a:ea typeface="Meiryo UI" panose="020B0604030504040204" pitchFamily="50" charset="-128"/>
              </a:rPr>
              <a:t>/</a:t>
            </a:r>
            <a:r>
              <a:rPr kumimoji="0" lang="ja-JP" altLang="en-US" sz="1400" dirty="0">
                <a:solidFill>
                  <a:schemeClr val="tx1"/>
                </a:solidFill>
                <a:latin typeface="Meiryo UI" panose="020B0604030504040204" pitchFamily="50" charset="-128"/>
                <a:ea typeface="Meiryo UI" panose="020B0604030504040204" pitchFamily="50" charset="-128"/>
              </a:rPr>
              <a:t>頭以上）</a:t>
            </a:r>
            <a:endParaRPr kumimoji="0" lang="en-US" altLang="ja-JP" sz="1400" dirty="0">
              <a:solidFill>
                <a:schemeClr val="tx1"/>
              </a:solidFill>
              <a:latin typeface="Meiryo UI" panose="020B0604030504040204" pitchFamily="50" charset="-128"/>
              <a:ea typeface="Meiryo UI" panose="020B0604030504040204" pitchFamily="50" charset="-128"/>
            </a:endParaRPr>
          </a:p>
          <a:p>
            <a:r>
              <a:rPr kumimoji="0" lang="ja-JP" altLang="en-US" sz="1000" dirty="0">
                <a:solidFill>
                  <a:schemeClr val="tx1"/>
                </a:solidFill>
                <a:latin typeface="Meiryo UI" panose="020B0604030504040204" pitchFamily="50" charset="-128"/>
                <a:ea typeface="Meiryo UI" panose="020B0604030504040204" pitchFamily="50" charset="-128"/>
              </a:rPr>
              <a:t>　＜</a:t>
            </a:r>
            <a:r>
              <a:rPr kumimoji="0" lang="ja-JP" altLang="en-US" sz="1000" b="1" dirty="0">
                <a:solidFill>
                  <a:schemeClr val="accent1"/>
                </a:solidFill>
                <a:latin typeface="Meiryo UI" panose="020B0604030504040204" pitchFamily="50" charset="-128"/>
                <a:ea typeface="Meiryo UI" panose="020B0604030504040204" pitchFamily="50" charset="-128"/>
              </a:rPr>
              <a:t>要件緩和</a:t>
            </a:r>
            <a:r>
              <a:rPr kumimoji="0" lang="ja-JP" altLang="en-US" sz="1000" dirty="0">
                <a:solidFill>
                  <a:schemeClr val="tx1"/>
                </a:solidFill>
                <a:latin typeface="Meiryo UI" panose="020B0604030504040204" pitchFamily="50" charset="-128"/>
                <a:ea typeface="Meiryo UI" panose="020B0604030504040204" pitchFamily="50" charset="-128"/>
              </a:rPr>
              <a:t>＞</a:t>
            </a:r>
            <a:endParaRPr kumimoji="0" lang="en-US" altLang="ja-JP" sz="1000" dirty="0">
              <a:solidFill>
                <a:schemeClr val="tx1"/>
              </a:solidFill>
              <a:latin typeface="Meiryo UI" panose="020B0604030504040204" pitchFamily="50" charset="-128"/>
              <a:ea typeface="Meiryo UI" panose="020B0604030504040204" pitchFamily="50" charset="-128"/>
            </a:endParaRPr>
          </a:p>
          <a:p>
            <a:r>
              <a:rPr kumimoji="0" lang="ja-JP" altLang="en-US" sz="1000" dirty="0">
                <a:solidFill>
                  <a:schemeClr val="tx1"/>
                </a:solidFill>
                <a:latin typeface="Meiryo UI" panose="020B0604030504040204" pitchFamily="50" charset="-128"/>
                <a:ea typeface="Meiryo UI" panose="020B0604030504040204" pitchFamily="50" charset="-128"/>
              </a:rPr>
              <a:t> 　・全体　 ：</a:t>
            </a:r>
            <a:r>
              <a:rPr kumimoji="0" lang="ja-JP" altLang="en-US" sz="1000" u="sng" dirty="0">
                <a:solidFill>
                  <a:schemeClr val="accent3">
                    <a:lumMod val="50000"/>
                  </a:schemeClr>
                </a:solidFill>
                <a:latin typeface="Meiryo UI" panose="020B0604030504040204" pitchFamily="50" charset="-128"/>
                <a:ea typeface="Meiryo UI" panose="020B0604030504040204" pitchFamily="50" charset="-128"/>
              </a:rPr>
              <a:t>国産粗飼料を購入している場合は、国産飼料基盤の面積換算へ算入可能</a:t>
            </a:r>
            <a:endParaRPr kumimoji="0" lang="en-US" altLang="ja-JP" sz="1000" u="sng" dirty="0">
              <a:solidFill>
                <a:schemeClr val="accent3">
                  <a:lumMod val="50000"/>
                </a:schemeClr>
              </a:solidFill>
              <a:latin typeface="Meiryo UI" panose="020B0604030504040204" pitchFamily="50" charset="-128"/>
              <a:ea typeface="Meiryo UI" panose="020B0604030504040204" pitchFamily="50" charset="-128"/>
            </a:endParaRPr>
          </a:p>
          <a:p>
            <a:r>
              <a:rPr kumimoji="0" lang="en-US" altLang="ja-JP" sz="1000" dirty="0">
                <a:solidFill>
                  <a:schemeClr val="tx1"/>
                </a:solidFill>
                <a:latin typeface="Meiryo UI" panose="020B0604030504040204" pitchFamily="50" charset="-128"/>
                <a:ea typeface="Meiryo UI" panose="020B0604030504040204" pitchFamily="50" charset="-128"/>
              </a:rPr>
              <a:t> </a:t>
            </a:r>
            <a:r>
              <a:rPr kumimoji="0" lang="ja-JP" altLang="en-US" sz="1000" dirty="0">
                <a:solidFill>
                  <a:schemeClr val="tx1"/>
                </a:solidFill>
                <a:latin typeface="Meiryo UI" panose="020B0604030504040204" pitchFamily="50" charset="-128"/>
                <a:ea typeface="Meiryo UI" panose="020B0604030504040204" pitchFamily="50" charset="-128"/>
              </a:rPr>
              <a:t>　・都府県：</a:t>
            </a:r>
            <a:r>
              <a:rPr kumimoji="0" lang="ja-JP" altLang="en-US" sz="1000" u="sng" dirty="0">
                <a:solidFill>
                  <a:schemeClr val="accent3">
                    <a:lumMod val="50000"/>
                  </a:schemeClr>
                </a:solidFill>
                <a:latin typeface="Meiryo UI" panose="020B0604030504040204" pitchFamily="50" charset="-128"/>
                <a:ea typeface="Meiryo UI" panose="020B0604030504040204" pitchFamily="50" charset="-128"/>
              </a:rPr>
              <a:t>給与量の</a:t>
            </a:r>
            <a:r>
              <a:rPr kumimoji="0" lang="en-US" altLang="ja-JP" sz="1000" u="sng" dirty="0">
                <a:solidFill>
                  <a:schemeClr val="accent3">
                    <a:lumMod val="50000"/>
                  </a:schemeClr>
                </a:solidFill>
                <a:latin typeface="Meiryo UI" panose="020B0604030504040204" pitchFamily="50" charset="-128"/>
                <a:ea typeface="Meiryo UI" panose="020B0604030504040204" pitchFamily="50" charset="-128"/>
              </a:rPr>
              <a:t>10</a:t>
            </a:r>
            <a:r>
              <a:rPr kumimoji="0" lang="ja-JP" altLang="en-US" sz="1000" u="sng" dirty="0">
                <a:solidFill>
                  <a:schemeClr val="accent3">
                    <a:lumMod val="50000"/>
                  </a:schemeClr>
                </a:solidFill>
                <a:latin typeface="Meiryo UI" panose="020B0604030504040204" pitchFamily="50" charset="-128"/>
                <a:ea typeface="Meiryo UI" panose="020B0604030504040204" pitchFamily="50" charset="-128"/>
              </a:rPr>
              <a:t>％を輸入粗飼料から国産飼料に置き換えた場合、事業参加可能</a:t>
            </a:r>
            <a:endParaRPr kumimoji="0" lang="en-US" altLang="ja-JP" sz="1000" u="sng" dirty="0">
              <a:solidFill>
                <a:schemeClr val="accent3">
                  <a:lumMod val="50000"/>
                </a:schemeClr>
              </a:solidFill>
              <a:latin typeface="Meiryo UI" panose="020B0604030504040204" pitchFamily="50" charset="-128"/>
              <a:ea typeface="Meiryo UI" panose="020B0604030504040204" pitchFamily="50" charset="-128"/>
            </a:endParaRPr>
          </a:p>
          <a:p>
            <a:endParaRPr kumimoji="0" lang="en-US" altLang="ja-JP" sz="400" dirty="0">
              <a:solidFill>
                <a:schemeClr val="tx1"/>
              </a:solidFill>
              <a:latin typeface="Meiryo UI" panose="020B0604030504040204" pitchFamily="50" charset="-128"/>
              <a:ea typeface="Meiryo UI" panose="020B0604030504040204" pitchFamily="50" charset="-128"/>
            </a:endParaRPr>
          </a:p>
          <a:p>
            <a:r>
              <a:rPr kumimoji="0" lang="ja-JP" altLang="en-US" sz="1400" dirty="0">
                <a:solidFill>
                  <a:schemeClr val="tx1"/>
                </a:solidFill>
                <a:latin typeface="Meiryo UI" panose="020B0604030504040204" pitchFamily="50" charset="-128"/>
                <a:ea typeface="Meiryo UI" panose="020B0604030504040204" pitchFamily="50" charset="-128"/>
              </a:rPr>
              <a:t>✅</a:t>
            </a:r>
            <a:r>
              <a:rPr kumimoji="0" lang="ja-JP" altLang="en-US" sz="1400" b="1" u="sng" dirty="0">
                <a:solidFill>
                  <a:schemeClr val="accent1"/>
                </a:solidFill>
                <a:latin typeface="Meiryo UI" panose="020B0604030504040204" pitchFamily="50" charset="-128"/>
                <a:ea typeface="Meiryo UI" panose="020B0604030504040204" pitchFamily="50" charset="-128"/>
              </a:rPr>
              <a:t>酪農機械導入の増頭制限の廃止</a:t>
            </a:r>
            <a:endParaRPr lang="en-US" altLang="ja-JP" sz="1400" b="1" u="sng" dirty="0">
              <a:solidFill>
                <a:schemeClr val="accent1"/>
              </a:solidFill>
              <a:latin typeface="Meiryo UI" panose="020B0604030504040204" pitchFamily="50" charset="-128"/>
              <a:ea typeface="Meiryo UI" panose="020B0604030504040204" pitchFamily="50" charset="-128"/>
            </a:endParaRPr>
          </a:p>
          <a:p>
            <a:pPr>
              <a:spcBef>
                <a:spcPts val="600"/>
              </a:spcBef>
            </a:pPr>
            <a:r>
              <a:rPr kumimoji="0" lang="en-US" altLang="ja-JP" sz="1400" dirty="0">
                <a:solidFill>
                  <a:schemeClr val="tx1"/>
                </a:solidFill>
                <a:latin typeface="Meiryo UI" panose="020B0604030504040204" pitchFamily="50" charset="-128"/>
                <a:ea typeface="Meiryo UI" panose="020B0604030504040204" pitchFamily="50" charset="-128"/>
              </a:rPr>
              <a:t>※</a:t>
            </a:r>
            <a:r>
              <a:rPr kumimoji="0" lang="ja-JP" altLang="en-US" sz="1400" dirty="0">
                <a:solidFill>
                  <a:schemeClr val="tx1"/>
                </a:solidFill>
                <a:latin typeface="Meiryo UI" panose="020B0604030504040204" pitchFamily="50" charset="-128"/>
                <a:ea typeface="Meiryo UI" panose="020B0604030504040204" pitchFamily="50" charset="-128"/>
              </a:rPr>
              <a:t>いずれも収益性向上タイプ・持続性向上タイプ共通</a:t>
            </a:r>
            <a:endParaRPr kumimoji="0" lang="en-US" altLang="ja-JP" sz="1200" dirty="0">
              <a:solidFill>
                <a:schemeClr val="tx1"/>
              </a:solidFill>
              <a:latin typeface="Meiryo UI" panose="020B0604030504040204" pitchFamily="50" charset="-128"/>
              <a:ea typeface="Meiryo UI" panose="020B0604030504040204" pitchFamily="50" charset="-128"/>
            </a:endParaRPr>
          </a:p>
        </p:txBody>
      </p:sp>
      <p:sp>
        <p:nvSpPr>
          <p:cNvPr id="5" name="角丸四角形 15">
            <a:extLst>
              <a:ext uri="{FF2B5EF4-FFF2-40B4-BE49-F238E27FC236}">
                <a16:creationId xmlns:a16="http://schemas.microsoft.com/office/drawing/2014/main" id="{E3383F9D-54D5-A921-072A-1C224359883E}"/>
              </a:ext>
            </a:extLst>
          </p:cNvPr>
          <p:cNvSpPr/>
          <p:nvPr/>
        </p:nvSpPr>
        <p:spPr>
          <a:xfrm>
            <a:off x="5553472" y="1700807"/>
            <a:ext cx="3528391" cy="5085185"/>
          </a:xfrm>
          <a:prstGeom prst="rect">
            <a:avLst/>
          </a:prstGeom>
          <a:noFill/>
          <a:ln w="25400">
            <a:solidFill>
              <a:schemeClr val="accent4">
                <a:lumMod val="75000"/>
              </a:schemeClr>
            </a:solidFill>
            <a:prstDash val="solid"/>
          </a:ln>
        </p:spPr>
        <p:style>
          <a:lnRef idx="2">
            <a:schemeClr val="dk1"/>
          </a:lnRef>
          <a:fillRef idx="1">
            <a:schemeClr val="lt1"/>
          </a:fillRef>
          <a:effectRef idx="0">
            <a:schemeClr val="dk1"/>
          </a:effectRef>
          <a:fontRef idx="minor">
            <a:schemeClr val="dk1"/>
          </a:fontRef>
        </p:style>
        <p:txBody>
          <a:bodyPr lIns="36000" tIns="0" rIns="0" bIns="0" anchor="ctr"/>
          <a:lstStyle/>
          <a:p>
            <a:pPr>
              <a:lnSpc>
                <a:spcPts val="1600"/>
              </a:lnSpc>
            </a:pPr>
            <a:endParaRPr lang="ja-JP" altLang="en-US" sz="800" dirty="0">
              <a:solidFill>
                <a:prstClr val="black"/>
              </a:solidFill>
            </a:endParaRPr>
          </a:p>
        </p:txBody>
      </p:sp>
      <p:sp>
        <p:nvSpPr>
          <p:cNvPr id="11" name="テキスト ボックス 10">
            <a:extLst>
              <a:ext uri="{FF2B5EF4-FFF2-40B4-BE49-F238E27FC236}">
                <a16:creationId xmlns:a16="http://schemas.microsoft.com/office/drawing/2014/main" id="{4574E890-74A5-C5ED-3B20-69DB88E04D93}"/>
              </a:ext>
            </a:extLst>
          </p:cNvPr>
          <p:cNvSpPr txBox="1"/>
          <p:nvPr/>
        </p:nvSpPr>
        <p:spPr>
          <a:xfrm>
            <a:off x="5961135" y="1700808"/>
            <a:ext cx="2669380" cy="338554"/>
          </a:xfrm>
          <a:prstGeom prst="rect">
            <a:avLst/>
          </a:prstGeom>
          <a:noFill/>
        </p:spPr>
        <p:txBody>
          <a:bodyPr wrap="square">
            <a:spAutoFit/>
          </a:bodyPr>
          <a:lstStyle/>
          <a:p>
            <a:pPr algn="ctr">
              <a:spcAft>
                <a:spcPts val="600"/>
              </a:spcAft>
            </a:pP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持続性向上タイプとは</a:t>
            </a:r>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6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4" name="四角形: 角を丸くする 13">
            <a:extLst>
              <a:ext uri="{FF2B5EF4-FFF2-40B4-BE49-F238E27FC236}">
                <a16:creationId xmlns:a16="http://schemas.microsoft.com/office/drawing/2014/main" id="{F7BEFACB-8143-197F-8A98-9EC0A746BFB9}"/>
              </a:ext>
            </a:extLst>
          </p:cNvPr>
          <p:cNvSpPr/>
          <p:nvPr/>
        </p:nvSpPr>
        <p:spPr>
          <a:xfrm>
            <a:off x="6118096" y="2028204"/>
            <a:ext cx="2342335" cy="227566"/>
          </a:xfrm>
          <a:prstGeom prst="round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Meiryo UI" panose="020B0604030504040204" pitchFamily="50" charset="-128"/>
                <a:ea typeface="Meiryo UI" panose="020B0604030504040204" pitchFamily="50" charset="-128"/>
              </a:rPr>
              <a:t>活用例</a:t>
            </a:r>
            <a:endParaRPr kumimoji="1" lang="ja-JP" altLang="en-US" sz="1600" dirty="0">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14BE99E0-31B3-A841-0250-46369EFA7DFD}"/>
              </a:ext>
            </a:extLst>
          </p:cNvPr>
          <p:cNvSpPr/>
          <p:nvPr/>
        </p:nvSpPr>
        <p:spPr>
          <a:xfrm>
            <a:off x="192833" y="2842347"/>
            <a:ext cx="5112568" cy="696282"/>
          </a:xfrm>
          <a:prstGeom prst="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ja-JP" altLang="en-US" b="1" u="sng" dirty="0">
                <a:solidFill>
                  <a:schemeClr val="bg1"/>
                </a:solidFill>
                <a:latin typeface="Meiryo UI" panose="020B0604030504040204" pitchFamily="50" charset="-128"/>
                <a:ea typeface="Meiryo UI" panose="020B0604030504040204" pitchFamily="50" charset="-128"/>
              </a:rPr>
              <a:t>持続性向上タイプ</a:t>
            </a:r>
            <a:endParaRPr kumimoji="0" lang="en-US" altLang="ja-JP" b="1" u="sng" dirty="0">
              <a:solidFill>
                <a:schemeClr val="bg1"/>
              </a:solidFill>
              <a:latin typeface="Meiryo UI" panose="020B0604030504040204" pitchFamily="50" charset="-128"/>
              <a:ea typeface="Meiryo UI" panose="020B0604030504040204" pitchFamily="50" charset="-128"/>
            </a:endParaRPr>
          </a:p>
          <a:p>
            <a:pPr algn="ctr"/>
            <a:r>
              <a:rPr kumimoji="0" lang="ja-JP" altLang="en-US" b="1" u="sng" dirty="0">
                <a:solidFill>
                  <a:schemeClr val="bg1"/>
                </a:solidFill>
                <a:latin typeface="Meiryo UI" panose="020B0604030504040204" pitchFamily="50" charset="-128"/>
                <a:ea typeface="Meiryo UI" panose="020B0604030504040204" pitchFamily="50" charset="-128"/>
              </a:rPr>
              <a:t>～収益性に直ちに結びつかない取組も支援～</a:t>
            </a:r>
            <a:endParaRPr kumimoji="0" lang="en-US" altLang="ja-JP" b="1" u="sng" dirty="0">
              <a:solidFill>
                <a:schemeClr val="bg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83A0B426-91AC-C0BD-B02A-74DCDD19324E}"/>
              </a:ext>
            </a:extLst>
          </p:cNvPr>
          <p:cNvSpPr/>
          <p:nvPr/>
        </p:nvSpPr>
        <p:spPr>
          <a:xfrm>
            <a:off x="275696" y="4607875"/>
            <a:ext cx="1765497" cy="301090"/>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ja-JP" altLang="en-US" sz="1600" b="1" dirty="0">
                <a:latin typeface="Meiryo UI" panose="020B0604030504040204" pitchFamily="50" charset="-128"/>
                <a:ea typeface="Meiryo UI" panose="020B0604030504040204" pitchFamily="50" charset="-128"/>
              </a:rPr>
              <a:t>酪農制限の撤廃</a:t>
            </a:r>
            <a:endParaRPr kumimoji="1" lang="ja-JP" altLang="en-US" sz="1600" b="1" dirty="0">
              <a:latin typeface="Meiryo UI" panose="020B0604030504040204" pitchFamily="50" charset="-128"/>
              <a:ea typeface="Meiryo UI" panose="020B0604030504040204" pitchFamily="50" charset="-128"/>
            </a:endParaRPr>
          </a:p>
        </p:txBody>
      </p:sp>
      <p:sp>
        <p:nvSpPr>
          <p:cNvPr id="25" name="矢印: 右 24">
            <a:extLst>
              <a:ext uri="{FF2B5EF4-FFF2-40B4-BE49-F238E27FC236}">
                <a16:creationId xmlns:a16="http://schemas.microsoft.com/office/drawing/2014/main" id="{1A9C33D8-D1FA-2960-94A7-391CCE6BCAFC}"/>
              </a:ext>
            </a:extLst>
          </p:cNvPr>
          <p:cNvSpPr/>
          <p:nvPr/>
        </p:nvSpPr>
        <p:spPr>
          <a:xfrm>
            <a:off x="4932040" y="3765394"/>
            <a:ext cx="720080" cy="599710"/>
          </a:xfrm>
          <a:prstGeom prst="rightArrow">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C04D02AE-2843-93DD-CC53-47206872AB7F}"/>
              </a:ext>
            </a:extLst>
          </p:cNvPr>
          <p:cNvSpPr/>
          <p:nvPr/>
        </p:nvSpPr>
        <p:spPr>
          <a:xfrm>
            <a:off x="5714950" y="4865293"/>
            <a:ext cx="3151897" cy="511791"/>
          </a:xfrm>
          <a:prstGeom prst="round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accent1"/>
                </a:solidFill>
                <a:latin typeface="Meiryo UI" panose="020B0604030504040204" pitchFamily="50" charset="-128"/>
                <a:ea typeface="Meiryo UI" panose="020B0604030504040204" pitchFamily="50" charset="-128"/>
              </a:rPr>
              <a:t>鳥獣防止柵</a:t>
            </a:r>
            <a:r>
              <a:rPr kumimoji="1"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の設置</a:t>
            </a:r>
          </a:p>
        </p:txBody>
      </p:sp>
      <p:sp>
        <p:nvSpPr>
          <p:cNvPr id="34" name="四角形: 角を丸くする 33">
            <a:extLst>
              <a:ext uri="{FF2B5EF4-FFF2-40B4-BE49-F238E27FC236}">
                <a16:creationId xmlns:a16="http://schemas.microsoft.com/office/drawing/2014/main" id="{35838655-AB11-1576-ACF5-5FE061DC9AE1}"/>
              </a:ext>
            </a:extLst>
          </p:cNvPr>
          <p:cNvSpPr/>
          <p:nvPr/>
        </p:nvSpPr>
        <p:spPr>
          <a:xfrm>
            <a:off x="5715125" y="6021288"/>
            <a:ext cx="3151547" cy="511791"/>
          </a:xfrm>
          <a:prstGeom prst="round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accent1"/>
                </a:solidFill>
                <a:latin typeface="Meiryo UI" panose="020B0604030504040204" pitchFamily="50" charset="-128"/>
                <a:ea typeface="Meiryo UI" panose="020B0604030504040204" pitchFamily="50" charset="-128"/>
              </a:rPr>
              <a:t>ＩＣＴ機器</a:t>
            </a:r>
            <a:r>
              <a:rPr kumimoji="1"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の導入</a:t>
            </a:r>
          </a:p>
        </p:txBody>
      </p:sp>
      <p:sp>
        <p:nvSpPr>
          <p:cNvPr id="37" name="四角形: 角を丸くする 36">
            <a:extLst>
              <a:ext uri="{FF2B5EF4-FFF2-40B4-BE49-F238E27FC236}">
                <a16:creationId xmlns:a16="http://schemas.microsoft.com/office/drawing/2014/main" id="{70769C0E-DA36-0B87-0313-F1350B0C51E2}"/>
              </a:ext>
            </a:extLst>
          </p:cNvPr>
          <p:cNvSpPr/>
          <p:nvPr/>
        </p:nvSpPr>
        <p:spPr>
          <a:xfrm>
            <a:off x="5714950" y="4287295"/>
            <a:ext cx="3151896" cy="511791"/>
          </a:xfrm>
          <a:prstGeom prst="round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新品・</a:t>
            </a:r>
            <a:r>
              <a:rPr lang="ja-JP" altLang="en-US" sz="1400" dirty="0">
                <a:solidFill>
                  <a:schemeClr val="accent1"/>
                </a:solidFill>
                <a:latin typeface="Meiryo UI" panose="020B0604030504040204" pitchFamily="50" charset="-128"/>
                <a:ea typeface="Meiryo UI" panose="020B0604030504040204" pitchFamily="50" charset="-128"/>
              </a:rPr>
              <a:t>中古機械</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の導入</a:t>
            </a:r>
            <a:endParaRPr kumimoji="1" lang="ja-JP" altLang="en-US" sz="14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43" name="四角形: 角を丸くする 42">
            <a:extLst>
              <a:ext uri="{FF2B5EF4-FFF2-40B4-BE49-F238E27FC236}">
                <a16:creationId xmlns:a16="http://schemas.microsoft.com/office/drawing/2014/main" id="{B738D4C1-611B-1F84-AAB3-B43FF7497988}"/>
              </a:ext>
            </a:extLst>
          </p:cNvPr>
          <p:cNvSpPr/>
          <p:nvPr/>
        </p:nvSpPr>
        <p:spPr>
          <a:xfrm>
            <a:off x="5715125" y="5443291"/>
            <a:ext cx="3151547" cy="511791"/>
          </a:xfrm>
          <a:prstGeom prst="round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accent1"/>
                </a:solidFill>
                <a:latin typeface="Meiryo UI" panose="020B0604030504040204" pitchFamily="50" charset="-128"/>
                <a:ea typeface="Meiryo UI" panose="020B0604030504040204" pitchFamily="50" charset="-128"/>
              </a:rPr>
              <a:t>車両消毒ゲート</a:t>
            </a:r>
            <a:r>
              <a:rPr kumimoji="1"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の設置</a:t>
            </a:r>
          </a:p>
        </p:txBody>
      </p:sp>
      <p:sp>
        <p:nvSpPr>
          <p:cNvPr id="46" name="四角形: 角を丸くする 45">
            <a:extLst>
              <a:ext uri="{FF2B5EF4-FFF2-40B4-BE49-F238E27FC236}">
                <a16:creationId xmlns:a16="http://schemas.microsoft.com/office/drawing/2014/main" id="{141D2F32-1716-40D1-5791-6864AC62A3E4}"/>
              </a:ext>
            </a:extLst>
          </p:cNvPr>
          <p:cNvSpPr/>
          <p:nvPr/>
        </p:nvSpPr>
        <p:spPr>
          <a:xfrm>
            <a:off x="5714950" y="3709297"/>
            <a:ext cx="3151897" cy="511791"/>
          </a:xfrm>
          <a:prstGeom prst="round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a:solidFill>
                  <a:schemeClr val="tx1">
                    <a:lumMod val="85000"/>
                    <a:lumOff val="15000"/>
                  </a:schemeClr>
                </a:solidFill>
                <a:latin typeface="Meiryo UI" panose="020B0604030504040204" pitchFamily="50" charset="-128"/>
                <a:ea typeface="Meiryo UI" panose="020B0604030504040204" pitchFamily="50" charset="-128"/>
              </a:rPr>
              <a:t>堆肥舎等の</a:t>
            </a:r>
            <a:r>
              <a:rPr lang="ja-JP" altLang="en-US" sz="1400" dirty="0">
                <a:solidFill>
                  <a:schemeClr val="accent1"/>
                </a:solidFill>
                <a:latin typeface="Meiryo UI" panose="020B0604030504040204" pitchFamily="50" charset="-128"/>
                <a:ea typeface="Meiryo UI" panose="020B0604030504040204" pitchFamily="50" charset="-128"/>
              </a:rPr>
              <a:t>補改修</a:t>
            </a:r>
            <a:endParaRPr lang="en-US" altLang="ja-JP" sz="1400" dirty="0">
              <a:solidFill>
                <a:schemeClr val="accent1"/>
              </a:solidFill>
              <a:latin typeface="Meiryo UI" panose="020B0604030504040204" pitchFamily="50" charset="-128"/>
              <a:ea typeface="Meiryo UI" panose="020B0604030504040204" pitchFamily="50" charset="-128"/>
            </a:endParaRPr>
          </a:p>
        </p:txBody>
      </p:sp>
      <p:pic>
        <p:nvPicPr>
          <p:cNvPr id="28" name="図 27" descr="屋外, 建物, 家, 男 が含まれている画像&#10;&#10;AI 生成コンテンツは誤りを含む可能性があります。">
            <a:extLst>
              <a:ext uri="{FF2B5EF4-FFF2-40B4-BE49-F238E27FC236}">
                <a16:creationId xmlns:a16="http://schemas.microsoft.com/office/drawing/2014/main" id="{AF0FA1AD-EFEF-E943-3D6B-E031BBD139EF}"/>
              </a:ext>
            </a:extLst>
          </p:cNvPr>
          <p:cNvPicPr>
            <a:picLocks noChangeAspect="1"/>
          </p:cNvPicPr>
          <p:nvPr/>
        </p:nvPicPr>
        <p:blipFill>
          <a:blip r:embed="rId3"/>
          <a:stretch>
            <a:fillRect/>
          </a:stretch>
        </p:blipFill>
        <p:spPr>
          <a:xfrm>
            <a:off x="8040947" y="3739137"/>
            <a:ext cx="762855" cy="450026"/>
          </a:xfrm>
          <a:prstGeom prst="rect">
            <a:avLst/>
          </a:prstGeom>
        </p:spPr>
      </p:pic>
      <p:pic>
        <p:nvPicPr>
          <p:cNvPr id="35" name="図 34" descr="建物, 座る, 機械, メーター が含まれている画像&#10;&#10;AI 生成コンテンツは誤りを含む可能性があります。">
            <a:extLst>
              <a:ext uri="{FF2B5EF4-FFF2-40B4-BE49-F238E27FC236}">
                <a16:creationId xmlns:a16="http://schemas.microsoft.com/office/drawing/2014/main" id="{157C76AD-6118-F120-8B3F-417156FFF9D1}"/>
              </a:ext>
            </a:extLst>
          </p:cNvPr>
          <p:cNvPicPr>
            <a:picLocks noChangeAspect="1"/>
          </p:cNvPicPr>
          <p:nvPr/>
        </p:nvPicPr>
        <p:blipFill>
          <a:blip r:embed="rId4"/>
          <a:stretch>
            <a:fillRect/>
          </a:stretch>
        </p:blipFill>
        <p:spPr>
          <a:xfrm>
            <a:off x="8023772" y="6068698"/>
            <a:ext cx="744318" cy="416970"/>
          </a:xfrm>
          <a:prstGeom prst="rect">
            <a:avLst/>
          </a:prstGeom>
        </p:spPr>
      </p:pic>
      <p:pic>
        <p:nvPicPr>
          <p:cNvPr id="33" name="図 32">
            <a:extLst>
              <a:ext uri="{FF2B5EF4-FFF2-40B4-BE49-F238E27FC236}">
                <a16:creationId xmlns:a16="http://schemas.microsoft.com/office/drawing/2014/main" id="{8AB9165A-F41F-4754-E012-9645ADF5BEF2}"/>
              </a:ext>
            </a:extLst>
          </p:cNvPr>
          <p:cNvPicPr>
            <a:picLocks noChangeAspect="1"/>
          </p:cNvPicPr>
          <p:nvPr/>
        </p:nvPicPr>
        <p:blipFill>
          <a:blip r:embed="rId5"/>
          <a:stretch>
            <a:fillRect/>
          </a:stretch>
        </p:blipFill>
        <p:spPr>
          <a:xfrm>
            <a:off x="8037463" y="4347878"/>
            <a:ext cx="733543" cy="415318"/>
          </a:xfrm>
          <a:prstGeom prst="rect">
            <a:avLst/>
          </a:prstGeom>
        </p:spPr>
      </p:pic>
      <p:pic>
        <p:nvPicPr>
          <p:cNvPr id="41" name="図 40" descr="屋外, 道路, 建物, ストリート が含まれている画像&#10;&#10;AI 生成コンテンツは誤りを含む可能性があります。">
            <a:extLst>
              <a:ext uri="{FF2B5EF4-FFF2-40B4-BE49-F238E27FC236}">
                <a16:creationId xmlns:a16="http://schemas.microsoft.com/office/drawing/2014/main" id="{0B8194C0-8D6D-98E4-1493-07CF79798A88}"/>
              </a:ext>
            </a:extLst>
          </p:cNvPr>
          <p:cNvPicPr>
            <a:picLocks noChangeAspect="1"/>
          </p:cNvPicPr>
          <p:nvPr/>
        </p:nvPicPr>
        <p:blipFill>
          <a:blip r:embed="rId6"/>
          <a:stretch>
            <a:fillRect/>
          </a:stretch>
        </p:blipFill>
        <p:spPr>
          <a:xfrm>
            <a:off x="8039580" y="5478135"/>
            <a:ext cx="741566" cy="430497"/>
          </a:xfrm>
          <a:prstGeom prst="rect">
            <a:avLst/>
          </a:prstGeom>
        </p:spPr>
      </p:pic>
      <p:pic>
        <p:nvPicPr>
          <p:cNvPr id="44" name="図 43" descr="フェンスの中にいる&#10;&#10;AI 生成コンテンツは誤りを含む可能性があります。">
            <a:extLst>
              <a:ext uri="{FF2B5EF4-FFF2-40B4-BE49-F238E27FC236}">
                <a16:creationId xmlns:a16="http://schemas.microsoft.com/office/drawing/2014/main" id="{E1EA9162-BFD3-5582-6FED-FAA2965BE745}"/>
              </a:ext>
            </a:extLst>
          </p:cNvPr>
          <p:cNvPicPr>
            <a:picLocks noChangeAspect="1"/>
          </p:cNvPicPr>
          <p:nvPr/>
        </p:nvPicPr>
        <p:blipFill>
          <a:blip r:embed="rId7"/>
          <a:stretch>
            <a:fillRect/>
          </a:stretch>
        </p:blipFill>
        <p:spPr>
          <a:xfrm>
            <a:off x="8037463" y="4884460"/>
            <a:ext cx="732970" cy="445733"/>
          </a:xfrm>
          <a:prstGeom prst="rect">
            <a:avLst/>
          </a:prstGeom>
        </p:spPr>
      </p:pic>
      <p:sp>
        <p:nvSpPr>
          <p:cNvPr id="23" name="正方形/長方形 22">
            <a:extLst>
              <a:ext uri="{FF2B5EF4-FFF2-40B4-BE49-F238E27FC236}">
                <a16:creationId xmlns:a16="http://schemas.microsoft.com/office/drawing/2014/main" id="{C5431C33-8ED6-813D-E8AB-E7603579A414}"/>
              </a:ext>
            </a:extLst>
          </p:cNvPr>
          <p:cNvSpPr/>
          <p:nvPr/>
        </p:nvSpPr>
        <p:spPr>
          <a:xfrm>
            <a:off x="5713492" y="2308798"/>
            <a:ext cx="3151547" cy="1336226"/>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0"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endParaRPr kumimoji="0"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endParaRPr kumimoji="0"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r>
              <a:rPr kumimoji="0"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〇国産飼料の生産・利用　〇雇用の創出　　　〇新規就農　〇アニマルウェルフェア　　　　　　　〇家畜衛生　〇鳥獣害防止</a:t>
            </a:r>
            <a:endParaRPr kumimoji="0"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endParaRPr kumimoji="0"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endParaRPr kumimoji="0"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9" name="角丸四角形吹き出し 9">
            <a:extLst>
              <a:ext uri="{FF2B5EF4-FFF2-40B4-BE49-F238E27FC236}">
                <a16:creationId xmlns:a16="http://schemas.microsoft.com/office/drawing/2014/main" id="{D940C13D-1C55-F3E4-4A5C-CB91D1CD43A7}"/>
              </a:ext>
            </a:extLst>
          </p:cNvPr>
          <p:cNvSpPr/>
          <p:nvPr/>
        </p:nvSpPr>
        <p:spPr>
          <a:xfrm>
            <a:off x="5793872" y="2374078"/>
            <a:ext cx="3009930" cy="358771"/>
          </a:xfrm>
          <a:prstGeom prst="roundRect">
            <a:avLst/>
          </a:prstGeom>
          <a:solidFill>
            <a:schemeClr val="bg1"/>
          </a:solid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tx1"/>
              </a:buClr>
            </a:pPr>
            <a:r>
              <a:rPr lang="ja-JP" altLang="en-US" sz="1400" b="1" u="sng" dirty="0">
                <a:solidFill>
                  <a:schemeClr val="accent1"/>
                </a:solidFill>
                <a:latin typeface="Meiryo UI" panose="020B0604030504040204" pitchFamily="50" charset="-128"/>
                <a:ea typeface="Meiryo UI" panose="020B0604030504040204" pitchFamily="50" charset="-128"/>
              </a:rPr>
              <a:t>飼養規模維持</a:t>
            </a:r>
            <a:r>
              <a:rPr lang="ja-JP" altLang="en-US" sz="1200" b="1" dirty="0">
                <a:solidFill>
                  <a:schemeClr val="accent1"/>
                </a:solidFill>
                <a:latin typeface="Meiryo UI" panose="020B0604030504040204" pitchFamily="50" charset="-128"/>
                <a:ea typeface="Meiryo UI" panose="020B0604030504040204" pitchFamily="50" charset="-128"/>
              </a:rPr>
              <a:t>でも活用が可能に！！</a:t>
            </a:r>
            <a:endParaRPr lang="en-US" altLang="ja-JP" sz="1200" b="1" dirty="0">
              <a:solidFill>
                <a:schemeClr val="accent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B3E44AFF-CE32-1BAD-9199-7E3E33A92C99}"/>
              </a:ext>
            </a:extLst>
          </p:cNvPr>
          <p:cNvSpPr txBox="1"/>
          <p:nvPr/>
        </p:nvSpPr>
        <p:spPr>
          <a:xfrm>
            <a:off x="5710625" y="3368025"/>
            <a:ext cx="3309683" cy="276999"/>
          </a:xfrm>
          <a:prstGeom prst="rect">
            <a:avLst/>
          </a:prstGeom>
          <a:noFill/>
        </p:spPr>
        <p:txBody>
          <a:bodyPr wrap="square">
            <a:spAutoFit/>
          </a:bodyPr>
          <a:lstStyle/>
          <a:p>
            <a:r>
              <a:rPr lang="ja-JP" altLang="en-US" sz="1200" b="1" dirty="0">
                <a:solidFill>
                  <a:schemeClr val="accent1"/>
                </a:solidFill>
                <a:latin typeface="Meiryo UI" panose="020B0604030504040204" pitchFamily="50" charset="-128"/>
                <a:ea typeface="Meiryo UI" panose="020B0604030504040204" pitchFamily="50" charset="-128"/>
              </a:rPr>
              <a:t>✅</a:t>
            </a:r>
            <a:r>
              <a:rPr lang="ja-JP" altLang="en-US" sz="1200" b="1" u="sng" dirty="0">
                <a:solidFill>
                  <a:schemeClr val="accent1"/>
                </a:solidFill>
                <a:latin typeface="Meiryo UI" panose="020B0604030504040204" pitchFamily="50" charset="-128"/>
                <a:ea typeface="Meiryo UI" panose="020B0604030504040204" pitchFamily="50" charset="-128"/>
              </a:rPr>
              <a:t>収益性の向上を要件として求められない</a:t>
            </a:r>
            <a:endParaRPr lang="en-US" altLang="ja-JP" sz="1200" b="1" u="sng" dirty="0">
              <a:solidFill>
                <a:schemeClr val="accent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67E17F6A-CD57-985D-0D9A-65993B622EE1}"/>
              </a:ext>
            </a:extLst>
          </p:cNvPr>
          <p:cNvSpPr txBox="1"/>
          <p:nvPr/>
        </p:nvSpPr>
        <p:spPr>
          <a:xfrm>
            <a:off x="3707904" y="2308798"/>
            <a:ext cx="720000"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継続</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6EFE51B9-83CD-C3CC-EDA9-A8B348FD04B3}"/>
              </a:ext>
            </a:extLst>
          </p:cNvPr>
          <p:cNvSpPr txBox="1"/>
          <p:nvPr/>
        </p:nvSpPr>
        <p:spPr>
          <a:xfrm>
            <a:off x="3707904" y="2889689"/>
            <a:ext cx="720000"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新規</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4" name="テキスト ボックス 23">
            <a:extLst>
              <a:ext uri="{FF2B5EF4-FFF2-40B4-BE49-F238E27FC236}">
                <a16:creationId xmlns:a16="http://schemas.microsoft.com/office/drawing/2014/main" id="{9D0CD6E2-019F-79CC-FF0F-040E43025C45}"/>
              </a:ext>
            </a:extLst>
          </p:cNvPr>
          <p:cNvSpPr txBox="1"/>
          <p:nvPr/>
        </p:nvSpPr>
        <p:spPr>
          <a:xfrm>
            <a:off x="2093040" y="4610607"/>
            <a:ext cx="720000"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拡充</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41BDFE3F-2080-A596-01EC-FAE65CE48AE3}"/>
              </a:ext>
            </a:extLst>
          </p:cNvPr>
          <p:cNvSpPr txBox="1"/>
          <p:nvPr/>
        </p:nvSpPr>
        <p:spPr>
          <a:xfrm>
            <a:off x="678888" y="1516886"/>
            <a:ext cx="4140459" cy="576008"/>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畜産クラスター事業の予算増額・拡充</a:t>
            </a:r>
            <a:endParaRPr lang="en-US" altLang="ja-JP"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（７補</a:t>
            </a: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534</a:t>
            </a: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　対前年比＋</a:t>
            </a: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215</a:t>
            </a: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55362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8A7DC-0DF6-89B1-3CF4-FE18C9806D6B}"/>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832D982F-5FD5-1932-2AB9-957AED0D5645}"/>
              </a:ext>
            </a:extLst>
          </p:cNvPr>
          <p:cNvCxnSpPr>
            <a:cxnSpLocks/>
          </p:cNvCxnSpPr>
          <p:nvPr/>
        </p:nvCxnSpPr>
        <p:spPr>
          <a:xfrm>
            <a:off x="0" y="476672"/>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5B0591F6-3EC1-C468-33AD-5BE72AA5A0C9}"/>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畜産・酪農対策②　</a:t>
            </a:r>
            <a:r>
              <a:rPr lang="ja-JP" altLang="en-US" sz="2400" dirty="0">
                <a:solidFill>
                  <a:prstClr val="black"/>
                </a:solidFill>
                <a:latin typeface="HGS創英角ｺﾞｼｯｸUB" pitchFamily="50" charset="-128"/>
                <a:ea typeface="HGS創英角ｺﾞｼｯｸUB" pitchFamily="50" charset="-128"/>
              </a:rPr>
              <a:t>畜産物価格、</a:t>
            </a:r>
            <a:r>
              <a:rPr kumimoji="1" lang="ja-JP" altLang="en-US" sz="24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需要拡大対策等</a:t>
            </a:r>
          </a:p>
        </p:txBody>
      </p:sp>
      <p:sp>
        <p:nvSpPr>
          <p:cNvPr id="6" name="四角形: 角を丸くする 5">
            <a:extLst>
              <a:ext uri="{FF2B5EF4-FFF2-40B4-BE49-F238E27FC236}">
                <a16:creationId xmlns:a16="http://schemas.microsoft.com/office/drawing/2014/main" id="{5D92C213-396B-B6F1-B58B-C7753C06A8C0}"/>
              </a:ext>
            </a:extLst>
          </p:cNvPr>
          <p:cNvSpPr/>
          <p:nvPr/>
        </p:nvSpPr>
        <p:spPr>
          <a:xfrm>
            <a:off x="53721" y="551471"/>
            <a:ext cx="9036557" cy="1190985"/>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加工原料乳生産者補給金等の単価引き上げ・総額増額のほか、需要拡大・脱粉在庫対策や、ヘルパー・暑熱対策等を確保！</a:t>
            </a:r>
            <a:endParaRPr lang="en-US" altLang="ja-JP" dirty="0">
              <a:solidFill>
                <a:prstClr val="black"/>
              </a:solidFill>
              <a:latin typeface="Meiryo UI" panose="020B0604030504040204" pitchFamily="50" charset="-128"/>
              <a:ea typeface="Meiryo UI" panose="020B0604030504040204" pitchFamily="50" charset="-128"/>
            </a:endParaRPr>
          </a:p>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和牛肉需要拡大対策の継続措置に加え、肉用子牛補給金価格の引き上げや臨時対策・緊急特別対策の拡充等を確保！</a:t>
            </a:r>
          </a:p>
        </p:txBody>
      </p:sp>
      <p:graphicFrame>
        <p:nvGraphicFramePr>
          <p:cNvPr id="12" name="表 11">
            <a:extLst>
              <a:ext uri="{FF2B5EF4-FFF2-40B4-BE49-F238E27FC236}">
                <a16:creationId xmlns:a16="http://schemas.microsoft.com/office/drawing/2014/main" id="{E6F22EEA-3A95-6C8A-C934-AB9A4958329B}"/>
              </a:ext>
            </a:extLst>
          </p:cNvPr>
          <p:cNvGraphicFramePr>
            <a:graphicFrameLocks noGrp="1"/>
          </p:cNvGraphicFramePr>
          <p:nvPr>
            <p:extLst>
              <p:ext uri="{D42A27DB-BD31-4B8C-83A1-F6EECF244321}">
                <p14:modId xmlns:p14="http://schemas.microsoft.com/office/powerpoint/2010/main" val="1139045997"/>
              </p:ext>
            </p:extLst>
          </p:nvPr>
        </p:nvGraphicFramePr>
        <p:xfrm>
          <a:off x="256430" y="2252083"/>
          <a:ext cx="4085441" cy="2124000"/>
        </p:xfrm>
        <a:graphic>
          <a:graphicData uri="http://schemas.openxmlformats.org/drawingml/2006/table">
            <a:tbl>
              <a:tblPr firstRow="1" bandRow="1">
                <a:tableStyleId>{5940675A-B579-460E-94D1-54222C63F5DA}</a:tableStyleId>
              </a:tblPr>
              <a:tblGrid>
                <a:gridCol w="423176">
                  <a:extLst>
                    <a:ext uri="{9D8B030D-6E8A-4147-A177-3AD203B41FA5}">
                      <a16:colId xmlns:a16="http://schemas.microsoft.com/office/drawing/2014/main" val="4073883045"/>
                    </a:ext>
                  </a:extLst>
                </a:gridCol>
                <a:gridCol w="3662265">
                  <a:extLst>
                    <a:ext uri="{9D8B030D-6E8A-4147-A177-3AD203B41FA5}">
                      <a16:colId xmlns:a16="http://schemas.microsoft.com/office/drawing/2014/main" val="1440399577"/>
                    </a:ext>
                  </a:extLst>
                </a:gridCol>
              </a:tblGrid>
              <a:tr h="828000">
                <a:tc>
                  <a:txBody>
                    <a:bodyPr/>
                    <a:lstStyle/>
                    <a:p>
                      <a:pPr algn="ctr">
                        <a:lnSpc>
                          <a:spcPts val="1200"/>
                        </a:lnSpc>
                      </a:pPr>
                      <a:r>
                        <a:rPr kumimoji="1" lang="ja-JP" altLang="en-US" sz="1200" dirty="0">
                          <a:latin typeface="Meiryo UI" panose="020B0604030504040204" pitchFamily="50" charset="-128"/>
                          <a:ea typeface="Meiryo UI" panose="020B0604030504040204" pitchFamily="50" charset="-128"/>
                        </a:rPr>
                        <a:t>単価</a:t>
                      </a:r>
                    </a:p>
                  </a:txBody>
                  <a:tcPr anchor="ctr">
                    <a:solidFill>
                      <a:schemeClr val="accent3">
                        <a:lumMod val="20000"/>
                        <a:lumOff val="80000"/>
                      </a:schemeClr>
                    </a:solidFill>
                  </a:tcPr>
                </a:tc>
                <a:tc>
                  <a:txBody>
                    <a:bodyPr/>
                    <a:lstStyle/>
                    <a:p>
                      <a:pPr marL="179388" indent="0" algn="l">
                        <a:lnSpc>
                          <a:spcPts val="1200"/>
                        </a:lnSpc>
                      </a:pPr>
                      <a:r>
                        <a:rPr kumimoji="1" lang="ja-JP" altLang="en-US" sz="1400" b="1" u="sng" dirty="0">
                          <a:solidFill>
                            <a:schemeClr val="accent1"/>
                          </a:solidFill>
                          <a:latin typeface="Meiryo UI" panose="020B0604030504040204" pitchFamily="50" charset="-128"/>
                          <a:ea typeface="Meiryo UI" panose="020B0604030504040204" pitchFamily="50" charset="-128"/>
                        </a:rPr>
                        <a:t>計１２</a:t>
                      </a:r>
                      <a:r>
                        <a:rPr kumimoji="1" lang="en-US" altLang="ja-JP" sz="1400" b="1" u="sng" dirty="0">
                          <a:solidFill>
                            <a:schemeClr val="accent1"/>
                          </a:solidFill>
                          <a:latin typeface="Meiryo UI" panose="020B0604030504040204" pitchFamily="50" charset="-128"/>
                          <a:ea typeface="Meiryo UI" panose="020B0604030504040204" pitchFamily="50" charset="-128"/>
                        </a:rPr>
                        <a:t>.</a:t>
                      </a:r>
                      <a:r>
                        <a:rPr kumimoji="1" lang="ja-JP" altLang="en-US" sz="1400" b="1" u="sng" dirty="0">
                          <a:solidFill>
                            <a:schemeClr val="accent1"/>
                          </a:solidFill>
                          <a:latin typeface="Meiryo UI" panose="020B0604030504040204" pitchFamily="50" charset="-128"/>
                          <a:ea typeface="Meiryo UI" panose="020B0604030504040204" pitchFamily="50" charset="-128"/>
                        </a:rPr>
                        <a:t>０３円（＋０</a:t>
                      </a:r>
                      <a:r>
                        <a:rPr kumimoji="1" lang="en-US" altLang="ja-JP" sz="1400" b="1" u="sng" dirty="0">
                          <a:solidFill>
                            <a:schemeClr val="accent1"/>
                          </a:solidFill>
                          <a:latin typeface="Meiryo UI" panose="020B0604030504040204" pitchFamily="50" charset="-128"/>
                          <a:ea typeface="Meiryo UI" panose="020B0604030504040204" pitchFamily="50" charset="-128"/>
                        </a:rPr>
                        <a:t>.</a:t>
                      </a:r>
                      <a:r>
                        <a:rPr kumimoji="1" lang="ja-JP" altLang="en-US" sz="1400" b="1" u="sng" dirty="0">
                          <a:solidFill>
                            <a:schemeClr val="accent1"/>
                          </a:solidFill>
                          <a:latin typeface="Meiryo UI" panose="020B0604030504040204" pitchFamily="50" charset="-128"/>
                          <a:ea typeface="Meiryo UI" panose="020B0604030504040204" pitchFamily="50" charset="-128"/>
                        </a:rPr>
                        <a:t>１３円</a:t>
                      </a:r>
                      <a:r>
                        <a:rPr kumimoji="1" lang="ja-JP" altLang="en-US" sz="1400" b="1" u="sng" dirty="0">
                          <a:solidFill>
                            <a:srgbClr val="FF0000"/>
                          </a:solidFill>
                          <a:latin typeface="Meiryo UI" panose="020B0604030504040204" pitchFamily="50" charset="-128"/>
                          <a:ea typeface="Meiryo UI" panose="020B0604030504040204" pitchFamily="50" charset="-128"/>
                        </a:rPr>
                        <a:t>）</a:t>
                      </a:r>
                      <a:endParaRPr kumimoji="1" lang="en-US" altLang="ja-JP" sz="1400" b="1" u="sng" dirty="0">
                        <a:solidFill>
                          <a:srgbClr val="FF0000"/>
                        </a:solidFill>
                        <a:latin typeface="Meiryo UI" panose="020B0604030504040204" pitchFamily="50" charset="-128"/>
                        <a:ea typeface="Meiryo UI" panose="020B0604030504040204" pitchFamily="50" charset="-128"/>
                      </a:endParaRPr>
                    </a:p>
                    <a:p>
                      <a:pPr marL="358775" indent="0" algn="l">
                        <a:lnSpc>
                          <a:spcPts val="1100"/>
                        </a:lnSpc>
                      </a:pPr>
                      <a:r>
                        <a:rPr kumimoji="1" lang="ja-JP" altLang="en-US" sz="900" b="0" u="none" dirty="0">
                          <a:solidFill>
                            <a:schemeClr val="tx1"/>
                          </a:solidFill>
                          <a:latin typeface="Meiryo UI" panose="020B0604030504040204" pitchFamily="50" charset="-128"/>
                          <a:ea typeface="Meiryo UI" panose="020B0604030504040204" pitchFamily="50" charset="-128"/>
                        </a:rPr>
                        <a:t>補給金　　　９</a:t>
                      </a:r>
                      <a:r>
                        <a:rPr kumimoji="1" lang="en-US" altLang="ja-JP" sz="900" b="0" u="none" dirty="0">
                          <a:solidFill>
                            <a:schemeClr val="tx1"/>
                          </a:solidFill>
                          <a:latin typeface="Meiryo UI" panose="020B0604030504040204" pitchFamily="50" charset="-128"/>
                          <a:ea typeface="Meiryo UI" panose="020B0604030504040204" pitchFamily="50" charset="-128"/>
                        </a:rPr>
                        <a:t>.</a:t>
                      </a:r>
                      <a:r>
                        <a:rPr kumimoji="1" lang="ja-JP" altLang="en-US" sz="900" b="0" u="none" dirty="0">
                          <a:solidFill>
                            <a:schemeClr val="tx1"/>
                          </a:solidFill>
                          <a:latin typeface="Meiryo UI" panose="020B0604030504040204" pitchFamily="50" charset="-128"/>
                          <a:ea typeface="Meiryo UI" panose="020B0604030504040204" pitchFamily="50" charset="-128"/>
                        </a:rPr>
                        <a:t>１１円（＋０</a:t>
                      </a:r>
                      <a:r>
                        <a:rPr kumimoji="1" lang="en-US" altLang="ja-JP" sz="900" b="0" u="none" dirty="0">
                          <a:solidFill>
                            <a:schemeClr val="tx1"/>
                          </a:solidFill>
                          <a:latin typeface="Meiryo UI" panose="020B0604030504040204" pitchFamily="50" charset="-128"/>
                          <a:ea typeface="Meiryo UI" panose="020B0604030504040204" pitchFamily="50" charset="-128"/>
                        </a:rPr>
                        <a:t>.</a:t>
                      </a:r>
                      <a:r>
                        <a:rPr kumimoji="1" lang="ja-JP" altLang="en-US" sz="900" b="0" u="none" dirty="0">
                          <a:solidFill>
                            <a:schemeClr val="tx1"/>
                          </a:solidFill>
                          <a:latin typeface="Meiryo UI" panose="020B0604030504040204" pitchFamily="50" charset="-128"/>
                          <a:ea typeface="Meiryo UI" panose="020B0604030504040204" pitchFamily="50" charset="-128"/>
                        </a:rPr>
                        <a:t>０２円）</a:t>
                      </a:r>
                      <a:endParaRPr kumimoji="1" lang="en-US" altLang="ja-JP" sz="900" b="0" u="none" dirty="0">
                        <a:solidFill>
                          <a:schemeClr val="tx1"/>
                        </a:solidFill>
                        <a:latin typeface="Meiryo UI" panose="020B0604030504040204" pitchFamily="50" charset="-128"/>
                        <a:ea typeface="Meiryo UI" panose="020B0604030504040204" pitchFamily="50" charset="-128"/>
                      </a:endParaRPr>
                    </a:p>
                    <a:p>
                      <a:pPr marL="358775" indent="0" algn="l">
                        <a:lnSpc>
                          <a:spcPts val="1100"/>
                        </a:lnSpc>
                      </a:pPr>
                      <a:r>
                        <a:rPr kumimoji="1" lang="ja-JP" altLang="en-US" sz="900" b="0" u="none" dirty="0">
                          <a:solidFill>
                            <a:schemeClr val="tx1"/>
                          </a:solidFill>
                          <a:latin typeface="Meiryo UI" panose="020B0604030504040204" pitchFamily="50" charset="-128"/>
                          <a:ea typeface="Meiryo UI" panose="020B0604030504040204" pitchFamily="50" charset="-128"/>
                        </a:rPr>
                        <a:t>調整金　　　２</a:t>
                      </a:r>
                      <a:r>
                        <a:rPr kumimoji="1" lang="en-US" altLang="ja-JP" sz="900" b="0" u="none" dirty="0">
                          <a:solidFill>
                            <a:schemeClr val="tx1"/>
                          </a:solidFill>
                          <a:latin typeface="Meiryo UI" panose="020B0604030504040204" pitchFamily="50" charset="-128"/>
                          <a:ea typeface="Meiryo UI" panose="020B0604030504040204" pitchFamily="50" charset="-128"/>
                        </a:rPr>
                        <a:t>.</a:t>
                      </a:r>
                      <a:r>
                        <a:rPr kumimoji="1" lang="ja-JP" altLang="en-US" sz="900" b="0" u="none" dirty="0">
                          <a:solidFill>
                            <a:schemeClr val="tx1"/>
                          </a:solidFill>
                          <a:latin typeface="Meiryo UI" panose="020B0604030504040204" pitchFamily="50" charset="-128"/>
                          <a:ea typeface="Meiryo UI" panose="020B0604030504040204" pitchFamily="50" charset="-128"/>
                        </a:rPr>
                        <a:t>８３円（＋０</a:t>
                      </a:r>
                      <a:r>
                        <a:rPr kumimoji="1" lang="en-US" altLang="ja-JP" sz="900" b="0" u="none" dirty="0">
                          <a:solidFill>
                            <a:schemeClr val="tx1"/>
                          </a:solidFill>
                          <a:latin typeface="Meiryo UI" panose="020B0604030504040204" pitchFamily="50" charset="-128"/>
                          <a:ea typeface="Meiryo UI" panose="020B0604030504040204" pitchFamily="50" charset="-128"/>
                        </a:rPr>
                        <a:t>.</a:t>
                      </a:r>
                      <a:r>
                        <a:rPr kumimoji="1" lang="ja-JP" altLang="en-US" sz="900" b="0" u="none" dirty="0">
                          <a:solidFill>
                            <a:schemeClr val="tx1"/>
                          </a:solidFill>
                          <a:latin typeface="Meiryo UI" panose="020B0604030504040204" pitchFamily="50" charset="-128"/>
                          <a:ea typeface="Meiryo UI" panose="020B0604030504040204" pitchFamily="50" charset="-128"/>
                        </a:rPr>
                        <a:t>１０円）</a:t>
                      </a:r>
                      <a:endParaRPr kumimoji="1" lang="en-US" altLang="ja-JP" sz="900" b="0" u="none" dirty="0">
                        <a:solidFill>
                          <a:schemeClr val="tx1"/>
                        </a:solidFill>
                        <a:latin typeface="Meiryo UI" panose="020B0604030504040204" pitchFamily="50" charset="-128"/>
                        <a:ea typeface="Meiryo UI" panose="020B0604030504040204" pitchFamily="50" charset="-128"/>
                      </a:endParaRPr>
                    </a:p>
                    <a:p>
                      <a:pPr marL="358775" indent="0" algn="l">
                        <a:lnSpc>
                          <a:spcPts val="1100"/>
                        </a:lnSpc>
                      </a:pPr>
                      <a:r>
                        <a:rPr kumimoji="1" lang="ja-JP" altLang="en-US" sz="900" b="0" u="none" dirty="0">
                          <a:solidFill>
                            <a:schemeClr val="tx1"/>
                          </a:solidFill>
                          <a:latin typeface="Meiryo UI" panose="020B0604030504040204" pitchFamily="50" charset="-128"/>
                          <a:ea typeface="Meiryo UI" panose="020B0604030504040204" pitchFamily="50" charset="-128"/>
                        </a:rPr>
                        <a:t>ＡＬＩＣ　　０</a:t>
                      </a:r>
                      <a:r>
                        <a:rPr kumimoji="1" lang="en-US" altLang="ja-JP" sz="900" b="0" u="none" dirty="0">
                          <a:solidFill>
                            <a:schemeClr val="tx1"/>
                          </a:solidFill>
                          <a:latin typeface="Meiryo UI" panose="020B0604030504040204" pitchFamily="50" charset="-128"/>
                          <a:ea typeface="Meiryo UI" panose="020B0604030504040204" pitchFamily="50" charset="-128"/>
                        </a:rPr>
                        <a:t>.</a:t>
                      </a:r>
                      <a:r>
                        <a:rPr kumimoji="1" lang="ja-JP" altLang="en-US" sz="900" b="0" u="none" dirty="0">
                          <a:solidFill>
                            <a:schemeClr val="tx1"/>
                          </a:solidFill>
                          <a:latin typeface="Meiryo UI" panose="020B0604030504040204" pitchFamily="50" charset="-128"/>
                          <a:ea typeface="Meiryo UI" panose="020B0604030504040204" pitchFamily="50" charset="-128"/>
                        </a:rPr>
                        <a:t>０９円（＋０</a:t>
                      </a:r>
                      <a:r>
                        <a:rPr kumimoji="1" lang="en-US" altLang="ja-JP" sz="900" b="0" u="none" dirty="0">
                          <a:solidFill>
                            <a:schemeClr val="tx1"/>
                          </a:solidFill>
                          <a:latin typeface="Meiryo UI" panose="020B0604030504040204" pitchFamily="50" charset="-128"/>
                          <a:ea typeface="Meiryo UI" panose="020B0604030504040204" pitchFamily="50" charset="-128"/>
                        </a:rPr>
                        <a:t>.</a:t>
                      </a:r>
                      <a:r>
                        <a:rPr kumimoji="1" lang="ja-JP" altLang="en-US" sz="900" b="0" u="none" dirty="0">
                          <a:solidFill>
                            <a:schemeClr val="tx1"/>
                          </a:solidFill>
                          <a:latin typeface="Meiryo UI" panose="020B0604030504040204" pitchFamily="50" charset="-128"/>
                          <a:ea typeface="Meiryo UI" panose="020B0604030504040204" pitchFamily="50" charset="-128"/>
                        </a:rPr>
                        <a:t>１１円）</a:t>
                      </a:r>
                      <a:endParaRPr kumimoji="1" lang="en-US" altLang="ja-JP" sz="900" b="0" u="none"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1995430599"/>
                  </a:ext>
                </a:extLst>
              </a:tr>
              <a:tr h="864000">
                <a:tc>
                  <a:txBody>
                    <a:bodyPr/>
                    <a:lstStyle/>
                    <a:p>
                      <a:pPr algn="ctr">
                        <a:lnSpc>
                          <a:spcPts val="1200"/>
                        </a:lnSpc>
                      </a:pPr>
                      <a:r>
                        <a:rPr kumimoji="1" lang="ja-JP" altLang="en-US" sz="1200" dirty="0">
                          <a:latin typeface="Meiryo UI" panose="020B0604030504040204" pitchFamily="50" charset="-128"/>
                          <a:ea typeface="Meiryo UI" panose="020B0604030504040204" pitchFamily="50" charset="-128"/>
                        </a:rPr>
                        <a:t>数量</a:t>
                      </a:r>
                    </a:p>
                  </a:txBody>
                  <a:tcPr anchor="ctr">
                    <a:solidFill>
                      <a:schemeClr val="accent3">
                        <a:lumMod val="20000"/>
                        <a:lumOff val="80000"/>
                      </a:schemeClr>
                    </a:solidFill>
                  </a:tcPr>
                </a:tc>
                <a:tc>
                  <a:txBody>
                    <a:bodyPr/>
                    <a:lstStyle/>
                    <a:p>
                      <a:pPr marL="179388" indent="0" algn="l" defTabSz="914395" rtl="0" eaLnBrk="1" latinLnBrk="0" hangingPunct="1">
                        <a:lnSpc>
                          <a:spcPts val="1200"/>
                        </a:lnSpc>
                      </a:pPr>
                      <a:r>
                        <a:rPr kumimoji="1" lang="ja-JP" altLang="en-US" sz="1400" b="1" u="sng" kern="1200" dirty="0">
                          <a:solidFill>
                            <a:schemeClr val="accent1"/>
                          </a:solidFill>
                          <a:latin typeface="Meiryo UI" panose="020B0604030504040204" pitchFamily="50" charset="-128"/>
                          <a:ea typeface="Meiryo UI" panose="020B0604030504040204" pitchFamily="50" charset="-128"/>
                          <a:cs typeface="+mn-cs"/>
                        </a:rPr>
                        <a:t>計３５０万トン（＋　７万トン）</a:t>
                      </a:r>
                      <a:endParaRPr kumimoji="1" lang="en-US" altLang="ja-JP" sz="1400" b="1" u="sng" kern="1200" dirty="0">
                        <a:solidFill>
                          <a:schemeClr val="accent1"/>
                        </a:solidFill>
                        <a:latin typeface="Meiryo UI" panose="020B0604030504040204" pitchFamily="50" charset="-128"/>
                        <a:ea typeface="Meiryo UI" panose="020B0604030504040204" pitchFamily="50" charset="-128"/>
                        <a:cs typeface="+mn-cs"/>
                      </a:endParaRPr>
                    </a:p>
                    <a:p>
                      <a:pPr marL="179388" indent="0" algn="l" defTabSz="914395" rtl="0" eaLnBrk="1" latinLnBrk="0" hangingPunct="1">
                        <a:lnSpc>
                          <a:spcPts val="1100"/>
                        </a:lnSpc>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　　</a:t>
                      </a: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対象数量　３２５万トン（</a:t>
                      </a:r>
                      <a:r>
                        <a:rPr kumimoji="1" lang="ja-JP" altLang="en-US" sz="200" b="0" u="none" kern="1200" dirty="0">
                          <a:solidFill>
                            <a:schemeClr val="tx1"/>
                          </a:solidFill>
                          <a:latin typeface="Meiryo UI" panose="020B0604030504040204" pitchFamily="50" charset="-128"/>
                          <a:ea typeface="Meiryo UI" panose="020B0604030504040204" pitchFamily="50" charset="-128"/>
                          <a:cs typeface="+mn-cs"/>
                        </a:rPr>
                        <a:t> </a:t>
                      </a:r>
                      <a:r>
                        <a:rPr kumimoji="1" lang="en-US" altLang="ja-JP" sz="1000" b="0" u="none" kern="1200" dirty="0">
                          <a:solidFill>
                            <a:schemeClr val="tx1"/>
                          </a:solidFill>
                          <a:latin typeface="Meiryo UI" panose="020B0604030504040204" pitchFamily="50" charset="-128"/>
                          <a:ea typeface="Meiryo UI" panose="020B0604030504040204" pitchFamily="50" charset="-128"/>
                          <a:cs typeface="+mn-cs"/>
                        </a:rPr>
                        <a:t>±</a:t>
                      </a: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　０万トン）</a:t>
                      </a:r>
                      <a:endParaRPr kumimoji="1" lang="en-US" altLang="ja-JP" sz="900" b="0" u="none" kern="1200" dirty="0">
                        <a:solidFill>
                          <a:schemeClr val="tx1"/>
                        </a:solidFill>
                        <a:latin typeface="Meiryo UI" panose="020B0604030504040204" pitchFamily="50" charset="-128"/>
                        <a:ea typeface="Meiryo UI" panose="020B0604030504040204" pitchFamily="50" charset="-128"/>
                        <a:cs typeface="+mn-cs"/>
                      </a:endParaRPr>
                    </a:p>
                    <a:p>
                      <a:pPr marL="179388" indent="0" algn="l" defTabSz="914395" rtl="0" eaLnBrk="1" latinLnBrk="0" hangingPunct="1">
                        <a:lnSpc>
                          <a:spcPts val="1100"/>
                        </a:lnSpc>
                      </a:pP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　　 ＡＬＩＣ　２５万トン（＋　７万トン）</a:t>
                      </a:r>
                      <a:endParaRPr kumimoji="1" lang="en-US" altLang="ja-JP" sz="900" b="0" u="none" kern="1200" dirty="0">
                        <a:solidFill>
                          <a:schemeClr val="tx1"/>
                        </a:solidFill>
                        <a:latin typeface="Meiryo UI" panose="020B0604030504040204" pitchFamily="50" charset="-128"/>
                        <a:ea typeface="Meiryo UI" panose="020B0604030504040204" pitchFamily="50" charset="-128"/>
                        <a:cs typeface="+mn-cs"/>
                      </a:endParaRPr>
                    </a:p>
                    <a:p>
                      <a:pPr marL="358775" indent="0" algn="l" defTabSz="914395" rtl="0" eaLnBrk="1" latinLnBrk="0" hangingPunct="1">
                        <a:lnSpc>
                          <a:spcPts val="1000"/>
                        </a:lnSpc>
                        <a:spcBef>
                          <a:spcPts val="300"/>
                        </a:spcBef>
                      </a:pPr>
                      <a:r>
                        <a:rPr kumimoji="1" lang="ja-JP" altLang="en-US" sz="800" b="0" u="none" kern="1200" dirty="0">
                          <a:solidFill>
                            <a:schemeClr val="tx1"/>
                          </a:solidFill>
                          <a:latin typeface="Meiryo UI" panose="020B0604030504040204" pitchFamily="50" charset="-128"/>
                          <a:ea typeface="Meiryo UI" panose="020B0604030504040204" pitchFamily="50" charset="-128"/>
                          <a:cs typeface="+mn-cs"/>
                        </a:rPr>
                        <a:t>　うち５万トンの単価は補給金等と同額</a:t>
                      </a: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358775" indent="0" algn="l" defTabSz="914395" rtl="0" eaLnBrk="1" latinLnBrk="0" hangingPunct="1">
                        <a:lnSpc>
                          <a:spcPts val="1000"/>
                        </a:lnSpc>
                      </a:pPr>
                      <a:r>
                        <a:rPr kumimoji="1" lang="ja-JP" altLang="en-US" sz="800" b="0" u="none" kern="1200" dirty="0">
                          <a:solidFill>
                            <a:schemeClr val="tx1"/>
                          </a:solidFill>
                          <a:latin typeface="Meiryo UI" panose="020B0604030504040204" pitchFamily="50" charset="-128"/>
                          <a:ea typeface="Meiryo UI" panose="020B0604030504040204" pitchFamily="50" charset="-128"/>
                          <a:cs typeface="+mn-cs"/>
                        </a:rPr>
                        <a:t>　うち２０万トンの単価は脂肪分のみ（</a:t>
                      </a:r>
                      <a:r>
                        <a:rPr kumimoji="1" lang="en-US" altLang="ja-JP" sz="800" b="0" u="none" kern="1200" dirty="0">
                          <a:solidFill>
                            <a:schemeClr val="tx1"/>
                          </a:solidFill>
                          <a:latin typeface="Meiryo UI" panose="020B0604030504040204" pitchFamily="50" charset="-128"/>
                          <a:ea typeface="Meiryo UI" panose="020B0604030504040204" pitchFamily="50" charset="-128"/>
                          <a:cs typeface="+mn-cs"/>
                        </a:rPr>
                        <a:t>1/2</a:t>
                      </a:r>
                      <a:r>
                        <a:rPr kumimoji="1" lang="ja-JP" altLang="en-US" sz="800" b="0" u="none" kern="1200" dirty="0">
                          <a:solidFill>
                            <a:schemeClr val="tx1"/>
                          </a:solidFill>
                          <a:latin typeface="Meiryo UI" panose="020B0604030504040204" pitchFamily="50" charset="-128"/>
                          <a:ea typeface="Meiryo UI" panose="020B0604030504040204" pitchFamily="50" charset="-128"/>
                          <a:cs typeface="+mn-cs"/>
                        </a:rPr>
                        <a:t>相当）</a:t>
                      </a: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bg1"/>
                    </a:solidFill>
                  </a:tcPr>
                </a:tc>
                <a:extLst>
                  <a:ext uri="{0D108BD9-81ED-4DB2-BD59-A6C34878D82A}">
                    <a16:rowId xmlns:a16="http://schemas.microsoft.com/office/drawing/2014/main" val="299933918"/>
                  </a:ext>
                </a:extLst>
              </a:tr>
              <a:tr h="432000">
                <a:tc>
                  <a:txBody>
                    <a:bodyPr/>
                    <a:lstStyle/>
                    <a:p>
                      <a:pPr algn="ctr">
                        <a:lnSpc>
                          <a:spcPts val="1200"/>
                        </a:lnSpc>
                      </a:pPr>
                      <a:r>
                        <a:rPr kumimoji="1" lang="ja-JP" altLang="en-US" sz="1200" dirty="0">
                          <a:latin typeface="Meiryo UI" panose="020B0604030504040204" pitchFamily="50" charset="-128"/>
                          <a:ea typeface="Meiryo UI" panose="020B0604030504040204" pitchFamily="50" charset="-128"/>
                        </a:rPr>
                        <a:t>総額</a:t>
                      </a:r>
                    </a:p>
                  </a:txBody>
                  <a:tcPr anchor="ctr">
                    <a:solidFill>
                      <a:schemeClr val="accent3">
                        <a:lumMod val="20000"/>
                        <a:lumOff val="80000"/>
                      </a:schemeClr>
                    </a:solidFill>
                  </a:tcPr>
                </a:tc>
                <a:tc>
                  <a:txBody>
                    <a:bodyPr/>
                    <a:lstStyle/>
                    <a:p>
                      <a:pPr marL="179388" indent="0" algn="l" defTabSz="914395" rtl="0" eaLnBrk="1" latinLnBrk="0" hangingPunct="1">
                        <a:lnSpc>
                          <a:spcPts val="1200"/>
                        </a:lnSpc>
                      </a:pPr>
                      <a:r>
                        <a:rPr kumimoji="1" lang="ja-JP" altLang="en-US" sz="1400" b="1" u="sng" kern="1200" dirty="0">
                          <a:solidFill>
                            <a:schemeClr val="accent1"/>
                          </a:solidFill>
                          <a:latin typeface="Meiryo UI" panose="020B0604030504040204" pitchFamily="50" charset="-128"/>
                          <a:ea typeface="Meiryo UI" panose="020B0604030504040204" pitchFamily="50" charset="-128"/>
                          <a:cs typeface="+mn-cs"/>
                        </a:rPr>
                        <a:t>４０９億円（＋８</a:t>
                      </a:r>
                      <a:r>
                        <a:rPr kumimoji="1" lang="en-US" altLang="ja-JP" sz="1400" b="1" u="sng" kern="1200" dirty="0">
                          <a:solidFill>
                            <a:schemeClr val="accent1"/>
                          </a:solidFill>
                          <a:latin typeface="Meiryo UI" panose="020B0604030504040204" pitchFamily="50" charset="-128"/>
                          <a:ea typeface="Meiryo UI" panose="020B0604030504040204" pitchFamily="50" charset="-128"/>
                          <a:cs typeface="+mn-cs"/>
                        </a:rPr>
                        <a:t>.</a:t>
                      </a:r>
                      <a:r>
                        <a:rPr kumimoji="1" lang="ja-JP" altLang="en-US" sz="1400" b="1" u="sng" kern="1200" dirty="0">
                          <a:solidFill>
                            <a:schemeClr val="accent1"/>
                          </a:solidFill>
                          <a:latin typeface="Meiryo UI" panose="020B0604030504040204" pitchFamily="50" charset="-128"/>
                          <a:ea typeface="Meiryo UI" panose="020B0604030504040204" pitchFamily="50" charset="-128"/>
                          <a:cs typeface="+mn-cs"/>
                        </a:rPr>
                        <a:t>６億円）</a:t>
                      </a:r>
                      <a:endParaRPr kumimoji="1" lang="en-US" altLang="ja-JP" sz="1400" b="1" u="sng" kern="1200" dirty="0">
                        <a:solidFill>
                          <a:schemeClr val="accent1"/>
                        </a:solidFill>
                        <a:latin typeface="Meiryo UI" panose="020B0604030504040204" pitchFamily="50" charset="-128"/>
                        <a:ea typeface="Meiryo UI" panose="020B0604030504040204" pitchFamily="50" charset="-128"/>
                        <a:cs typeface="+mn-cs"/>
                      </a:endParaRPr>
                    </a:p>
                    <a:p>
                      <a:pPr marL="179388" indent="0" algn="l" defTabSz="914395" rtl="0" eaLnBrk="1" latinLnBrk="0" hangingPunct="1">
                        <a:lnSpc>
                          <a:spcPts val="1100"/>
                        </a:lnSpc>
                      </a:pPr>
                      <a:r>
                        <a:rPr kumimoji="1" lang="ja-JP" altLang="en-US" sz="800" b="0" u="none" kern="1200" dirty="0">
                          <a:solidFill>
                            <a:schemeClr val="tx1"/>
                          </a:solidFill>
                          <a:latin typeface="Meiryo UI" panose="020B0604030504040204" pitchFamily="50" charset="-128"/>
                          <a:ea typeface="Meiryo UI" panose="020B0604030504040204" pitchFamily="50" charset="-128"/>
                          <a:cs typeface="+mn-cs"/>
                        </a:rPr>
                        <a:t>✅７年度数量にかかる追加的対応も含めると</a:t>
                      </a:r>
                      <a:r>
                        <a:rPr kumimoji="1" lang="en-US" altLang="ja-JP" sz="800" b="1" u="none" kern="1200" dirty="0">
                          <a:solidFill>
                            <a:schemeClr val="accent1"/>
                          </a:solidFill>
                          <a:latin typeface="Meiryo UI" panose="020B0604030504040204" pitchFamily="50" charset="-128"/>
                          <a:ea typeface="Meiryo UI" panose="020B0604030504040204" pitchFamily="50" charset="-128"/>
                          <a:cs typeface="+mn-cs"/>
                        </a:rPr>
                        <a:t>413.2</a:t>
                      </a:r>
                      <a:r>
                        <a:rPr kumimoji="1" lang="ja-JP" altLang="en-US" sz="800" b="1" u="none" kern="1200" dirty="0">
                          <a:solidFill>
                            <a:schemeClr val="accent1"/>
                          </a:solidFill>
                          <a:latin typeface="Meiryo UI" panose="020B0604030504040204" pitchFamily="50" charset="-128"/>
                          <a:ea typeface="Meiryo UI" panose="020B0604030504040204" pitchFamily="50" charset="-128"/>
                          <a:cs typeface="+mn-cs"/>
                        </a:rPr>
                        <a:t>億円（</a:t>
                      </a:r>
                      <a:r>
                        <a:rPr kumimoji="1" lang="en-US" altLang="ja-JP" sz="800" b="1" u="none" kern="1200" dirty="0">
                          <a:solidFill>
                            <a:schemeClr val="accent1"/>
                          </a:solidFill>
                          <a:latin typeface="Meiryo UI" panose="020B0604030504040204" pitchFamily="50" charset="-128"/>
                          <a:ea typeface="Meiryo UI" panose="020B0604030504040204" pitchFamily="50" charset="-128"/>
                          <a:cs typeface="+mn-cs"/>
                        </a:rPr>
                        <a:t>+12.8</a:t>
                      </a:r>
                      <a:r>
                        <a:rPr kumimoji="1" lang="ja-JP" altLang="en-US" sz="800" b="1" u="none" kern="1200" dirty="0">
                          <a:solidFill>
                            <a:schemeClr val="accent1"/>
                          </a:solidFill>
                          <a:latin typeface="Meiryo UI" panose="020B0604030504040204" pitchFamily="50" charset="-128"/>
                          <a:ea typeface="Meiryo UI" panose="020B0604030504040204" pitchFamily="50" charset="-128"/>
                          <a:cs typeface="+mn-cs"/>
                        </a:rPr>
                        <a:t>億円）</a:t>
                      </a:r>
                      <a:endParaRPr kumimoji="1" lang="ja-JP" altLang="en-US" sz="900" b="0" u="none"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bg1"/>
                    </a:solidFill>
                  </a:tcPr>
                </a:tc>
                <a:extLst>
                  <a:ext uri="{0D108BD9-81ED-4DB2-BD59-A6C34878D82A}">
                    <a16:rowId xmlns:a16="http://schemas.microsoft.com/office/drawing/2014/main" val="3937034373"/>
                  </a:ext>
                </a:extLst>
              </a:tr>
            </a:tbl>
          </a:graphicData>
        </a:graphic>
      </p:graphicFrame>
      <p:sp>
        <p:nvSpPr>
          <p:cNvPr id="14" name="テキスト ボックス 13">
            <a:extLst>
              <a:ext uri="{FF2B5EF4-FFF2-40B4-BE49-F238E27FC236}">
                <a16:creationId xmlns:a16="http://schemas.microsoft.com/office/drawing/2014/main" id="{D338BDA5-9AB7-63DD-D851-AE66FDD2387B}"/>
              </a:ext>
            </a:extLst>
          </p:cNvPr>
          <p:cNvSpPr txBox="1"/>
          <p:nvPr/>
        </p:nvSpPr>
        <p:spPr>
          <a:xfrm>
            <a:off x="278733" y="1889724"/>
            <a:ext cx="4040834" cy="315140"/>
          </a:xfrm>
          <a:prstGeom prst="round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lvl="0" algn="ctr">
              <a:lnSpc>
                <a:spcPct val="150000"/>
              </a:lnSpc>
              <a:defRPr/>
            </a:pPr>
            <a:r>
              <a:rPr kumimoji="1" lang="zh-TW"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加工原料乳生産者補給金等</a:t>
            </a:r>
          </a:p>
        </p:txBody>
      </p:sp>
      <p:graphicFrame>
        <p:nvGraphicFramePr>
          <p:cNvPr id="27" name="表 26">
            <a:extLst>
              <a:ext uri="{FF2B5EF4-FFF2-40B4-BE49-F238E27FC236}">
                <a16:creationId xmlns:a16="http://schemas.microsoft.com/office/drawing/2014/main" id="{F0CD9D96-144A-CAF7-36CF-45C0558BCF98}"/>
              </a:ext>
            </a:extLst>
          </p:cNvPr>
          <p:cNvGraphicFramePr>
            <a:graphicFrameLocks noGrp="1"/>
          </p:cNvGraphicFramePr>
          <p:nvPr>
            <p:extLst>
              <p:ext uri="{D42A27DB-BD31-4B8C-83A1-F6EECF244321}">
                <p14:modId xmlns:p14="http://schemas.microsoft.com/office/powerpoint/2010/main" val="1774985183"/>
              </p:ext>
            </p:extLst>
          </p:nvPr>
        </p:nvGraphicFramePr>
        <p:xfrm>
          <a:off x="4806328" y="2276872"/>
          <a:ext cx="3989579" cy="1409844"/>
        </p:xfrm>
        <a:graphic>
          <a:graphicData uri="http://schemas.openxmlformats.org/drawingml/2006/table">
            <a:tbl>
              <a:tblPr firstRow="1" bandRow="1">
                <a:tableStyleId>{5940675A-B579-460E-94D1-54222C63F5DA}</a:tableStyleId>
              </a:tblPr>
              <a:tblGrid>
                <a:gridCol w="1183070">
                  <a:extLst>
                    <a:ext uri="{9D8B030D-6E8A-4147-A177-3AD203B41FA5}">
                      <a16:colId xmlns:a16="http://schemas.microsoft.com/office/drawing/2014/main" val="4073883045"/>
                    </a:ext>
                  </a:extLst>
                </a:gridCol>
                <a:gridCol w="2806509">
                  <a:extLst>
                    <a:ext uri="{9D8B030D-6E8A-4147-A177-3AD203B41FA5}">
                      <a16:colId xmlns:a16="http://schemas.microsoft.com/office/drawing/2014/main" val="1440399577"/>
                    </a:ext>
                  </a:extLst>
                </a:gridCol>
              </a:tblGrid>
              <a:tr h="352461">
                <a:tc>
                  <a:txBody>
                    <a:bodyPr/>
                    <a:lstStyle/>
                    <a:p>
                      <a:pPr algn="ctr"/>
                      <a:r>
                        <a:rPr kumimoji="1" lang="ja-JP" altLang="en-US" sz="1200" dirty="0">
                          <a:latin typeface="Meiryo UI" panose="020B0604030504040204" pitchFamily="50" charset="-128"/>
                          <a:ea typeface="Meiryo UI" panose="020B0604030504040204" pitchFamily="50" charset="-128"/>
                        </a:rPr>
                        <a:t>黒毛和種</a:t>
                      </a:r>
                    </a:p>
                  </a:txBody>
                  <a:tcPr anchor="ctr">
                    <a:solidFill>
                      <a:schemeClr val="accent3">
                        <a:lumMod val="20000"/>
                        <a:lumOff val="80000"/>
                      </a:schemeClr>
                    </a:solidFill>
                  </a:tcPr>
                </a:tc>
                <a:tc>
                  <a:txBody>
                    <a:bodyPr/>
                    <a:lstStyle/>
                    <a:p>
                      <a:pPr algn="l"/>
                      <a:r>
                        <a:rPr kumimoji="1" lang="ja-JP" altLang="en-US" sz="1400" b="1" u="none" dirty="0">
                          <a:solidFill>
                            <a:schemeClr val="accent1"/>
                          </a:solidFill>
                          <a:latin typeface="Meiryo UI" panose="020B0604030504040204" pitchFamily="50" charset="-128"/>
                          <a:ea typeface="Meiryo UI" panose="020B0604030504040204" pitchFamily="50" charset="-128"/>
                        </a:rPr>
                        <a:t>６００千円（＋２６千円）</a:t>
                      </a:r>
                    </a:p>
                  </a:txBody>
                  <a:tcPr anchor="ctr"/>
                </a:tc>
                <a:extLst>
                  <a:ext uri="{0D108BD9-81ED-4DB2-BD59-A6C34878D82A}">
                    <a16:rowId xmlns:a16="http://schemas.microsoft.com/office/drawing/2014/main" val="1995430599"/>
                  </a:ext>
                </a:extLst>
              </a:tr>
              <a:tr h="352461">
                <a:tc>
                  <a:txBody>
                    <a:bodyPr/>
                    <a:lstStyle/>
                    <a:p>
                      <a:pPr algn="ctr"/>
                      <a:r>
                        <a:rPr kumimoji="1" lang="ja-JP" altLang="en-US" sz="1200" dirty="0">
                          <a:latin typeface="Meiryo UI" panose="020B0604030504040204" pitchFamily="50" charset="-128"/>
                          <a:ea typeface="Meiryo UI" panose="020B0604030504040204" pitchFamily="50" charset="-128"/>
                        </a:rPr>
                        <a:t>褐毛和種</a:t>
                      </a:r>
                    </a:p>
                  </a:txBody>
                  <a:tcPr anchor="ctr">
                    <a:solidFill>
                      <a:schemeClr val="accent3">
                        <a:lumMod val="20000"/>
                        <a:lumOff val="80000"/>
                      </a:schemeClr>
                    </a:solidFill>
                  </a:tcPr>
                </a:tc>
                <a:tc>
                  <a:txBody>
                    <a:bodyPr/>
                    <a:lstStyle/>
                    <a:p>
                      <a:pPr marL="0" algn="l" defTabSz="914395" rtl="0" eaLnBrk="1" latinLnBrk="0" hangingPunct="1"/>
                      <a:r>
                        <a:rPr kumimoji="1" lang="ja-JP" altLang="en-US" sz="1400" b="1" u="none" kern="1200" dirty="0">
                          <a:solidFill>
                            <a:schemeClr val="accent1"/>
                          </a:solidFill>
                          <a:latin typeface="Meiryo UI" panose="020B0604030504040204" pitchFamily="50" charset="-128"/>
                          <a:ea typeface="Meiryo UI" panose="020B0604030504040204" pitchFamily="50" charset="-128"/>
                          <a:cs typeface="+mn-cs"/>
                        </a:rPr>
                        <a:t>５４７千円（＋２４千円）</a:t>
                      </a:r>
                    </a:p>
                  </a:txBody>
                  <a:tcPr anchor="ctr"/>
                </a:tc>
                <a:extLst>
                  <a:ext uri="{0D108BD9-81ED-4DB2-BD59-A6C34878D82A}">
                    <a16:rowId xmlns:a16="http://schemas.microsoft.com/office/drawing/2014/main" val="1160883728"/>
                  </a:ext>
                </a:extLst>
              </a:tr>
              <a:tr h="352461">
                <a:tc>
                  <a:txBody>
                    <a:bodyPr/>
                    <a:lstStyle/>
                    <a:p>
                      <a:pPr algn="ctr"/>
                      <a:r>
                        <a:rPr kumimoji="1" lang="ja-JP" altLang="en-US" sz="1200" dirty="0">
                          <a:latin typeface="Meiryo UI" panose="020B0604030504040204" pitchFamily="50" charset="-128"/>
                          <a:ea typeface="Meiryo UI" panose="020B0604030504040204" pitchFamily="50" charset="-128"/>
                        </a:rPr>
                        <a:t>乳用種</a:t>
                      </a:r>
                    </a:p>
                  </a:txBody>
                  <a:tcPr anchor="ctr">
                    <a:solidFill>
                      <a:schemeClr val="accent3">
                        <a:lumMod val="20000"/>
                        <a:lumOff val="80000"/>
                      </a:schemeClr>
                    </a:solidFill>
                  </a:tcPr>
                </a:tc>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400" b="1" u="none" kern="1200" dirty="0">
                          <a:solidFill>
                            <a:schemeClr val="accent1"/>
                          </a:solidFill>
                          <a:latin typeface="Meiryo UI" panose="020B0604030504040204" pitchFamily="50" charset="-128"/>
                          <a:ea typeface="Meiryo UI" panose="020B0604030504040204" pitchFamily="50" charset="-128"/>
                          <a:cs typeface="+mn-cs"/>
                        </a:rPr>
                        <a:t>１７４千円（＋１０千円）</a:t>
                      </a:r>
                    </a:p>
                  </a:txBody>
                  <a:tcPr anchor="ctr"/>
                </a:tc>
                <a:extLst>
                  <a:ext uri="{0D108BD9-81ED-4DB2-BD59-A6C34878D82A}">
                    <a16:rowId xmlns:a16="http://schemas.microsoft.com/office/drawing/2014/main" val="2009002196"/>
                  </a:ext>
                </a:extLst>
              </a:tr>
              <a:tr h="352461">
                <a:tc>
                  <a:txBody>
                    <a:bodyPr/>
                    <a:lstStyle/>
                    <a:p>
                      <a:pPr algn="ctr"/>
                      <a:r>
                        <a:rPr kumimoji="1" lang="ja-JP" altLang="en-US" sz="1200" dirty="0">
                          <a:latin typeface="Meiryo UI" panose="020B0604030504040204" pitchFamily="50" charset="-128"/>
                          <a:ea typeface="Meiryo UI" panose="020B0604030504040204" pitchFamily="50" charset="-128"/>
                        </a:rPr>
                        <a:t>交雑種</a:t>
                      </a:r>
                    </a:p>
                  </a:txBody>
                  <a:tcPr anchor="ctr">
                    <a:solidFill>
                      <a:schemeClr val="accent3">
                        <a:lumMod val="20000"/>
                        <a:lumOff val="80000"/>
                      </a:schemeClr>
                    </a:solidFill>
                  </a:tcPr>
                </a:tc>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400" b="1" u="none" kern="1200" dirty="0">
                          <a:solidFill>
                            <a:schemeClr val="accent1"/>
                          </a:solidFill>
                          <a:latin typeface="Meiryo UI" panose="020B0604030504040204" pitchFamily="50" charset="-128"/>
                          <a:ea typeface="Meiryo UI" panose="020B0604030504040204" pitchFamily="50" charset="-128"/>
                          <a:cs typeface="+mn-cs"/>
                        </a:rPr>
                        <a:t>２７４千円（</a:t>
                      </a:r>
                      <a:r>
                        <a:rPr kumimoji="1" lang="en-US" altLang="ja-JP" sz="1400" b="1" u="none" kern="1200" dirty="0">
                          <a:solidFill>
                            <a:schemeClr val="accent1"/>
                          </a:solidFill>
                          <a:latin typeface="Meiryo UI" panose="020B0604030504040204" pitchFamily="50" charset="-128"/>
                          <a:ea typeface="Meiryo UI" panose="020B0604030504040204" pitchFamily="50" charset="-128"/>
                          <a:cs typeface="+mn-cs"/>
                        </a:rPr>
                        <a:t>±</a:t>
                      </a:r>
                      <a:r>
                        <a:rPr kumimoji="1" lang="ja-JP" altLang="en-US" sz="1400" b="1" u="none" kern="1200" dirty="0">
                          <a:solidFill>
                            <a:schemeClr val="accent1"/>
                          </a:solidFill>
                          <a:latin typeface="Meiryo UI" panose="020B0604030504040204" pitchFamily="50" charset="-128"/>
                          <a:ea typeface="Meiryo UI" panose="020B0604030504040204" pitchFamily="50" charset="-128"/>
                          <a:cs typeface="+mn-cs"/>
                        </a:rPr>
                        <a:t>０千円）</a:t>
                      </a:r>
                    </a:p>
                  </a:txBody>
                  <a:tcPr anchor="ctr"/>
                </a:tc>
                <a:extLst>
                  <a:ext uri="{0D108BD9-81ED-4DB2-BD59-A6C34878D82A}">
                    <a16:rowId xmlns:a16="http://schemas.microsoft.com/office/drawing/2014/main" val="3533149959"/>
                  </a:ext>
                </a:extLst>
              </a:tr>
            </a:tbl>
          </a:graphicData>
        </a:graphic>
      </p:graphicFrame>
      <p:sp>
        <p:nvSpPr>
          <p:cNvPr id="29" name="テキスト ボックス 28">
            <a:extLst>
              <a:ext uri="{FF2B5EF4-FFF2-40B4-BE49-F238E27FC236}">
                <a16:creationId xmlns:a16="http://schemas.microsoft.com/office/drawing/2014/main" id="{22B9B63B-2963-4A98-E4B1-179E34CE7995}"/>
              </a:ext>
            </a:extLst>
          </p:cNvPr>
          <p:cNvSpPr txBox="1"/>
          <p:nvPr/>
        </p:nvSpPr>
        <p:spPr>
          <a:xfrm>
            <a:off x="4778160" y="1887224"/>
            <a:ext cx="4045914" cy="316874"/>
          </a:xfrm>
          <a:prstGeom prst="round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lvl="0" algn="ctr">
              <a:lnSpc>
                <a:spcPct val="150000"/>
              </a:lnSpc>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肉用子牛補給金・保証基準価格</a:t>
            </a:r>
            <a:endParaRPr kumimoji="1" lang="zh-TW"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2" name="テキスト ボックス 31">
            <a:extLst>
              <a:ext uri="{FF2B5EF4-FFF2-40B4-BE49-F238E27FC236}">
                <a16:creationId xmlns:a16="http://schemas.microsoft.com/office/drawing/2014/main" id="{F6889E8A-9C6A-B579-5417-9268EC86E9DE}"/>
              </a:ext>
            </a:extLst>
          </p:cNvPr>
          <p:cNvSpPr txBox="1"/>
          <p:nvPr/>
        </p:nvSpPr>
        <p:spPr>
          <a:xfrm>
            <a:off x="4774747" y="3895055"/>
            <a:ext cx="1946224" cy="265911"/>
          </a:xfrm>
          <a:prstGeom prst="roundRect">
            <a:avLst>
              <a:gd name="adj" fmla="val 22628"/>
            </a:avLst>
          </a:prstGeom>
          <a:solidFill>
            <a:schemeClr val="accent3">
              <a:lumMod val="75000"/>
            </a:schemeClr>
          </a:solidFill>
          <a:ln w="38100">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lvl="0" algn="ctr">
              <a:lnSpc>
                <a:spcPct val="150000"/>
              </a:lnSpc>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anose="020B0604030504040204" pitchFamily="50" charset="-128"/>
              </a:rPr>
              <a:t>臨時対策</a:t>
            </a:r>
            <a:endParaRPr kumimoji="1" lang="zh-TW"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A16B2127-2A26-5F60-62BE-DBEBFFF11C59}"/>
              </a:ext>
            </a:extLst>
          </p:cNvPr>
          <p:cNvSpPr txBox="1"/>
          <p:nvPr/>
        </p:nvSpPr>
        <p:spPr>
          <a:xfrm>
            <a:off x="6913453" y="3895055"/>
            <a:ext cx="1933600" cy="265911"/>
          </a:xfrm>
          <a:prstGeom prst="roundRect">
            <a:avLst>
              <a:gd name="adj" fmla="val 21069"/>
            </a:avLst>
          </a:prstGeom>
          <a:solidFill>
            <a:schemeClr val="accent3">
              <a:lumMod val="75000"/>
            </a:schemeClr>
          </a:solidFill>
          <a:ln w="38100">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lvl="0" algn="ctr">
              <a:lnSpc>
                <a:spcPct val="150000"/>
              </a:lnSpc>
              <a:defRPr/>
            </a:pPr>
            <a:r>
              <a:rPr lang="ja-JP" altLang="en-US" sz="16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緊急特別</a:t>
            </a: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anose="020B0604030504040204" pitchFamily="50" charset="-128"/>
              </a:rPr>
              <a:t>対策</a:t>
            </a:r>
            <a:endParaRPr kumimoji="1" lang="zh-TW"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aphicFrame>
        <p:nvGraphicFramePr>
          <p:cNvPr id="49" name="表 48">
            <a:extLst>
              <a:ext uri="{FF2B5EF4-FFF2-40B4-BE49-F238E27FC236}">
                <a16:creationId xmlns:a16="http://schemas.microsoft.com/office/drawing/2014/main" id="{BD020873-7429-A065-5AB1-95D23910BDC2}"/>
              </a:ext>
            </a:extLst>
          </p:cNvPr>
          <p:cNvGraphicFramePr>
            <a:graphicFrameLocks noGrp="1"/>
          </p:cNvGraphicFramePr>
          <p:nvPr>
            <p:extLst>
              <p:ext uri="{D42A27DB-BD31-4B8C-83A1-F6EECF244321}">
                <p14:modId xmlns:p14="http://schemas.microsoft.com/office/powerpoint/2010/main" val="2500499448"/>
              </p:ext>
            </p:extLst>
          </p:nvPr>
        </p:nvGraphicFramePr>
        <p:xfrm>
          <a:off x="4775859" y="4311950"/>
          <a:ext cx="1944000" cy="1199187"/>
        </p:xfrm>
        <a:graphic>
          <a:graphicData uri="http://schemas.openxmlformats.org/drawingml/2006/table">
            <a:tbl>
              <a:tblPr firstRow="1" bandRow="1">
                <a:tableStyleId>{5940675A-B579-460E-94D1-54222C63F5DA}</a:tableStyleId>
              </a:tblPr>
              <a:tblGrid>
                <a:gridCol w="972000">
                  <a:extLst>
                    <a:ext uri="{9D8B030D-6E8A-4147-A177-3AD203B41FA5}">
                      <a16:colId xmlns:a16="http://schemas.microsoft.com/office/drawing/2014/main" val="2209142451"/>
                    </a:ext>
                  </a:extLst>
                </a:gridCol>
                <a:gridCol w="972000">
                  <a:extLst>
                    <a:ext uri="{9D8B030D-6E8A-4147-A177-3AD203B41FA5}">
                      <a16:colId xmlns:a16="http://schemas.microsoft.com/office/drawing/2014/main" val="3839266656"/>
                    </a:ext>
                  </a:extLst>
                </a:gridCol>
              </a:tblGrid>
              <a:tr h="399729">
                <a:tc>
                  <a:txBody>
                    <a:bodyPr/>
                    <a:lstStyle/>
                    <a:p>
                      <a:pPr algn="ctr"/>
                      <a:r>
                        <a:rPr kumimoji="1" lang="ja-JP" altLang="en-US" sz="1200" b="0" dirty="0">
                          <a:latin typeface="Meiryo UI" panose="020B0604030504040204" pitchFamily="50" charset="-128"/>
                          <a:ea typeface="Meiryo UI" panose="020B0604030504040204" pitchFamily="50" charset="-128"/>
                        </a:rPr>
                        <a:t>発動基準</a:t>
                      </a:r>
                      <a:endParaRPr kumimoji="1" lang="en-US" altLang="ja-JP" sz="1200" b="0" dirty="0">
                        <a:latin typeface="Meiryo UI" panose="020B0604030504040204" pitchFamily="50" charset="-128"/>
                        <a:ea typeface="Meiryo UI" panose="020B0604030504040204" pitchFamily="50" charset="-128"/>
                      </a:endParaRPr>
                    </a:p>
                    <a:p>
                      <a:pPr algn="ctr"/>
                      <a:r>
                        <a:rPr kumimoji="1" lang="ja-JP" altLang="en-US" sz="1200" b="0" dirty="0">
                          <a:latin typeface="Meiryo UI" panose="020B0604030504040204" pitchFamily="50" charset="-128"/>
                          <a:ea typeface="Meiryo UI" panose="020B0604030504040204" pitchFamily="50" charset="-128"/>
                        </a:rPr>
                        <a:t>（黒毛）</a:t>
                      </a:r>
                    </a:p>
                  </a:txBody>
                  <a:tcPr marL="0" marR="0" marT="0" marB="0" anchor="ctr">
                    <a:solidFill>
                      <a:schemeClr val="accent3">
                        <a:lumMod val="20000"/>
                        <a:lumOff val="80000"/>
                      </a:schemeClr>
                    </a:solidFill>
                  </a:tcPr>
                </a:tc>
                <a:tc>
                  <a:txBody>
                    <a:bodyPr/>
                    <a:lstStyle/>
                    <a:p>
                      <a:pPr algn="ctr"/>
                      <a:r>
                        <a:rPr kumimoji="1" lang="ja-JP" altLang="en-US" sz="1200" b="0" dirty="0">
                          <a:latin typeface="Meiryo UI" panose="020B0604030504040204" pitchFamily="50" charset="-128"/>
                          <a:ea typeface="Meiryo UI" panose="020B0604030504040204" pitchFamily="50" charset="-128"/>
                        </a:rPr>
                        <a:t>支援金単価</a:t>
                      </a:r>
                    </a:p>
                  </a:txBody>
                  <a:tcPr marL="0" marR="0" marT="0" marB="0" anchor="ctr">
                    <a:solidFill>
                      <a:schemeClr val="accent3">
                        <a:lumMod val="20000"/>
                        <a:lumOff val="80000"/>
                      </a:schemeClr>
                    </a:solidFill>
                  </a:tcPr>
                </a:tc>
                <a:extLst>
                  <a:ext uri="{0D108BD9-81ED-4DB2-BD59-A6C34878D82A}">
                    <a16:rowId xmlns:a16="http://schemas.microsoft.com/office/drawing/2014/main" val="3277470994"/>
                  </a:ext>
                </a:extLst>
              </a:tr>
              <a:tr h="399729">
                <a:tc>
                  <a:txBody>
                    <a:bodyPr/>
                    <a:lstStyle/>
                    <a:p>
                      <a:pPr algn="ctr"/>
                      <a:r>
                        <a:rPr kumimoji="1" lang="ja-JP" altLang="en-US" sz="1200" b="1" u="sng" dirty="0">
                          <a:solidFill>
                            <a:schemeClr val="accent1"/>
                          </a:solidFill>
                          <a:latin typeface="Meiryo UI" panose="020B0604030504040204" pitchFamily="50" charset="-128"/>
                          <a:ea typeface="Meiryo UI" panose="020B0604030504040204" pitchFamily="50" charset="-128"/>
                        </a:rPr>
                        <a:t>６２０千円</a:t>
                      </a:r>
                      <a:endParaRPr kumimoji="1" lang="en-US" altLang="ja-JP" sz="1200" b="1" u="sng" dirty="0">
                        <a:solidFill>
                          <a:schemeClr val="accent1"/>
                        </a:solidFill>
                        <a:latin typeface="Meiryo UI" panose="020B0604030504040204" pitchFamily="50" charset="-128"/>
                        <a:ea typeface="Meiryo UI" panose="020B0604030504040204" pitchFamily="50" charset="-128"/>
                      </a:endParaRPr>
                    </a:p>
                    <a:p>
                      <a:pPr algn="ctr"/>
                      <a:r>
                        <a:rPr kumimoji="1" lang="ja-JP" altLang="en-US" sz="700" b="1" u="sng" dirty="0">
                          <a:solidFill>
                            <a:schemeClr val="accent1"/>
                          </a:solidFill>
                          <a:latin typeface="Meiryo UI" panose="020B0604030504040204" pitchFamily="50" charset="-128"/>
                          <a:ea typeface="Meiryo UI" panose="020B0604030504040204" pitchFamily="50" charset="-128"/>
                        </a:rPr>
                        <a:t>（＋１０千円）</a:t>
                      </a:r>
                      <a:endParaRPr kumimoji="1" lang="ja-JP" altLang="en-US" sz="1200" b="1" u="sng" dirty="0">
                        <a:solidFill>
                          <a:schemeClr val="accent1"/>
                        </a:solidFill>
                        <a:latin typeface="Meiryo UI" panose="020B0604030504040204" pitchFamily="50" charset="-128"/>
                        <a:ea typeface="Meiryo UI" panose="020B0604030504040204" pitchFamily="50" charset="-128"/>
                      </a:endParaRPr>
                    </a:p>
                  </a:txBody>
                  <a:tcPr marL="0" marR="0" marT="0" marB="0" anchor="ctr">
                    <a:solidFill>
                      <a:schemeClr val="bg1"/>
                    </a:solidFill>
                  </a:tcPr>
                </a:tc>
                <a:tc>
                  <a:txBody>
                    <a:bodyPr/>
                    <a:lstStyle/>
                    <a:p>
                      <a:pPr algn="ctr"/>
                      <a:r>
                        <a:rPr kumimoji="1" lang="ja-JP" altLang="en-US" sz="1200" b="0" u="sng" dirty="0">
                          <a:solidFill>
                            <a:schemeClr val="tx1"/>
                          </a:solidFill>
                          <a:latin typeface="Meiryo UI" panose="020B0604030504040204" pitchFamily="50" charset="-128"/>
                          <a:ea typeface="Meiryo UI" panose="020B0604030504040204" pitchFamily="50" charset="-128"/>
                        </a:rPr>
                        <a:t>１万円</a:t>
                      </a:r>
                      <a:r>
                        <a:rPr kumimoji="1" lang="en-US" altLang="ja-JP" sz="1200" b="0" u="sng" dirty="0">
                          <a:solidFill>
                            <a:schemeClr val="tx1"/>
                          </a:solidFill>
                          <a:latin typeface="Meiryo UI" panose="020B0604030504040204" pitchFamily="50" charset="-128"/>
                          <a:ea typeface="Meiryo UI" panose="020B0604030504040204" pitchFamily="50" charset="-128"/>
                        </a:rPr>
                        <a:t>/</a:t>
                      </a:r>
                      <a:r>
                        <a:rPr kumimoji="1" lang="ja-JP" altLang="en-US" sz="1200" b="0" u="sng" dirty="0">
                          <a:solidFill>
                            <a:schemeClr val="tx1"/>
                          </a:solidFill>
                          <a:latin typeface="Meiryo UI" panose="020B0604030504040204" pitchFamily="50" charset="-128"/>
                          <a:ea typeface="Meiryo UI" panose="020B0604030504040204" pitchFamily="50" charset="-128"/>
                        </a:rPr>
                        <a:t>頭</a:t>
                      </a:r>
                    </a:p>
                  </a:txBody>
                  <a:tcPr marL="0" marR="0" marT="0" marB="0" anchor="ctr">
                    <a:solidFill>
                      <a:schemeClr val="bg1"/>
                    </a:solidFill>
                  </a:tcPr>
                </a:tc>
                <a:extLst>
                  <a:ext uri="{0D108BD9-81ED-4DB2-BD59-A6C34878D82A}">
                    <a16:rowId xmlns:a16="http://schemas.microsoft.com/office/drawing/2014/main" val="529407915"/>
                  </a:ext>
                </a:extLst>
              </a:tr>
              <a:tr h="399729">
                <a:tc>
                  <a:txBody>
                    <a:bodyPr/>
                    <a:lstStyle/>
                    <a:p>
                      <a:pPr marL="0" algn="ctr" defTabSz="914395" rtl="0" eaLnBrk="1" latinLnBrk="0" hangingPunct="1"/>
                      <a:r>
                        <a:rPr kumimoji="1" lang="ja-JP" altLang="en-US" sz="1200" b="1" u="sng" kern="1200" dirty="0">
                          <a:solidFill>
                            <a:schemeClr val="accent1"/>
                          </a:solidFill>
                          <a:latin typeface="Meiryo UI" panose="020B0604030504040204" pitchFamily="50" charset="-128"/>
                          <a:ea typeface="Meiryo UI" panose="020B0604030504040204" pitchFamily="50" charset="-128"/>
                          <a:cs typeface="+mn-cs"/>
                        </a:rPr>
                        <a:t>６１０千円</a:t>
                      </a:r>
                      <a:endParaRPr kumimoji="1" lang="en-US" altLang="ja-JP" sz="1200" b="1" u="sng" kern="1200" dirty="0">
                        <a:solidFill>
                          <a:schemeClr val="accent1"/>
                        </a:solidFill>
                        <a:latin typeface="Meiryo UI" panose="020B0604030504040204" pitchFamily="50" charset="-128"/>
                        <a:ea typeface="Meiryo UI" panose="020B0604030504040204" pitchFamily="50" charset="-128"/>
                        <a:cs typeface="+mn-cs"/>
                      </a:endParaRPr>
                    </a:p>
                    <a:p>
                      <a:pPr marL="0" algn="ctr" defTabSz="914395" rtl="0" eaLnBrk="1" latinLnBrk="0" hangingPunct="1"/>
                      <a:r>
                        <a:rPr kumimoji="1" lang="ja-JP" altLang="en-US" sz="700" b="1" u="sng" kern="1200" dirty="0">
                          <a:solidFill>
                            <a:schemeClr val="accent1"/>
                          </a:solidFill>
                          <a:latin typeface="Meiryo UI" panose="020B0604030504040204" pitchFamily="50" charset="-128"/>
                          <a:ea typeface="Meiryo UI" panose="020B0604030504040204" pitchFamily="50" charset="-128"/>
                          <a:cs typeface="+mn-cs"/>
                        </a:rPr>
                        <a:t>（＋２０千円）</a:t>
                      </a:r>
                      <a:endParaRPr kumimoji="1" lang="ja-JP" altLang="en-US" sz="1200" b="1" u="sng" kern="1200" dirty="0">
                        <a:solidFill>
                          <a:schemeClr val="accent1"/>
                        </a:solidFill>
                        <a:latin typeface="Meiryo UI" panose="020B0604030504040204" pitchFamily="50" charset="-128"/>
                        <a:ea typeface="Meiryo UI" panose="020B0604030504040204" pitchFamily="50" charset="-128"/>
                        <a:cs typeface="+mn-cs"/>
                      </a:endParaRPr>
                    </a:p>
                  </a:txBody>
                  <a:tcPr marL="0" marR="0" marT="0" marB="0" anchor="ctr">
                    <a:solidFill>
                      <a:schemeClr val="bg1"/>
                    </a:solidFill>
                  </a:tcPr>
                </a:tc>
                <a:tc>
                  <a:txBody>
                    <a:bodyPr/>
                    <a:lstStyle/>
                    <a:p>
                      <a:pPr marL="0" algn="ctr" defTabSz="914395" rtl="0" eaLnBrk="1" latinLnBrk="0" hangingPunct="1"/>
                      <a:r>
                        <a:rPr kumimoji="1" lang="ja-JP" altLang="en-US" sz="1200" b="0" u="sng" kern="1200" dirty="0">
                          <a:solidFill>
                            <a:schemeClr val="tx1"/>
                          </a:solidFill>
                          <a:latin typeface="Meiryo UI" panose="020B0604030504040204" pitchFamily="50" charset="-128"/>
                          <a:ea typeface="Meiryo UI" panose="020B0604030504040204" pitchFamily="50" charset="-128"/>
                          <a:cs typeface="+mn-cs"/>
                        </a:rPr>
                        <a:t>２万円</a:t>
                      </a:r>
                      <a:r>
                        <a:rPr kumimoji="1" lang="en-US" altLang="ja-JP" sz="1200" b="0" u="sng" kern="1200" dirty="0">
                          <a:solidFill>
                            <a:schemeClr val="tx1"/>
                          </a:solidFill>
                          <a:latin typeface="Meiryo UI" panose="020B0604030504040204" pitchFamily="50" charset="-128"/>
                          <a:ea typeface="Meiryo UI" panose="020B0604030504040204" pitchFamily="50" charset="-128"/>
                          <a:cs typeface="+mn-cs"/>
                        </a:rPr>
                        <a:t>/</a:t>
                      </a:r>
                      <a:r>
                        <a:rPr kumimoji="1" lang="ja-JP" altLang="en-US" sz="1200" b="0" u="sng" kern="1200" dirty="0">
                          <a:solidFill>
                            <a:schemeClr val="tx1"/>
                          </a:solidFill>
                          <a:latin typeface="Meiryo UI" panose="020B0604030504040204" pitchFamily="50" charset="-128"/>
                          <a:ea typeface="Meiryo UI" panose="020B0604030504040204" pitchFamily="50" charset="-128"/>
                          <a:cs typeface="+mn-cs"/>
                        </a:rPr>
                        <a:t>頭</a:t>
                      </a:r>
                    </a:p>
                  </a:txBody>
                  <a:tcPr marL="0" marR="0" marT="0" marB="0" anchor="ctr">
                    <a:solidFill>
                      <a:schemeClr val="bg1"/>
                    </a:solidFill>
                  </a:tcPr>
                </a:tc>
                <a:extLst>
                  <a:ext uri="{0D108BD9-81ED-4DB2-BD59-A6C34878D82A}">
                    <a16:rowId xmlns:a16="http://schemas.microsoft.com/office/drawing/2014/main" val="818426670"/>
                  </a:ext>
                </a:extLst>
              </a:tr>
            </a:tbl>
          </a:graphicData>
        </a:graphic>
      </p:graphicFrame>
      <p:graphicFrame>
        <p:nvGraphicFramePr>
          <p:cNvPr id="51" name="表 50">
            <a:extLst>
              <a:ext uri="{FF2B5EF4-FFF2-40B4-BE49-F238E27FC236}">
                <a16:creationId xmlns:a16="http://schemas.microsoft.com/office/drawing/2014/main" id="{F3E8074A-8BB6-46B7-5D0C-067CA9654261}"/>
              </a:ext>
            </a:extLst>
          </p:cNvPr>
          <p:cNvGraphicFramePr>
            <a:graphicFrameLocks noGrp="1"/>
          </p:cNvGraphicFramePr>
          <p:nvPr>
            <p:extLst>
              <p:ext uri="{D42A27DB-BD31-4B8C-83A1-F6EECF244321}">
                <p14:modId xmlns:p14="http://schemas.microsoft.com/office/powerpoint/2010/main" val="3095374841"/>
              </p:ext>
            </p:extLst>
          </p:nvPr>
        </p:nvGraphicFramePr>
        <p:xfrm>
          <a:off x="6908253" y="4311952"/>
          <a:ext cx="1944000" cy="1205280"/>
        </p:xfrm>
        <a:graphic>
          <a:graphicData uri="http://schemas.openxmlformats.org/drawingml/2006/table">
            <a:tbl>
              <a:tblPr firstRow="1" bandRow="1">
                <a:tableStyleId>{5940675A-B579-460E-94D1-54222C63F5DA}</a:tableStyleId>
              </a:tblPr>
              <a:tblGrid>
                <a:gridCol w="972000">
                  <a:extLst>
                    <a:ext uri="{9D8B030D-6E8A-4147-A177-3AD203B41FA5}">
                      <a16:colId xmlns:a16="http://schemas.microsoft.com/office/drawing/2014/main" val="1440399577"/>
                    </a:ext>
                  </a:extLst>
                </a:gridCol>
                <a:gridCol w="972000">
                  <a:extLst>
                    <a:ext uri="{9D8B030D-6E8A-4147-A177-3AD203B41FA5}">
                      <a16:colId xmlns:a16="http://schemas.microsoft.com/office/drawing/2014/main" val="996523565"/>
                    </a:ext>
                  </a:extLst>
                </a:gridCol>
              </a:tblGrid>
              <a:tr h="377233">
                <a:tc>
                  <a:txBody>
                    <a:bodyPr/>
                    <a:lstStyle/>
                    <a:p>
                      <a:pPr algn="ctr"/>
                      <a:r>
                        <a:rPr kumimoji="1" lang="ja-JP" altLang="en-US" sz="1200" b="0" dirty="0">
                          <a:solidFill>
                            <a:schemeClr val="tx1"/>
                          </a:solidFill>
                          <a:latin typeface="メイリオ" panose="020B0604030504040204" pitchFamily="50" charset="-128"/>
                          <a:ea typeface="メイリオ" panose="020B0604030504040204" pitchFamily="50" charset="-128"/>
                        </a:rPr>
                        <a:t>発動基準</a:t>
                      </a:r>
                      <a:endParaRPr kumimoji="1" lang="en-US" altLang="ja-JP" sz="1200" b="0" dirty="0">
                        <a:solidFill>
                          <a:schemeClr val="tx1"/>
                        </a:solidFill>
                        <a:latin typeface="メイリオ" panose="020B0604030504040204" pitchFamily="50" charset="-128"/>
                        <a:ea typeface="メイリオ" panose="020B0604030504040204" pitchFamily="50" charset="-128"/>
                      </a:endParaRPr>
                    </a:p>
                    <a:p>
                      <a:pPr algn="ctr"/>
                      <a:r>
                        <a:rPr kumimoji="1" lang="ja-JP" altLang="en-US" sz="1200" b="0" dirty="0">
                          <a:solidFill>
                            <a:schemeClr val="tx1"/>
                          </a:solidFill>
                          <a:latin typeface="メイリオ" panose="020B0604030504040204" pitchFamily="50" charset="-128"/>
                          <a:ea typeface="メイリオ" panose="020B0604030504040204" pitchFamily="50" charset="-128"/>
                        </a:rPr>
                        <a:t>（黒毛）</a:t>
                      </a:r>
                      <a:endParaRPr kumimoji="1" lang="en-US" altLang="ja-JP" sz="1200" b="0" dirty="0">
                        <a:solidFill>
                          <a:schemeClr val="tx1"/>
                        </a:solidFill>
                        <a:latin typeface="メイリオ" panose="020B0604030504040204" pitchFamily="50" charset="-128"/>
                        <a:ea typeface="メイリオ" panose="020B0604030504040204" pitchFamily="50" charset="-128"/>
                      </a:endParaRPr>
                    </a:p>
                  </a:txBody>
                  <a:tcPr marL="0" marR="0" marT="36000" marB="0" anchor="ctr">
                    <a:solidFill>
                      <a:schemeClr val="accent3">
                        <a:lumMod val="20000"/>
                        <a:lumOff val="80000"/>
                      </a:schemeClr>
                    </a:solidFill>
                  </a:tcPr>
                </a:tc>
                <a:tc>
                  <a:txBody>
                    <a:bodyPr/>
                    <a:lstStyle/>
                    <a:p>
                      <a:pPr algn="ctr"/>
                      <a:r>
                        <a:rPr kumimoji="1" lang="ja-JP" altLang="en-US" sz="1200" b="0" dirty="0">
                          <a:solidFill>
                            <a:schemeClr val="tx1"/>
                          </a:solidFill>
                          <a:latin typeface="メイリオ" panose="020B0604030504040204" pitchFamily="50" charset="-128"/>
                          <a:ea typeface="メイリオ" panose="020B0604030504040204" pitchFamily="50" charset="-128"/>
                        </a:rPr>
                        <a:t>支援金単価</a:t>
                      </a:r>
                    </a:p>
                  </a:txBody>
                  <a:tcPr marL="0" marR="0" marT="36000" marB="0" anchor="ctr">
                    <a:solidFill>
                      <a:schemeClr val="accent3">
                        <a:lumMod val="20000"/>
                        <a:lumOff val="80000"/>
                      </a:schemeClr>
                    </a:solidFill>
                  </a:tcPr>
                </a:tc>
                <a:extLst>
                  <a:ext uri="{0D108BD9-81ED-4DB2-BD59-A6C34878D82A}">
                    <a16:rowId xmlns:a16="http://schemas.microsoft.com/office/drawing/2014/main" val="1791410962"/>
                  </a:ext>
                </a:extLst>
              </a:tr>
              <a:tr h="377233">
                <a:tc rowSpan="2">
                  <a:txBody>
                    <a:bodyPr/>
                    <a:lstStyle/>
                    <a:p>
                      <a:pPr algn="ctr"/>
                      <a:r>
                        <a:rPr kumimoji="1" lang="ja-JP" altLang="en-US" sz="1200" b="1" u="none" dirty="0">
                          <a:solidFill>
                            <a:schemeClr val="accent1"/>
                          </a:solidFill>
                          <a:latin typeface="メイリオ" panose="020B0604030504040204" pitchFamily="50" charset="-128"/>
                          <a:ea typeface="メイリオ" panose="020B0604030504040204" pitchFamily="50" charset="-128"/>
                        </a:rPr>
                        <a:t>６２０千円</a:t>
                      </a:r>
                      <a:endParaRPr kumimoji="1" lang="en-US" altLang="ja-JP" sz="1200" b="1" u="none" dirty="0">
                        <a:solidFill>
                          <a:schemeClr val="accent1"/>
                        </a:solidFill>
                        <a:latin typeface="メイリオ" panose="020B0604030504040204" pitchFamily="50" charset="-128"/>
                        <a:ea typeface="メイリオ" panose="020B0604030504040204" pitchFamily="50" charset="-128"/>
                      </a:endParaRPr>
                    </a:p>
                    <a:p>
                      <a:pPr algn="ctr"/>
                      <a:r>
                        <a:rPr kumimoji="1" lang="ja-JP" altLang="en-US" sz="700" b="1" u="none" dirty="0">
                          <a:solidFill>
                            <a:schemeClr val="accent1"/>
                          </a:solidFill>
                          <a:latin typeface="メイリオ" panose="020B0604030504040204" pitchFamily="50" charset="-128"/>
                          <a:ea typeface="メイリオ" panose="020B0604030504040204" pitchFamily="50" charset="-128"/>
                        </a:rPr>
                        <a:t>（＋１０千円）</a:t>
                      </a:r>
                    </a:p>
                  </a:txBody>
                  <a:tcPr marL="0" marR="0" marT="36000" marB="0" anchor="ctr">
                    <a:solidFill>
                      <a:schemeClr val="bg1"/>
                    </a:solidFill>
                  </a:tcPr>
                </a:tc>
                <a:tc>
                  <a:txBody>
                    <a:bodyPr/>
                    <a:lstStyle/>
                    <a:p>
                      <a:pPr algn="ctr"/>
                      <a:r>
                        <a:rPr kumimoji="1" lang="ja-JP" altLang="en-US" sz="1200" b="0" u="none" dirty="0">
                          <a:solidFill>
                            <a:schemeClr val="tx1"/>
                          </a:solidFill>
                          <a:latin typeface="メイリオ" panose="020B0604030504040204" pitchFamily="50" charset="-128"/>
                          <a:ea typeface="メイリオ" panose="020B0604030504040204" pitchFamily="50" charset="-128"/>
                        </a:rPr>
                        <a:t>離島等以外</a:t>
                      </a:r>
                      <a:endParaRPr kumimoji="1" lang="en-US" altLang="ja-JP" sz="1200" b="0" u="none" dirty="0">
                        <a:solidFill>
                          <a:schemeClr val="tx1"/>
                        </a:solidFill>
                        <a:latin typeface="メイリオ" panose="020B0604030504040204" pitchFamily="50" charset="-128"/>
                        <a:ea typeface="メイリオ" panose="020B0604030504040204" pitchFamily="50" charset="-128"/>
                      </a:endParaRPr>
                    </a:p>
                    <a:p>
                      <a:pPr algn="ctr"/>
                      <a:r>
                        <a:rPr kumimoji="1" lang="ja-JP" altLang="en-US" sz="1200" b="0" u="none" dirty="0">
                          <a:solidFill>
                            <a:schemeClr val="tx1"/>
                          </a:solidFill>
                          <a:latin typeface="メイリオ" panose="020B0604030504040204" pitchFamily="50" charset="-128"/>
                          <a:ea typeface="メイリオ" panose="020B0604030504040204" pitchFamily="50" charset="-128"/>
                        </a:rPr>
                        <a:t>１万円</a:t>
                      </a:r>
                      <a:r>
                        <a:rPr kumimoji="1" lang="en-US" altLang="ja-JP" sz="1200" b="0" u="none" dirty="0">
                          <a:solidFill>
                            <a:schemeClr val="tx1"/>
                          </a:solidFill>
                          <a:latin typeface="メイリオ" panose="020B0604030504040204" pitchFamily="50" charset="-128"/>
                          <a:ea typeface="メイリオ" panose="020B0604030504040204" pitchFamily="50" charset="-128"/>
                        </a:rPr>
                        <a:t>/</a:t>
                      </a:r>
                      <a:r>
                        <a:rPr kumimoji="1" lang="ja-JP" altLang="en-US" sz="1200" b="0" u="none" dirty="0">
                          <a:solidFill>
                            <a:schemeClr val="tx1"/>
                          </a:solidFill>
                          <a:latin typeface="メイリオ" panose="020B0604030504040204" pitchFamily="50" charset="-128"/>
                          <a:ea typeface="メイリオ" panose="020B0604030504040204" pitchFamily="50" charset="-128"/>
                        </a:rPr>
                        <a:t>頭</a:t>
                      </a:r>
                    </a:p>
                  </a:txBody>
                  <a:tcPr marL="0" marR="0" marT="36000" marB="0" anchor="ctr">
                    <a:solidFill>
                      <a:schemeClr val="bg1"/>
                    </a:solidFill>
                  </a:tcPr>
                </a:tc>
                <a:extLst>
                  <a:ext uri="{0D108BD9-81ED-4DB2-BD59-A6C34878D82A}">
                    <a16:rowId xmlns:a16="http://schemas.microsoft.com/office/drawing/2014/main" val="1995430599"/>
                  </a:ext>
                </a:extLst>
              </a:tr>
              <a:tr h="377233">
                <a:tc vMerge="1">
                  <a:txBody>
                    <a:bodyPr/>
                    <a:lstStyle/>
                    <a:p>
                      <a:pPr algn="r"/>
                      <a:endParaRPr kumimoji="1" lang="ja-JP" altLang="en-US" sz="1400" b="1" u="sng" dirty="0">
                        <a:solidFill>
                          <a:srgbClr val="FF0000"/>
                        </a:solidFill>
                        <a:latin typeface="メイリオ" panose="020B0604030504040204" pitchFamily="50" charset="-128"/>
                        <a:ea typeface="メイリオ" panose="020B0604030504040204" pitchFamily="50" charset="-128"/>
                      </a:endParaRPr>
                    </a:p>
                  </a:txBody>
                  <a:tcPr anchor="ctr">
                    <a:solidFill>
                      <a:schemeClr val="bg1"/>
                    </a:solid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メイリオ" panose="020B0604030504040204" pitchFamily="50" charset="-128"/>
                          <a:ea typeface="メイリオ" panose="020B0604030504040204" pitchFamily="50" charset="-128"/>
                        </a:rPr>
                        <a:t>離島等</a:t>
                      </a:r>
                      <a:endParaRPr kumimoji="1" lang="en-US" altLang="ja-JP" sz="1200" b="0" u="none" dirty="0">
                        <a:solidFill>
                          <a:schemeClr val="tx1"/>
                        </a:solidFill>
                        <a:latin typeface="メイリオ" panose="020B0604030504040204" pitchFamily="50" charset="-128"/>
                        <a:ea typeface="メイリオ" panose="020B0604030504040204" pitchFamily="50" charset="-128"/>
                      </a:endParaRPr>
                    </a:p>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メイリオ" panose="020B0604030504040204" pitchFamily="50" charset="-128"/>
                          <a:ea typeface="メイリオ" panose="020B0604030504040204" pitchFamily="50" charset="-128"/>
                        </a:rPr>
                        <a:t>５万円</a:t>
                      </a:r>
                      <a:r>
                        <a:rPr kumimoji="1" lang="en-US" altLang="ja-JP" sz="1200" b="0" u="none" dirty="0">
                          <a:solidFill>
                            <a:schemeClr val="tx1"/>
                          </a:solidFill>
                          <a:latin typeface="メイリオ" panose="020B0604030504040204" pitchFamily="50" charset="-128"/>
                          <a:ea typeface="メイリオ" panose="020B0604030504040204" pitchFamily="50" charset="-128"/>
                        </a:rPr>
                        <a:t>/</a:t>
                      </a:r>
                      <a:r>
                        <a:rPr kumimoji="1" lang="ja-JP" altLang="en-US" sz="1200" b="0" u="none" dirty="0">
                          <a:solidFill>
                            <a:schemeClr val="tx1"/>
                          </a:solidFill>
                          <a:latin typeface="メイリオ" panose="020B0604030504040204" pitchFamily="50" charset="-128"/>
                          <a:ea typeface="メイリオ" panose="020B0604030504040204" pitchFamily="50" charset="-128"/>
                        </a:rPr>
                        <a:t>頭</a:t>
                      </a:r>
                    </a:p>
                  </a:txBody>
                  <a:tcPr marL="0" marR="0" marT="36000" marB="0" anchor="ctr">
                    <a:solidFill>
                      <a:schemeClr val="bg1"/>
                    </a:solidFill>
                  </a:tcPr>
                </a:tc>
                <a:extLst>
                  <a:ext uri="{0D108BD9-81ED-4DB2-BD59-A6C34878D82A}">
                    <a16:rowId xmlns:a16="http://schemas.microsoft.com/office/drawing/2014/main" val="2667574158"/>
                  </a:ext>
                </a:extLst>
              </a:tr>
            </a:tbl>
          </a:graphicData>
        </a:graphic>
      </p:graphicFrame>
      <p:sp>
        <p:nvSpPr>
          <p:cNvPr id="53" name="テキスト ボックス 52">
            <a:extLst>
              <a:ext uri="{FF2B5EF4-FFF2-40B4-BE49-F238E27FC236}">
                <a16:creationId xmlns:a16="http://schemas.microsoft.com/office/drawing/2014/main" id="{03423702-78DD-271E-76B5-FFDEBA480DA1}"/>
              </a:ext>
            </a:extLst>
          </p:cNvPr>
          <p:cNvSpPr txBox="1"/>
          <p:nvPr/>
        </p:nvSpPr>
        <p:spPr>
          <a:xfrm>
            <a:off x="179223" y="5771851"/>
            <a:ext cx="1632925" cy="359005"/>
          </a:xfrm>
          <a:prstGeom prst="round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wrap="square" bIns="72000" rtlCol="0" anchor="t" anchorCtr="1">
            <a:noAutofit/>
          </a:bodyPr>
          <a:lstStyle/>
          <a:p>
            <a:pPr>
              <a:lnSpc>
                <a:spcPts val="1100"/>
              </a:lnSpc>
            </a:pPr>
            <a:r>
              <a:rPr lang="ja-JP" altLang="en-US" sz="11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牛乳・乳製品需要拡大</a:t>
            </a:r>
            <a:endPar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1100"/>
              </a:lnSpc>
            </a:pPr>
            <a:r>
              <a:rPr lang="en-US" altLang="ja-JP" sz="7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700" b="1" dirty="0">
                <a:solidFill>
                  <a:schemeClr val="bg1"/>
                </a:solidFill>
                <a:latin typeface="Meiryo UI" panose="020B0604030504040204" pitchFamily="50" charset="-128"/>
                <a:ea typeface="Meiryo UI" panose="020B0604030504040204" pitchFamily="50" charset="-128"/>
              </a:rPr>
              <a:t>所要額１３３</a:t>
            </a:r>
            <a:r>
              <a:rPr kumimoji="1"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億円</a:t>
            </a:r>
            <a:r>
              <a:rPr kumimoji="1" lang="en-US" altLang="ja-JP"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kumimoji="0" lang="ja-JP" altLang="en-US" sz="700" b="1" u="sng" dirty="0">
                <a:solidFill>
                  <a:schemeClr val="accent1"/>
                </a:solidFill>
                <a:latin typeface="Meiryo UI" panose="020B0604030504040204" pitchFamily="50" charset="-128"/>
                <a:ea typeface="Meiryo UI" panose="020B0604030504040204" pitchFamily="50" charset="-128"/>
              </a:rPr>
              <a:t>＋３０億円</a:t>
            </a:r>
            <a:r>
              <a:rPr kumimoji="1"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p>
        </p:txBody>
      </p:sp>
      <p:sp>
        <p:nvSpPr>
          <p:cNvPr id="55" name="テキスト ボックス 54">
            <a:extLst>
              <a:ext uri="{FF2B5EF4-FFF2-40B4-BE49-F238E27FC236}">
                <a16:creationId xmlns:a16="http://schemas.microsoft.com/office/drawing/2014/main" id="{B1E35B64-D7FE-A450-9675-A4152397ECCA}"/>
              </a:ext>
            </a:extLst>
          </p:cNvPr>
          <p:cNvSpPr txBox="1"/>
          <p:nvPr/>
        </p:nvSpPr>
        <p:spPr>
          <a:xfrm>
            <a:off x="83223" y="6172080"/>
            <a:ext cx="1988980" cy="616563"/>
          </a:xfrm>
          <a:prstGeom prst="rect">
            <a:avLst/>
          </a:prstGeom>
          <a:noFill/>
          <a:ln>
            <a:noFill/>
          </a:ln>
        </p:spPr>
        <p:txBody>
          <a:bodyPr wrap="square" rtlCol="0" anchor="t">
            <a:noAutofit/>
          </a:bodyPr>
          <a:lstStyle/>
          <a:p>
            <a:pPr marL="90488" indent="-90488"/>
            <a:r>
              <a:rPr lang="ja-JP" altLang="en-US" sz="900" kern="100" spc="-60" dirty="0">
                <a:latin typeface="Meiryo UI" panose="020B0604030504040204" pitchFamily="50" charset="-128"/>
                <a:ea typeface="Meiryo UI" panose="020B0604030504040204" pitchFamily="50" charset="-128"/>
                <a:cs typeface="Times New Roman" panose="02020603050405020304" pitchFamily="18" charset="0"/>
              </a:rPr>
              <a:t>✅牛乳・乳製品の需要拡大、</a:t>
            </a:r>
            <a:r>
              <a:rPr lang="ja-JP" altLang="en-US" sz="900" kern="100" spc="-60" dirty="0">
                <a:effectLst/>
                <a:latin typeface="Meiryo UI" panose="020B0604030504040204" pitchFamily="50" charset="-128"/>
                <a:ea typeface="Meiryo UI" panose="020B0604030504040204" pitchFamily="50" charset="-128"/>
                <a:cs typeface="Times New Roman" panose="02020603050405020304" pitchFamily="18" charset="0"/>
              </a:rPr>
              <a:t>脱脂粉乳の在庫削減等</a:t>
            </a:r>
            <a:r>
              <a:rPr lang="ja-JP" altLang="en-US" sz="900" kern="100" spc="-60" dirty="0">
                <a:latin typeface="Meiryo UI" panose="020B0604030504040204" pitchFamily="50" charset="-128"/>
                <a:ea typeface="Meiryo UI" panose="020B0604030504040204" pitchFamily="50" charset="-128"/>
                <a:cs typeface="Times New Roman" panose="02020603050405020304" pitchFamily="18" charset="0"/>
              </a:rPr>
              <a:t>への支援に加え、</a:t>
            </a:r>
            <a:endParaRPr lang="en-US" altLang="ja-JP" sz="900" kern="100" spc="-6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050" b="1" kern="100" spc="-6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b="1" u="sng" kern="100" spc="-60" dirty="0">
                <a:solidFill>
                  <a:schemeClr val="accent1"/>
                </a:solidFill>
                <a:latin typeface="Meiryo UI" panose="020B0604030504040204" pitchFamily="50" charset="-128"/>
                <a:ea typeface="Meiryo UI" panose="020B0604030504040204" pitchFamily="50" charset="-128"/>
                <a:cs typeface="Times New Roman" panose="02020603050405020304" pitchFamily="18" charset="0"/>
              </a:rPr>
              <a:t>暑熱対策のメニューを追加！</a:t>
            </a:r>
            <a:endParaRPr lang="en-US" altLang="ja-JP" sz="1050" b="1" u="sng"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 name="テキスト ボックス 2">
            <a:extLst>
              <a:ext uri="{FF2B5EF4-FFF2-40B4-BE49-F238E27FC236}">
                <a16:creationId xmlns:a16="http://schemas.microsoft.com/office/drawing/2014/main" id="{A5B4B22B-D765-5545-AB73-1E42E703336D}"/>
              </a:ext>
            </a:extLst>
          </p:cNvPr>
          <p:cNvSpPr txBox="1"/>
          <p:nvPr/>
        </p:nvSpPr>
        <p:spPr>
          <a:xfrm>
            <a:off x="98308" y="4797152"/>
            <a:ext cx="4401684" cy="864000"/>
          </a:xfrm>
          <a:prstGeom prst="rect">
            <a:avLst/>
          </a:prstGeom>
          <a:noFill/>
          <a:ln>
            <a:solidFill>
              <a:schemeClr val="tx1">
                <a:lumMod val="85000"/>
                <a:lumOff val="15000"/>
              </a:schemeClr>
            </a:solidFill>
            <a:prstDash val="sysDash"/>
          </a:ln>
        </p:spPr>
        <p:txBody>
          <a:bodyPr wrap="square" rtlCol="0" anchor="t">
            <a:noAutofit/>
          </a:bodyPr>
          <a:lstStyle/>
          <a:p>
            <a:pPr>
              <a:spcAft>
                <a:spcPts val="600"/>
              </a:spcAft>
            </a:pPr>
            <a:r>
              <a:rPr lang="ja-JP" altLang="en-US" sz="1000" b="1" dirty="0">
                <a:latin typeface="Meiryo UI" panose="020B0604030504040204" pitchFamily="50" charset="-128"/>
                <a:ea typeface="Meiryo UI" panose="020B0604030504040204" pitchFamily="50" charset="-128"/>
                <a:cs typeface="メイリオ" panose="020B0604030504040204" pitchFamily="50" charset="-128"/>
              </a:rPr>
              <a:t>自民党決議</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に下記を明記！</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pPr marL="179388" indent="-179388"/>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100" b="1"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クロスコンプライアンス</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について、</a:t>
            </a:r>
            <a:r>
              <a:rPr lang="ja-JP" altLang="en-US" sz="1100" b="1"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加工原料乳生産者補給金等が対象となっていないこと等を踏まえた一層の強化</a:t>
            </a:r>
            <a:endParaRPr lang="en-US" altLang="ja-JP" sz="1000" b="1"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100" b="1"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畜安法の制度面・運用面のさらなる規律強化</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に向けた方策の検討・実施</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7" name="テキスト ボックス 6">
            <a:extLst>
              <a:ext uri="{FF2B5EF4-FFF2-40B4-BE49-F238E27FC236}">
                <a16:creationId xmlns:a16="http://schemas.microsoft.com/office/drawing/2014/main" id="{477DCDCC-8A7A-8F60-7F51-0AFEC400377A}"/>
              </a:ext>
            </a:extLst>
          </p:cNvPr>
          <p:cNvSpPr txBox="1"/>
          <p:nvPr/>
        </p:nvSpPr>
        <p:spPr>
          <a:xfrm>
            <a:off x="2072203" y="6092846"/>
            <a:ext cx="2403179" cy="693148"/>
          </a:xfrm>
          <a:prstGeom prst="rect">
            <a:avLst/>
          </a:prstGeom>
          <a:noFill/>
          <a:ln>
            <a:noFill/>
          </a:ln>
        </p:spPr>
        <p:txBody>
          <a:bodyPr wrap="square" rtlCol="0" anchor="t">
            <a:noAutofit/>
          </a:bodyPr>
          <a:lstStyle/>
          <a:p>
            <a:r>
              <a:rPr lang="ja-JP" altLang="en-US" sz="9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900" spc="-110" dirty="0">
                <a:latin typeface="Meiryo UI" panose="020B0604030504040204" pitchFamily="50" charset="-128"/>
                <a:ea typeface="Meiryo UI" panose="020B0604030504040204" pitchFamily="50" charset="-128"/>
                <a:cs typeface="メイリオ" panose="020B0604030504040204" pitchFamily="50" charset="-128"/>
              </a:rPr>
              <a:t>待遇改善 </a:t>
            </a:r>
            <a:r>
              <a:rPr lang="ja-JP" altLang="en-US" sz="1050" b="1" u="sng" spc="-110"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最大</a:t>
            </a:r>
            <a:r>
              <a:rPr lang="en-US" altLang="ja-JP" sz="1050" b="1" u="sng" spc="-110"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35</a:t>
            </a:r>
            <a:r>
              <a:rPr lang="ja-JP" altLang="en-US" sz="1050" b="1" u="sng" spc="-110"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千円</a:t>
            </a:r>
            <a:r>
              <a:rPr lang="ja-JP" altLang="en-US" sz="900" b="1" u="sng" spc="-110"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900" b="1" u="sng" spc="-110"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5</a:t>
            </a:r>
            <a:r>
              <a:rPr lang="ja-JP" altLang="en-US" sz="900" b="1" u="sng" spc="-110"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千円）</a:t>
            </a:r>
            <a:r>
              <a:rPr lang="en-US" altLang="ja-JP" sz="900" b="1" u="sng" spc="-11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900" b="1" u="sng" spc="-110" dirty="0">
                <a:latin typeface="Meiryo UI" panose="020B0604030504040204" pitchFamily="50" charset="-128"/>
                <a:ea typeface="Meiryo UI" panose="020B0604030504040204" pitchFamily="50" charset="-128"/>
                <a:cs typeface="メイリオ" panose="020B0604030504040204" pitchFamily="50" charset="-128"/>
              </a:rPr>
              <a:t>月・人</a:t>
            </a:r>
            <a:endParaRPr lang="en-US" altLang="ja-JP" sz="900" b="1" spc="-110" dirty="0">
              <a:latin typeface="Meiryo UI" panose="020B0604030504040204" pitchFamily="50" charset="-128"/>
              <a:ea typeface="Meiryo UI" panose="020B0604030504040204" pitchFamily="50" charset="-128"/>
              <a:cs typeface="メイリオ" panose="020B0604030504040204" pitchFamily="50" charset="-128"/>
            </a:endParaRPr>
          </a:p>
          <a:p>
            <a:pPr indent="627063" algn="r"/>
            <a:r>
              <a:rPr lang="ja-JP" altLang="en-US" sz="900" dirty="0">
                <a:latin typeface="Meiryo UI" panose="020B0604030504040204" pitchFamily="50" charset="-128"/>
                <a:ea typeface="Meiryo UI" panose="020B0604030504040204" pitchFamily="50" charset="-128"/>
                <a:cs typeface="メイリオ" panose="020B0604030504040204" pitchFamily="50" charset="-128"/>
              </a:rPr>
              <a:t>（期間は</a:t>
            </a:r>
            <a:r>
              <a:rPr lang="ja-JP" altLang="en-US" sz="900" b="1"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２→３年間に延長</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lang="en-US" altLang="ja-JP" sz="700" b="1"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p>
            <a:pPr>
              <a:spcBef>
                <a:spcPts val="300"/>
              </a:spcBef>
            </a:pPr>
            <a:r>
              <a:rPr lang="ja-JP" altLang="en-US" sz="900" dirty="0">
                <a:latin typeface="Meiryo UI" panose="020B0604030504040204" pitchFamily="50" charset="-128"/>
                <a:ea typeface="Meiryo UI" panose="020B0604030504040204" pitchFamily="50" charset="-128"/>
                <a:cs typeface="メイリオ" panose="020B0604030504040204" pitchFamily="50" charset="-128"/>
              </a:rPr>
              <a:t>✅ヘルパーを育成する酪農家への支援</a:t>
            </a:r>
            <a:endParaRPr lang="en-US" altLang="ja-JP" sz="9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050" b="1" u="sng"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8</a:t>
            </a:r>
            <a:r>
              <a:rPr lang="ja-JP" altLang="en-US" sz="1050" b="1" u="sng"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千円</a:t>
            </a:r>
            <a:r>
              <a:rPr lang="en-US" altLang="ja-JP" sz="1050" b="1" u="sng"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50" b="1" u="sng"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日：上限</a:t>
            </a:r>
            <a:r>
              <a:rPr lang="en-US" altLang="ja-JP" sz="1050" b="1" u="sng"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90</a:t>
            </a:r>
            <a:r>
              <a:rPr lang="ja-JP" altLang="en-US" sz="1050" b="1" u="sng"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日</a:t>
            </a:r>
            <a:endParaRPr lang="en-US" altLang="ja-JP" sz="1050" b="1" u="sng"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u="sng"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テキスト ボックス 16">
            <a:extLst>
              <a:ext uri="{FF2B5EF4-FFF2-40B4-BE49-F238E27FC236}">
                <a16:creationId xmlns:a16="http://schemas.microsoft.com/office/drawing/2014/main" id="{85617DBE-98C0-E149-B6C3-6C794B1D6CEA}"/>
              </a:ext>
            </a:extLst>
          </p:cNvPr>
          <p:cNvSpPr txBox="1"/>
          <p:nvPr/>
        </p:nvSpPr>
        <p:spPr>
          <a:xfrm>
            <a:off x="2252644" y="5765308"/>
            <a:ext cx="1581669" cy="359005"/>
          </a:xfrm>
          <a:prstGeom prst="round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wrap="square" bIns="72000" rtlCol="0" anchor="t" anchorCtr="1">
            <a:noAutofit/>
          </a:bodyPr>
          <a:lstStyle/>
          <a:p>
            <a:pPr>
              <a:lnSpc>
                <a:spcPts val="1100"/>
              </a:lnSpc>
            </a:pPr>
            <a:r>
              <a:rPr lang="ja-JP" altLang="en-US" sz="11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酪農ヘルパー事業</a:t>
            </a:r>
            <a:endParaRPr lang="en-US" altLang="ja-JP" sz="11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nSpc>
                <a:spcPts val="1100"/>
              </a:lnSpc>
            </a:pPr>
            <a:r>
              <a:rPr lang="en-US" altLang="ja-JP" sz="8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700" b="1" dirty="0">
                <a:solidFill>
                  <a:schemeClr val="bg1"/>
                </a:solidFill>
                <a:latin typeface="Meiryo UI" panose="020B0604030504040204" pitchFamily="50" charset="-128"/>
                <a:ea typeface="Meiryo UI" panose="020B0604030504040204" pitchFamily="50" charset="-128"/>
              </a:rPr>
              <a:t>所要額</a:t>
            </a:r>
            <a:r>
              <a:rPr lang="en-US" altLang="ja-JP" sz="700" b="1" dirty="0">
                <a:solidFill>
                  <a:schemeClr val="bg1"/>
                </a:solidFill>
                <a:latin typeface="Meiryo UI" panose="020B0604030504040204" pitchFamily="50" charset="-128"/>
                <a:ea typeface="Meiryo UI" panose="020B0604030504040204" pitchFamily="50" charset="-128"/>
              </a:rPr>
              <a:t>10.3</a:t>
            </a:r>
            <a:r>
              <a:rPr kumimoji="1"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億円</a:t>
            </a:r>
            <a:r>
              <a:rPr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700" b="1"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700" b="1"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3</a:t>
            </a:r>
            <a:r>
              <a:rPr lang="ja-JP" altLang="en-US" sz="700" b="1"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億円</a:t>
            </a:r>
            <a:r>
              <a:rPr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 </a:t>
            </a:r>
            <a:r>
              <a:rPr kumimoji="1" lang="en-US" altLang="ja-JP"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p>
        </p:txBody>
      </p:sp>
      <p:sp>
        <p:nvSpPr>
          <p:cNvPr id="2" name="スライド番号プレースホルダ 1">
            <a:extLst>
              <a:ext uri="{FF2B5EF4-FFF2-40B4-BE49-F238E27FC236}">
                <a16:creationId xmlns:a16="http://schemas.microsoft.com/office/drawing/2014/main" id="{701F3E6E-5E1A-5C71-CFB2-1968E0E1EB76}"/>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4" name="大かっこ 3">
            <a:extLst>
              <a:ext uri="{FF2B5EF4-FFF2-40B4-BE49-F238E27FC236}">
                <a16:creationId xmlns:a16="http://schemas.microsoft.com/office/drawing/2014/main" id="{5975E744-BD63-5C8A-4A53-E21D3E263330}"/>
              </a:ext>
            </a:extLst>
          </p:cNvPr>
          <p:cNvSpPr/>
          <p:nvPr/>
        </p:nvSpPr>
        <p:spPr>
          <a:xfrm>
            <a:off x="1115616" y="3609048"/>
            <a:ext cx="2124000" cy="288000"/>
          </a:xfrm>
          <a:prstGeom prst="bracketPair">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E54493DC-CDC6-84FF-9D6B-C2CCFB94FA32}"/>
              </a:ext>
            </a:extLst>
          </p:cNvPr>
          <p:cNvSpPr txBox="1"/>
          <p:nvPr/>
        </p:nvSpPr>
        <p:spPr>
          <a:xfrm>
            <a:off x="3707984" y="1844856"/>
            <a:ext cx="720000"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拡充</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1" name="テキスト ボックス 20">
            <a:extLst>
              <a:ext uri="{FF2B5EF4-FFF2-40B4-BE49-F238E27FC236}">
                <a16:creationId xmlns:a16="http://schemas.microsoft.com/office/drawing/2014/main" id="{F7A074F2-DBF0-C7DC-09E9-653C33560317}"/>
              </a:ext>
            </a:extLst>
          </p:cNvPr>
          <p:cNvSpPr txBox="1"/>
          <p:nvPr/>
        </p:nvSpPr>
        <p:spPr>
          <a:xfrm>
            <a:off x="278733" y="4437112"/>
            <a:ext cx="4040834" cy="315140"/>
          </a:xfrm>
          <a:prstGeom prst="round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lvl="0" algn="ctr">
              <a:lnSpc>
                <a:spcPct val="150000"/>
              </a:lnSpc>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需給調整の強化に向けた対応</a:t>
            </a:r>
          </a:p>
        </p:txBody>
      </p:sp>
      <p:sp>
        <p:nvSpPr>
          <p:cNvPr id="22" name="テキスト ボックス 21">
            <a:extLst>
              <a:ext uri="{FF2B5EF4-FFF2-40B4-BE49-F238E27FC236}">
                <a16:creationId xmlns:a16="http://schemas.microsoft.com/office/drawing/2014/main" id="{0C99CA46-90B2-8B22-4616-7EB4951701E9}"/>
              </a:ext>
            </a:extLst>
          </p:cNvPr>
          <p:cNvSpPr txBox="1"/>
          <p:nvPr/>
        </p:nvSpPr>
        <p:spPr>
          <a:xfrm>
            <a:off x="1671330" y="5733256"/>
            <a:ext cx="519163" cy="193094"/>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lang="ja-JP" altLang="en-US" sz="12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拡充</a:t>
            </a:r>
            <a:endParaRPr kumimoji="1" lang="en-US" altLang="ja-JP" sz="12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3" name="テキスト ボックス 22">
            <a:extLst>
              <a:ext uri="{FF2B5EF4-FFF2-40B4-BE49-F238E27FC236}">
                <a16:creationId xmlns:a16="http://schemas.microsoft.com/office/drawing/2014/main" id="{8C935AB5-0C98-88A5-FDF1-7994459A1493}"/>
              </a:ext>
            </a:extLst>
          </p:cNvPr>
          <p:cNvSpPr txBox="1"/>
          <p:nvPr/>
        </p:nvSpPr>
        <p:spPr>
          <a:xfrm>
            <a:off x="3635896" y="5733256"/>
            <a:ext cx="519163" cy="193094"/>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lang="ja-JP" altLang="en-US" sz="12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拡充</a:t>
            </a:r>
            <a:endParaRPr kumimoji="1" lang="en-US" altLang="ja-JP" sz="12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1C3663F9-61B7-BA19-D66E-2710E36E0DB7}"/>
              </a:ext>
            </a:extLst>
          </p:cNvPr>
          <p:cNvSpPr txBox="1"/>
          <p:nvPr/>
        </p:nvSpPr>
        <p:spPr>
          <a:xfrm>
            <a:off x="8244448" y="1846775"/>
            <a:ext cx="720000"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拡充</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631F4466-93FD-B598-E64D-14E4A606D426}"/>
              </a:ext>
            </a:extLst>
          </p:cNvPr>
          <p:cNvSpPr txBox="1"/>
          <p:nvPr/>
        </p:nvSpPr>
        <p:spPr>
          <a:xfrm>
            <a:off x="6243650" y="3856729"/>
            <a:ext cx="519163" cy="193094"/>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lang="ja-JP" altLang="en-US" sz="12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拡充</a:t>
            </a:r>
            <a:endParaRPr kumimoji="1" lang="en-US" altLang="ja-JP" sz="12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5" name="テキスト ボックス 34">
            <a:extLst>
              <a:ext uri="{FF2B5EF4-FFF2-40B4-BE49-F238E27FC236}">
                <a16:creationId xmlns:a16="http://schemas.microsoft.com/office/drawing/2014/main" id="{BFD83CDC-FE5C-73F2-E11C-BA88C158A558}"/>
              </a:ext>
            </a:extLst>
          </p:cNvPr>
          <p:cNvSpPr txBox="1"/>
          <p:nvPr/>
        </p:nvSpPr>
        <p:spPr>
          <a:xfrm>
            <a:off x="8467021" y="3856729"/>
            <a:ext cx="519163" cy="193094"/>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lang="ja-JP" altLang="en-US" sz="12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拡充</a:t>
            </a:r>
            <a:endParaRPr kumimoji="1" lang="en-US" altLang="ja-JP" sz="12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0" name="テキスト ボックス 39">
            <a:extLst>
              <a:ext uri="{FF2B5EF4-FFF2-40B4-BE49-F238E27FC236}">
                <a16:creationId xmlns:a16="http://schemas.microsoft.com/office/drawing/2014/main" id="{1F6B2B08-2716-6720-F37B-2E19D158FC96}"/>
              </a:ext>
            </a:extLst>
          </p:cNvPr>
          <p:cNvSpPr txBox="1"/>
          <p:nvPr/>
        </p:nvSpPr>
        <p:spPr>
          <a:xfrm>
            <a:off x="4774557" y="5805320"/>
            <a:ext cx="4021349" cy="576008"/>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zh-TW"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和牛肉需要拡大緊急対策</a:t>
            </a:r>
          </a:p>
          <a:p>
            <a:pPr marL="0" marR="0" lvl="0" indent="0" algn="ctr" defTabSz="914400" rtl="0" eaLnBrk="1" fontAlgn="auto" latinLnBrk="0" hangingPunct="1">
              <a:spcBef>
                <a:spcPts val="0"/>
              </a:spcBef>
              <a:spcAft>
                <a:spcPts val="0"/>
              </a:spcAft>
              <a:buClrTx/>
              <a:buSzTx/>
              <a:buFontTx/>
              <a:buNone/>
              <a:tabLst/>
              <a:defRPr/>
            </a:pPr>
            <a:r>
              <a:rPr kumimoji="1" lang="zh-TW"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（７補</a:t>
            </a:r>
            <a:r>
              <a:rPr kumimoji="1" lang="en-US" altLang="zh-TW"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170</a:t>
            </a:r>
            <a:r>
              <a:rPr kumimoji="1" lang="zh-TW"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a:t>
            </a:r>
          </a:p>
        </p:txBody>
      </p:sp>
      <p:sp>
        <p:nvSpPr>
          <p:cNvPr id="42" name="テキスト ボックス 41">
            <a:extLst>
              <a:ext uri="{FF2B5EF4-FFF2-40B4-BE49-F238E27FC236}">
                <a16:creationId xmlns:a16="http://schemas.microsoft.com/office/drawing/2014/main" id="{67F9026D-764A-2501-42D8-09C98B30D3F8}"/>
              </a:ext>
            </a:extLst>
          </p:cNvPr>
          <p:cNvSpPr txBox="1"/>
          <p:nvPr/>
        </p:nvSpPr>
        <p:spPr>
          <a:xfrm>
            <a:off x="8244448" y="5744798"/>
            <a:ext cx="720000"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継続</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0" name="テキスト ボックス 49">
            <a:extLst>
              <a:ext uri="{FF2B5EF4-FFF2-40B4-BE49-F238E27FC236}">
                <a16:creationId xmlns:a16="http://schemas.microsoft.com/office/drawing/2014/main" id="{827460DE-DAA7-60F6-2F6D-AF2E0E60F5D9}"/>
              </a:ext>
            </a:extLst>
          </p:cNvPr>
          <p:cNvSpPr txBox="1"/>
          <p:nvPr/>
        </p:nvSpPr>
        <p:spPr>
          <a:xfrm>
            <a:off x="4687652" y="6352485"/>
            <a:ext cx="4394212" cy="316875"/>
          </a:xfrm>
          <a:prstGeom prst="rect">
            <a:avLst/>
          </a:prstGeom>
          <a:noFill/>
          <a:ln w="19050">
            <a:noFill/>
          </a:ln>
        </p:spPr>
        <p:txBody>
          <a:bodyPr wrap="square" rtlCol="0" anchor="t">
            <a:noAutofit/>
          </a:bodyPr>
          <a:lstStyle/>
          <a:p>
            <a:pPr marL="92075">
              <a:lnSpc>
                <a:spcPts val="2200"/>
              </a:lnSpc>
              <a:buClr>
                <a:schemeClr val="tx1">
                  <a:lumMod val="85000"/>
                  <a:lumOff val="15000"/>
                </a:schemeClr>
              </a:buClr>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✅和牛肉の販売促進等を支援　</a:t>
            </a:r>
            <a:r>
              <a:rPr lang="en-US" altLang="ja-JP" sz="1400" b="1" u="sng" dirty="0">
                <a:solidFill>
                  <a:schemeClr val="accent1"/>
                </a:solidFill>
                <a:latin typeface="Meiryo UI" panose="020B0604030504040204" pitchFamily="50" charset="-128"/>
                <a:ea typeface="Meiryo UI" panose="020B0604030504040204" pitchFamily="50" charset="-128"/>
              </a:rPr>
              <a:t>1,800</a:t>
            </a:r>
            <a:r>
              <a:rPr lang="ja-JP" altLang="en-US" sz="1400" b="1" u="sng" dirty="0">
                <a:solidFill>
                  <a:schemeClr val="accent1"/>
                </a:solidFill>
                <a:latin typeface="Meiryo UI" panose="020B0604030504040204" pitchFamily="50" charset="-128"/>
                <a:ea typeface="Meiryo UI" panose="020B0604030504040204" pitchFamily="50" charset="-128"/>
              </a:rPr>
              <a:t>円／㎏</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（ロイン）等</a:t>
            </a:r>
            <a:endParaRPr lang="en-US" altLang="ja-JP" sz="1400" b="1" u="sng" dirty="0">
              <a:solidFill>
                <a:schemeClr val="accen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68245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7E531-0BED-24FE-B935-0472DAEF57DA}"/>
            </a:ext>
          </a:extLst>
        </p:cNvPr>
        <p:cNvGrpSpPr/>
        <p:nvPr/>
      </p:nvGrpSpPr>
      <p:grpSpPr>
        <a:xfrm>
          <a:off x="0" y="0"/>
          <a:ext cx="0" cy="0"/>
          <a:chOff x="0" y="0"/>
          <a:chExt cx="0" cy="0"/>
        </a:xfrm>
      </p:grpSpPr>
      <p:sp>
        <p:nvSpPr>
          <p:cNvPr id="54" name="吹き出し: 四角形 53">
            <a:extLst>
              <a:ext uri="{FF2B5EF4-FFF2-40B4-BE49-F238E27FC236}">
                <a16:creationId xmlns:a16="http://schemas.microsoft.com/office/drawing/2014/main" id="{62DF738A-B3AA-DA99-7EE0-38F42FEDEAC5}"/>
              </a:ext>
            </a:extLst>
          </p:cNvPr>
          <p:cNvSpPr/>
          <p:nvPr/>
        </p:nvSpPr>
        <p:spPr>
          <a:xfrm>
            <a:off x="4463019" y="5157192"/>
            <a:ext cx="4624275" cy="1490681"/>
          </a:xfrm>
          <a:prstGeom prst="wedgeRectCallout">
            <a:avLst>
              <a:gd name="adj1" fmla="val -53639"/>
              <a:gd name="adj2" fmla="val 25398"/>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9" name="直線コネクタ 8">
            <a:extLst>
              <a:ext uri="{FF2B5EF4-FFF2-40B4-BE49-F238E27FC236}">
                <a16:creationId xmlns:a16="http://schemas.microsoft.com/office/drawing/2014/main" id="{1CC51892-D3A4-8417-B9B3-AF90C681B8A7}"/>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DECA5F10-1C62-9819-3698-8E22C32E3CD1}"/>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青果対策</a:t>
            </a:r>
          </a:p>
        </p:txBody>
      </p:sp>
      <p:sp>
        <p:nvSpPr>
          <p:cNvPr id="6" name="四角形: 角を丸くする 5">
            <a:extLst>
              <a:ext uri="{FF2B5EF4-FFF2-40B4-BE49-F238E27FC236}">
                <a16:creationId xmlns:a16="http://schemas.microsoft.com/office/drawing/2014/main" id="{9B3CBDCE-E01A-A7EB-FAD4-B03385606F06}"/>
              </a:ext>
            </a:extLst>
          </p:cNvPr>
          <p:cNvSpPr/>
          <p:nvPr/>
        </p:nvSpPr>
        <p:spPr>
          <a:xfrm>
            <a:off x="53722" y="692752"/>
            <a:ext cx="9036557" cy="998338"/>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野菜価格安定制度は、所要額（</a:t>
            </a:r>
            <a:r>
              <a:rPr lang="en-US" altLang="ja-JP" dirty="0">
                <a:solidFill>
                  <a:prstClr val="black"/>
                </a:solidFill>
                <a:latin typeface="Meiryo UI" panose="020B0604030504040204" pitchFamily="50" charset="-128"/>
                <a:ea typeface="Meiryo UI" panose="020B0604030504040204" pitchFamily="50" charset="-128"/>
              </a:rPr>
              <a:t>157</a:t>
            </a:r>
            <a:r>
              <a:rPr lang="ja-JP" altLang="en-US" dirty="0">
                <a:solidFill>
                  <a:prstClr val="black"/>
                </a:solidFill>
                <a:latin typeface="Meiryo UI" panose="020B0604030504040204" pitchFamily="50" charset="-128"/>
                <a:ea typeface="Meiryo UI" panose="020B0604030504040204" pitchFamily="50" charset="-128"/>
              </a:rPr>
              <a:t>億円）を確保！</a:t>
            </a:r>
            <a:endParaRPr lang="en-US" altLang="ja-JP" dirty="0">
              <a:solidFill>
                <a:prstClr val="black"/>
              </a:solidFill>
              <a:latin typeface="Meiryo UI" panose="020B0604030504040204" pitchFamily="50" charset="-128"/>
              <a:ea typeface="Meiryo UI" panose="020B0604030504040204" pitchFamily="50" charset="-128"/>
            </a:endParaRPr>
          </a:p>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果樹経営支援対策は、予算額の増額、高温障害対策メニューを新設！</a:t>
            </a:r>
            <a:endParaRPr lang="en-US" altLang="ja-JP" dirty="0">
              <a:solidFill>
                <a:prstClr val="black"/>
              </a:solidFill>
              <a:latin typeface="Meiryo UI" panose="020B0604030504040204" pitchFamily="50" charset="-128"/>
              <a:ea typeface="Meiryo UI" panose="020B0604030504040204" pitchFamily="50" charset="-128"/>
            </a:endParaRPr>
          </a:p>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施設園芸等燃料価格高騰対策は、４４億円（昨年比＋１５億円）を基金に積み増し！</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FA8074BB-8735-6799-A8D0-C0E842E26DEC}"/>
              </a:ext>
            </a:extLst>
          </p:cNvPr>
          <p:cNvSpPr txBox="1"/>
          <p:nvPr/>
        </p:nvSpPr>
        <p:spPr>
          <a:xfrm>
            <a:off x="259122" y="2179046"/>
            <a:ext cx="4092091" cy="584775"/>
          </a:xfrm>
          <a:prstGeom prst="rect">
            <a:avLst/>
          </a:prstGeom>
          <a:noFill/>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rPr>
              <a:t>８年度当初で制度の安定運営に必要となる</a:t>
            </a:r>
            <a:endParaRPr lang="en-US" altLang="ja-JP" sz="1600" dirty="0">
              <a:latin typeface="Meiryo UI" panose="020B0604030504040204" pitchFamily="50" charset="-128"/>
              <a:ea typeface="Meiryo UI" panose="020B0604030504040204" pitchFamily="50" charset="-128"/>
            </a:endParaRPr>
          </a:p>
          <a:p>
            <a:pPr algn="ctr"/>
            <a:r>
              <a:rPr lang="ja-JP" altLang="en-US" sz="1600" b="1" dirty="0">
                <a:solidFill>
                  <a:schemeClr val="accent1"/>
                </a:solidFill>
                <a:latin typeface="Meiryo UI" panose="020B0604030504040204" pitchFamily="50" charset="-128"/>
                <a:ea typeface="Meiryo UI" panose="020B0604030504040204" pitchFamily="50" charset="-128"/>
              </a:rPr>
              <a:t>所要額</a:t>
            </a:r>
            <a:r>
              <a:rPr lang="en-US" altLang="ja-JP" sz="1600" b="1" dirty="0">
                <a:solidFill>
                  <a:schemeClr val="accent1"/>
                </a:solidFill>
                <a:latin typeface="Meiryo UI" panose="020B0604030504040204" pitchFamily="50" charset="-128"/>
                <a:ea typeface="Meiryo UI" panose="020B0604030504040204" pitchFamily="50" charset="-128"/>
              </a:rPr>
              <a:t>157</a:t>
            </a:r>
            <a:r>
              <a:rPr lang="ja-JP" altLang="en-US" sz="1600" b="1" dirty="0">
                <a:solidFill>
                  <a:schemeClr val="accent1"/>
                </a:solidFill>
                <a:latin typeface="Meiryo UI" panose="020B0604030504040204" pitchFamily="50" charset="-128"/>
                <a:ea typeface="Meiryo UI" panose="020B0604030504040204" pitchFamily="50" charset="-128"/>
              </a:rPr>
              <a:t>億円</a:t>
            </a:r>
            <a:r>
              <a:rPr lang="ja-JP" altLang="en-US" sz="1600" dirty="0">
                <a:latin typeface="Meiryo UI" panose="020B0604030504040204" pitchFamily="50" charset="-128"/>
                <a:ea typeface="Meiryo UI" panose="020B0604030504040204" pitchFamily="50" charset="-128"/>
              </a:rPr>
              <a:t>を確保！</a:t>
            </a:r>
            <a:endParaRPr lang="ja-JP" altLang="en-US" sz="1600"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86683CCC-9D72-4761-2D50-FF5752D84783}"/>
              </a:ext>
            </a:extLst>
          </p:cNvPr>
          <p:cNvSpPr txBox="1"/>
          <p:nvPr/>
        </p:nvSpPr>
        <p:spPr>
          <a:xfrm>
            <a:off x="72667" y="1772816"/>
            <a:ext cx="4465000" cy="32400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野菜価格安定対策事業</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BF9047E6-40C0-34F1-FDFE-1BC80554525D}"/>
              </a:ext>
            </a:extLst>
          </p:cNvPr>
          <p:cNvSpPr txBox="1"/>
          <p:nvPr/>
        </p:nvSpPr>
        <p:spPr>
          <a:xfrm>
            <a:off x="4499992" y="2128524"/>
            <a:ext cx="4800172" cy="338554"/>
          </a:xfrm>
          <a:prstGeom prst="rect">
            <a:avLst/>
          </a:prstGeom>
          <a:noFill/>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rPr>
              <a:t>８年度当初で</a:t>
            </a:r>
            <a:r>
              <a:rPr lang="en-US" altLang="ja-JP" sz="1600" b="1" dirty="0">
                <a:solidFill>
                  <a:schemeClr val="accent1"/>
                </a:solidFill>
                <a:latin typeface="Meiryo UI" panose="020B0604030504040204" pitchFamily="50" charset="-128"/>
                <a:ea typeface="Meiryo UI" panose="020B0604030504040204" pitchFamily="50" charset="-128"/>
              </a:rPr>
              <a:t>56</a:t>
            </a:r>
            <a:r>
              <a:rPr lang="ja-JP" altLang="en-US" sz="1600" b="1" dirty="0">
                <a:solidFill>
                  <a:schemeClr val="accent1"/>
                </a:solidFill>
                <a:latin typeface="Meiryo UI" panose="020B0604030504040204" pitchFamily="50" charset="-128"/>
                <a:ea typeface="Meiryo UI" panose="020B0604030504040204" pitchFamily="50" charset="-128"/>
              </a:rPr>
              <a:t>億円</a:t>
            </a:r>
            <a:r>
              <a:rPr lang="ja-JP" altLang="en-US" sz="1400" b="1" dirty="0">
                <a:solidFill>
                  <a:schemeClr val="accent1"/>
                </a:solidFill>
                <a:latin typeface="Meiryo UI" panose="020B0604030504040204" pitchFamily="50" charset="-128"/>
                <a:ea typeface="Meiryo UI" panose="020B0604030504040204" pitchFamily="50" charset="-128"/>
              </a:rPr>
              <a:t>（対前年比＋３億円）</a:t>
            </a:r>
            <a:r>
              <a:rPr lang="ja-JP" altLang="en-US" sz="1600" dirty="0">
                <a:latin typeface="Meiryo UI" panose="020B0604030504040204" pitchFamily="50" charset="-128"/>
                <a:ea typeface="Meiryo UI" panose="020B0604030504040204" pitchFamily="50" charset="-128"/>
              </a:rPr>
              <a:t>を確保！</a:t>
            </a:r>
            <a:endParaRPr lang="en-US" altLang="ja-JP" sz="1600" dirty="0">
              <a:latin typeface="Meiryo UI" panose="020B0604030504040204" pitchFamily="50" charset="-128"/>
              <a:ea typeface="Meiryo UI" panose="020B0604030504040204" pitchFamily="50" charset="-128"/>
            </a:endParaRPr>
          </a:p>
        </p:txBody>
      </p:sp>
      <p:sp>
        <p:nvSpPr>
          <p:cNvPr id="21" name="吹き出し: 四角形 20">
            <a:extLst>
              <a:ext uri="{FF2B5EF4-FFF2-40B4-BE49-F238E27FC236}">
                <a16:creationId xmlns:a16="http://schemas.microsoft.com/office/drawing/2014/main" id="{AF68B97F-9B8F-067C-AFC3-62FE231F1C7E}"/>
              </a:ext>
            </a:extLst>
          </p:cNvPr>
          <p:cNvSpPr/>
          <p:nvPr/>
        </p:nvSpPr>
        <p:spPr>
          <a:xfrm>
            <a:off x="5854905" y="2467078"/>
            <a:ext cx="3235374" cy="863786"/>
          </a:xfrm>
          <a:prstGeom prst="wedgeRectCallout">
            <a:avLst>
              <a:gd name="adj1" fmla="val -55955"/>
              <a:gd name="adj2" fmla="val 3317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indent="-266700">
              <a:tabLst>
                <a:tab pos="180975" algn="l"/>
              </a:tabLst>
            </a:pPr>
            <a:r>
              <a:rPr lang="ja-JP" altLang="en-US" sz="1400" dirty="0">
                <a:solidFill>
                  <a:schemeClr val="tx1"/>
                </a:solidFill>
                <a:latin typeface="Meiryo UI" panose="020B0604030504040204" pitchFamily="50" charset="-128"/>
                <a:ea typeface="Meiryo UI" panose="020B0604030504040204" pitchFamily="50" charset="-128"/>
              </a:rPr>
              <a:t>✅高温障害発生低減に資する</a:t>
            </a:r>
            <a:r>
              <a:rPr lang="ja-JP" altLang="en-US" sz="1400" b="1" dirty="0">
                <a:solidFill>
                  <a:schemeClr val="accent1"/>
                </a:solidFill>
                <a:latin typeface="Meiryo UI" panose="020B0604030504040204" pitchFamily="50" charset="-128"/>
                <a:ea typeface="Meiryo UI" panose="020B0604030504040204" pitchFamily="50" charset="-128"/>
              </a:rPr>
              <a:t>遮光ネット</a:t>
            </a:r>
            <a:r>
              <a:rPr lang="ja-JP" altLang="en-US" sz="1400" dirty="0">
                <a:solidFill>
                  <a:schemeClr val="tx1"/>
                </a:solidFill>
                <a:latin typeface="Meiryo UI" panose="020B0604030504040204" pitchFamily="50" charset="-128"/>
                <a:ea typeface="Meiryo UI" panose="020B0604030504040204" pitchFamily="50" charset="-128"/>
              </a:rPr>
              <a:t>や土壌被覆、</a:t>
            </a:r>
            <a:r>
              <a:rPr lang="ja-JP" altLang="en-US" sz="1400" b="1" dirty="0">
                <a:solidFill>
                  <a:schemeClr val="accent1"/>
                </a:solidFill>
                <a:latin typeface="Meiryo UI" panose="020B0604030504040204" pitchFamily="50" charset="-128"/>
                <a:ea typeface="Meiryo UI" panose="020B0604030504040204" pitchFamily="50" charset="-128"/>
              </a:rPr>
              <a:t>細霧冷房</a:t>
            </a:r>
            <a:r>
              <a:rPr lang="ja-JP" altLang="en-US" sz="1400" dirty="0">
                <a:solidFill>
                  <a:schemeClr val="tx1"/>
                </a:solidFill>
                <a:latin typeface="Meiryo UI" panose="020B0604030504040204" pitchFamily="50" charset="-128"/>
                <a:ea typeface="Meiryo UI" panose="020B0604030504040204" pitchFamily="50" charset="-128"/>
              </a:rPr>
              <a:t>等の導入支援メニューを新設！</a:t>
            </a:r>
            <a:endParaRPr kumimoji="1" lang="ja-JP" altLang="en-US" sz="1400" dirty="0">
              <a:solidFill>
                <a:schemeClr val="tx1"/>
              </a:solidFill>
            </a:endParaRPr>
          </a:p>
        </p:txBody>
      </p:sp>
      <p:pic>
        <p:nvPicPr>
          <p:cNvPr id="23" name="図 22">
            <a:extLst>
              <a:ext uri="{FF2B5EF4-FFF2-40B4-BE49-F238E27FC236}">
                <a16:creationId xmlns:a16="http://schemas.microsoft.com/office/drawing/2014/main" id="{7C27BC83-EC40-1716-241F-31699EBCCA28}"/>
              </a:ext>
            </a:extLst>
          </p:cNvPr>
          <p:cNvPicPr>
            <a:picLocks noChangeAspect="1"/>
          </p:cNvPicPr>
          <p:nvPr/>
        </p:nvPicPr>
        <p:blipFill>
          <a:blip r:embed="rId3"/>
          <a:srcRect l="69282" t="13096" r="4713" b="26093"/>
          <a:stretch>
            <a:fillRect/>
          </a:stretch>
        </p:blipFill>
        <p:spPr>
          <a:xfrm>
            <a:off x="4885553" y="2467078"/>
            <a:ext cx="936104" cy="889914"/>
          </a:xfrm>
          <a:prstGeom prst="rect">
            <a:avLst/>
          </a:prstGeom>
        </p:spPr>
      </p:pic>
      <p:sp>
        <p:nvSpPr>
          <p:cNvPr id="25" name="テキスト ボックス 24">
            <a:extLst>
              <a:ext uri="{FF2B5EF4-FFF2-40B4-BE49-F238E27FC236}">
                <a16:creationId xmlns:a16="http://schemas.microsoft.com/office/drawing/2014/main" id="{620C80D5-2879-F3C9-E838-B7F425E99F7A}"/>
              </a:ext>
            </a:extLst>
          </p:cNvPr>
          <p:cNvSpPr txBox="1"/>
          <p:nvPr/>
        </p:nvSpPr>
        <p:spPr>
          <a:xfrm>
            <a:off x="72667" y="3541957"/>
            <a:ext cx="8951465" cy="319091"/>
          </a:xfrm>
          <a:prstGeom prst="roundRect">
            <a:avLst/>
          </a:prstGeom>
          <a:solidFill>
            <a:srgbClr val="29AB39"/>
          </a:solidFill>
          <a:ln>
            <a:solidFill>
              <a:srgbClr val="47D358"/>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anose="020B0604030504040204" pitchFamily="50" charset="-128"/>
              </a:rPr>
              <a:t>ガソリン補助金廃止による</a:t>
            </a: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anose="020B0604030504040204" pitchFamily="50" charset="-128"/>
              </a:rPr>
              <a:t>A</a:t>
            </a: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anose="020B0604030504040204" pitchFamily="50" charset="-128"/>
              </a:rPr>
              <a:t>重油価格上昇への対応</a:t>
            </a:r>
            <a:endPar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7" name="テキスト ボックス 56">
            <a:extLst>
              <a:ext uri="{FF2B5EF4-FFF2-40B4-BE49-F238E27FC236}">
                <a16:creationId xmlns:a16="http://schemas.microsoft.com/office/drawing/2014/main" id="{A35FFFCD-1D44-4AD4-8DCC-D91DFBC09400}"/>
              </a:ext>
            </a:extLst>
          </p:cNvPr>
          <p:cNvSpPr txBox="1"/>
          <p:nvPr/>
        </p:nvSpPr>
        <p:spPr>
          <a:xfrm>
            <a:off x="4499992" y="5317757"/>
            <a:ext cx="4603867" cy="1169551"/>
          </a:xfrm>
          <a:prstGeom prst="rect">
            <a:avLst/>
          </a:prstGeom>
          <a:noFill/>
        </p:spPr>
        <p:txBody>
          <a:bodyPr wrap="square" rtlCol="0">
            <a:spAutoFit/>
          </a:bodyPr>
          <a:lstStyle/>
          <a:p>
            <a:pPr marL="266700" indent="-266700"/>
            <a:r>
              <a:rPr lang="ja-JP" altLang="en-US" sz="1400" dirty="0">
                <a:latin typeface="Meiryo UI" panose="020B0604030504040204" pitchFamily="50" charset="-128"/>
                <a:ea typeface="Meiryo UI" panose="020B0604030504040204" pitchFamily="50" charset="-128"/>
              </a:rPr>
              <a:t>✅ガソリン補助金廃止に伴う</a:t>
            </a:r>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重油への支援（５円</a:t>
            </a:r>
            <a:r>
              <a:rPr lang="en-US" altLang="ja-JP" sz="1400" dirty="0">
                <a:latin typeface="Meiryo UI" panose="020B0604030504040204" pitchFamily="50" charset="-128"/>
                <a:ea typeface="Meiryo UI" panose="020B0604030504040204" pitchFamily="50" charset="-128"/>
              </a:rPr>
              <a:t>/L</a:t>
            </a:r>
            <a:r>
              <a:rPr lang="ja-JP" altLang="en-US" sz="1400" dirty="0">
                <a:latin typeface="Meiryo UI" panose="020B0604030504040204" pitchFamily="50" charset="-128"/>
                <a:ea typeface="Meiryo UI" panose="020B0604030504040204" pitchFamily="50" charset="-128"/>
              </a:rPr>
              <a:t>）終了による影響は、</a:t>
            </a:r>
            <a:r>
              <a:rPr lang="ja-JP" altLang="en-US" sz="1400" b="1" dirty="0">
                <a:solidFill>
                  <a:schemeClr val="accent1"/>
                </a:solidFill>
                <a:latin typeface="Meiryo UI" panose="020B0604030504040204" pitchFamily="50" charset="-128"/>
                <a:ea typeface="Meiryo UI" panose="020B0604030504040204" pitchFamily="50" charset="-128"/>
              </a:rPr>
              <a:t>燃料価格高騰対策の発動により緩和（７割＝３．５円分を補填）</a:t>
            </a:r>
            <a:endParaRPr lang="en-US" altLang="ja-JP" sz="1400" b="1" dirty="0">
              <a:solidFill>
                <a:schemeClr val="accent1"/>
              </a:solidFill>
              <a:latin typeface="Meiryo UI" panose="020B0604030504040204" pitchFamily="50" charset="-128"/>
              <a:ea typeface="Meiryo UI" panose="020B0604030504040204" pitchFamily="50" charset="-128"/>
            </a:endParaRPr>
          </a:p>
          <a:p>
            <a:pPr marL="266700" indent="-266700"/>
            <a:r>
              <a:rPr lang="ja-JP" altLang="en-US" sz="1400" dirty="0">
                <a:latin typeface="Meiryo UI" panose="020B0604030504040204" pitchFamily="50" charset="-128"/>
                <a:ea typeface="Meiryo UI" panose="020B0604030504040204" pitchFamily="50" charset="-128"/>
              </a:rPr>
              <a:t>✅施設園芸燃料価格高騰対策では補填額の増加を見据え、７補正で</a:t>
            </a:r>
            <a:r>
              <a:rPr lang="ja-JP" altLang="en-US" sz="1400" b="1" dirty="0">
                <a:solidFill>
                  <a:schemeClr val="accent1"/>
                </a:solidFill>
                <a:latin typeface="Meiryo UI" panose="020B0604030504040204" pitchFamily="50" charset="-128"/>
                <a:ea typeface="Meiryo UI" panose="020B0604030504040204" pitchFamily="50" charset="-128"/>
              </a:rPr>
              <a:t>４４億円を基金に積み増し！</a:t>
            </a:r>
          </a:p>
        </p:txBody>
      </p:sp>
      <p:sp>
        <p:nvSpPr>
          <p:cNvPr id="31" name="テキスト ボックス 30">
            <a:extLst>
              <a:ext uri="{FF2B5EF4-FFF2-40B4-BE49-F238E27FC236}">
                <a16:creationId xmlns:a16="http://schemas.microsoft.com/office/drawing/2014/main" id="{85400ACC-020C-F391-4E37-1E4DA0892EDC}"/>
              </a:ext>
            </a:extLst>
          </p:cNvPr>
          <p:cNvSpPr txBox="1"/>
          <p:nvPr/>
        </p:nvSpPr>
        <p:spPr>
          <a:xfrm>
            <a:off x="56705" y="3861048"/>
            <a:ext cx="1446039" cy="338554"/>
          </a:xfrm>
          <a:prstGeom prst="rect">
            <a:avLst/>
          </a:prstGeom>
          <a:noFill/>
        </p:spPr>
        <p:txBody>
          <a:bodyPr wrap="square">
            <a:spAutoFit/>
          </a:bodyPr>
          <a:lstStyle/>
          <a:p>
            <a:pPr algn="ctr">
              <a:spcAft>
                <a:spcPts val="600"/>
              </a:spcAft>
            </a:pP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廃止前</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6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3" name="正方形/長方形 12">
            <a:extLst>
              <a:ext uri="{FF2B5EF4-FFF2-40B4-BE49-F238E27FC236}">
                <a16:creationId xmlns:a16="http://schemas.microsoft.com/office/drawing/2014/main" id="{1A2A5BFE-861C-248F-8884-E654D94611F2}"/>
              </a:ext>
            </a:extLst>
          </p:cNvPr>
          <p:cNvSpPr/>
          <p:nvPr/>
        </p:nvSpPr>
        <p:spPr>
          <a:xfrm>
            <a:off x="96472" y="4266774"/>
            <a:ext cx="1370776" cy="2371355"/>
          </a:xfrm>
          <a:prstGeom prst="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ja-JP" altLang="en-US" sz="1400" b="1" dirty="0">
                <a:solidFill>
                  <a:schemeClr val="tx1"/>
                </a:solidFill>
                <a:latin typeface="Meiryo UI" panose="020B0604030504040204" pitchFamily="50" charset="-128"/>
                <a:ea typeface="Meiryo UI" panose="020B0604030504040204" pitchFamily="50" charset="-128"/>
              </a:rPr>
              <a:t>ガソリン補助金</a:t>
            </a:r>
            <a:endParaRPr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定額引き下げ分</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BA5CE8EB-E900-0F1B-95EF-3FA9EDE0F752}"/>
              </a:ext>
            </a:extLst>
          </p:cNvPr>
          <p:cNvSpPr txBox="1"/>
          <p:nvPr/>
        </p:nvSpPr>
        <p:spPr>
          <a:xfrm>
            <a:off x="2981945" y="3861048"/>
            <a:ext cx="1446039" cy="338554"/>
          </a:xfrm>
          <a:prstGeom prst="rect">
            <a:avLst/>
          </a:prstGeom>
          <a:noFill/>
        </p:spPr>
        <p:txBody>
          <a:bodyPr wrap="square">
            <a:spAutoFit/>
          </a:bodyPr>
          <a:lstStyle/>
          <a:p>
            <a:pPr algn="ctr">
              <a:spcAft>
                <a:spcPts val="600"/>
              </a:spcAft>
            </a:pP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廃止後</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6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36CE982B-F5F0-7EA5-D7D2-BA5B05F4DBD7}"/>
              </a:ext>
            </a:extLst>
          </p:cNvPr>
          <p:cNvSpPr txBox="1"/>
          <p:nvPr/>
        </p:nvSpPr>
        <p:spPr>
          <a:xfrm>
            <a:off x="107869" y="5293253"/>
            <a:ext cx="1370777" cy="461665"/>
          </a:xfrm>
          <a:prstGeom prst="rect">
            <a:avLst/>
          </a:prstGeom>
          <a:noFill/>
        </p:spPr>
        <p:txBody>
          <a:bodyPr wrap="square" rtlCol="0">
            <a:spAutoFit/>
          </a:bodyPr>
          <a:lstStyle/>
          <a:p>
            <a:pPr algn="ctr"/>
            <a:r>
              <a:rPr lang="ja-JP" altLang="en-US" sz="2400" b="1" dirty="0">
                <a:latin typeface="Meiryo UI" panose="020B0604030504040204" pitchFamily="50" charset="-128"/>
                <a:ea typeface="Meiryo UI" panose="020B0604030504040204" pitchFamily="50" charset="-128"/>
              </a:rPr>
              <a:t>５円</a:t>
            </a:r>
            <a:r>
              <a:rPr lang="en-US" altLang="ja-JP" sz="2400" b="1" dirty="0">
                <a:latin typeface="Meiryo UI" panose="020B0604030504040204" pitchFamily="50" charset="-128"/>
                <a:ea typeface="Meiryo UI" panose="020B0604030504040204" pitchFamily="50" charset="-128"/>
              </a:rPr>
              <a:t>/L</a:t>
            </a:r>
            <a:endParaRPr kumimoji="1" lang="en-US" altLang="ja-JP" sz="2400" b="1"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116FFA09-1590-D659-6675-C42BDA40CE9C}"/>
              </a:ext>
            </a:extLst>
          </p:cNvPr>
          <p:cNvSpPr/>
          <p:nvPr/>
        </p:nvSpPr>
        <p:spPr>
          <a:xfrm>
            <a:off x="3016339" y="5147447"/>
            <a:ext cx="1370776" cy="1490682"/>
          </a:xfrm>
          <a:prstGeom prst="rect">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ja-JP" altLang="en-US" sz="1400" b="1" dirty="0">
                <a:solidFill>
                  <a:schemeClr val="tx1"/>
                </a:solidFill>
                <a:latin typeface="Meiryo UI" panose="020B0604030504040204" pitchFamily="50" charset="-128"/>
                <a:ea typeface="Meiryo UI" panose="020B0604030504040204" pitchFamily="50" charset="-128"/>
              </a:rPr>
              <a:t>施設園芸等燃料価格高騰対策による補填</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7F747F5D-72B7-BAEC-7968-AB8F831E2826}"/>
              </a:ext>
            </a:extLst>
          </p:cNvPr>
          <p:cNvSpPr txBox="1"/>
          <p:nvPr/>
        </p:nvSpPr>
        <p:spPr>
          <a:xfrm>
            <a:off x="2987824" y="5949280"/>
            <a:ext cx="1388905" cy="461665"/>
          </a:xfrm>
          <a:prstGeom prst="rect">
            <a:avLst/>
          </a:prstGeom>
          <a:noFill/>
        </p:spPr>
        <p:txBody>
          <a:bodyPr wrap="square" rtlCol="0">
            <a:spAutoFit/>
          </a:bodyPr>
          <a:lstStyle/>
          <a:p>
            <a:pPr algn="ctr"/>
            <a:r>
              <a:rPr lang="en-US" altLang="ja-JP" sz="2400" b="1" dirty="0">
                <a:solidFill>
                  <a:schemeClr val="accent1"/>
                </a:solidFill>
                <a:latin typeface="Meiryo UI" panose="020B0604030504040204" pitchFamily="50" charset="-128"/>
                <a:ea typeface="Meiryo UI" panose="020B0604030504040204" pitchFamily="50" charset="-128"/>
              </a:rPr>
              <a:t>3.5</a:t>
            </a:r>
            <a:r>
              <a:rPr lang="ja-JP" altLang="en-US" sz="2400" b="1" dirty="0">
                <a:solidFill>
                  <a:schemeClr val="accent1"/>
                </a:solidFill>
                <a:latin typeface="Meiryo UI" panose="020B0604030504040204" pitchFamily="50" charset="-128"/>
                <a:ea typeface="Meiryo UI" panose="020B0604030504040204" pitchFamily="50" charset="-128"/>
              </a:rPr>
              <a:t>円</a:t>
            </a:r>
            <a:r>
              <a:rPr lang="en-US" altLang="ja-JP" sz="2400" b="1" dirty="0">
                <a:solidFill>
                  <a:schemeClr val="accent1"/>
                </a:solidFill>
                <a:latin typeface="Meiryo UI" panose="020B0604030504040204" pitchFamily="50" charset="-128"/>
                <a:ea typeface="Meiryo UI" panose="020B0604030504040204" pitchFamily="50" charset="-128"/>
              </a:rPr>
              <a:t>/L</a:t>
            </a:r>
            <a:endParaRPr kumimoji="1" lang="en-US" altLang="ja-JP" sz="2400" b="1" dirty="0">
              <a:solidFill>
                <a:schemeClr val="accent1"/>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96A28EF6-DF27-0F92-1679-06BE11FE4755}"/>
              </a:ext>
            </a:extLst>
          </p:cNvPr>
          <p:cNvSpPr/>
          <p:nvPr/>
        </p:nvSpPr>
        <p:spPr>
          <a:xfrm>
            <a:off x="3016339" y="4266774"/>
            <a:ext cx="1370776" cy="813501"/>
          </a:xfrm>
          <a:prstGeom prst="rect">
            <a:avLst/>
          </a:prstGeom>
          <a:solidFill>
            <a:schemeClr val="bg1"/>
          </a:solid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altLang="ja-JP" sz="700" b="1" dirty="0">
              <a:solidFill>
                <a:srgbClr val="FF0000"/>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317AC3A1-003F-C272-6819-273D7C86DB0C}"/>
              </a:ext>
            </a:extLst>
          </p:cNvPr>
          <p:cNvSpPr txBox="1"/>
          <p:nvPr/>
        </p:nvSpPr>
        <p:spPr>
          <a:xfrm>
            <a:off x="2915816" y="4437112"/>
            <a:ext cx="1511193" cy="461665"/>
          </a:xfrm>
          <a:prstGeom prst="rect">
            <a:avLst/>
          </a:prstGeom>
          <a:noFill/>
        </p:spPr>
        <p:txBody>
          <a:bodyPr wrap="square" rtlCol="0">
            <a:spAutoFit/>
          </a:bodyPr>
          <a:lstStyle/>
          <a:p>
            <a:pPr algn="ctr"/>
            <a:r>
              <a:rPr lang="en-US" altLang="ja-JP" sz="2400" b="1" dirty="0">
                <a:solidFill>
                  <a:schemeClr val="accent1"/>
                </a:solidFill>
                <a:latin typeface="Meiryo UI" panose="020B0604030504040204" pitchFamily="50" charset="-128"/>
                <a:ea typeface="Meiryo UI" panose="020B0604030504040204" pitchFamily="50" charset="-128"/>
              </a:rPr>
              <a:t>1.5</a:t>
            </a:r>
            <a:r>
              <a:rPr lang="ja-JP" altLang="en-US" sz="2400" b="1" dirty="0">
                <a:solidFill>
                  <a:schemeClr val="accent1"/>
                </a:solidFill>
                <a:latin typeface="Meiryo UI" panose="020B0604030504040204" pitchFamily="50" charset="-128"/>
                <a:ea typeface="Meiryo UI" panose="020B0604030504040204" pitchFamily="50" charset="-128"/>
              </a:rPr>
              <a:t>円</a:t>
            </a:r>
            <a:r>
              <a:rPr lang="en-US" altLang="ja-JP" sz="2400" b="1" dirty="0">
                <a:solidFill>
                  <a:schemeClr val="accent1"/>
                </a:solidFill>
                <a:latin typeface="Meiryo UI" panose="020B0604030504040204" pitchFamily="50" charset="-128"/>
                <a:ea typeface="Meiryo UI" panose="020B0604030504040204" pitchFamily="50" charset="-128"/>
              </a:rPr>
              <a:t>/L</a:t>
            </a:r>
            <a:endParaRPr kumimoji="1" lang="en-US" altLang="ja-JP" sz="2400" b="1" dirty="0">
              <a:solidFill>
                <a:schemeClr val="accent1"/>
              </a:solidFill>
              <a:latin typeface="Meiryo UI" panose="020B0604030504040204" pitchFamily="50" charset="-128"/>
              <a:ea typeface="Meiryo UI" panose="020B0604030504040204" pitchFamily="50" charset="-128"/>
            </a:endParaRPr>
          </a:p>
        </p:txBody>
      </p:sp>
      <p:sp>
        <p:nvSpPr>
          <p:cNvPr id="38" name="矢印: 右 37">
            <a:extLst>
              <a:ext uri="{FF2B5EF4-FFF2-40B4-BE49-F238E27FC236}">
                <a16:creationId xmlns:a16="http://schemas.microsoft.com/office/drawing/2014/main" id="{81FDF2C0-5775-DD4E-6BED-4BAB948BA6BA}"/>
              </a:ext>
            </a:extLst>
          </p:cNvPr>
          <p:cNvSpPr/>
          <p:nvPr/>
        </p:nvSpPr>
        <p:spPr>
          <a:xfrm>
            <a:off x="1565411" y="4964506"/>
            <a:ext cx="1326777" cy="624734"/>
          </a:xfrm>
          <a:prstGeom prst="rightArrow">
            <a:avLst/>
          </a:prstGeom>
          <a:solidFill>
            <a:srgbClr val="47D358">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3D7E4967-5EAA-AF0C-73C4-5C6BE489C37B}"/>
              </a:ext>
            </a:extLst>
          </p:cNvPr>
          <p:cNvSpPr txBox="1"/>
          <p:nvPr/>
        </p:nvSpPr>
        <p:spPr>
          <a:xfrm>
            <a:off x="1318450" y="4474651"/>
            <a:ext cx="1846687" cy="430887"/>
          </a:xfrm>
          <a:prstGeom prst="rect">
            <a:avLst/>
          </a:prstGeom>
          <a:noFill/>
        </p:spPr>
        <p:txBody>
          <a:bodyPr wrap="square" rtlCol="0">
            <a:spAutoFit/>
          </a:bodyPr>
          <a:lstStyle/>
          <a:p>
            <a:pPr algn="ctr"/>
            <a:r>
              <a:rPr lang="ja-JP" altLang="en-US" sz="1100" b="1" dirty="0">
                <a:solidFill>
                  <a:srgbClr val="47D358"/>
                </a:solidFill>
                <a:latin typeface="Meiryo UI" panose="020B0604030504040204" pitchFamily="50" charset="-128"/>
                <a:ea typeface="Meiryo UI" panose="020B0604030504040204" pitchFamily="50" charset="-128"/>
              </a:rPr>
              <a:t>ガソリン補助金廃止により</a:t>
            </a:r>
            <a:endParaRPr lang="en-US" altLang="ja-JP" sz="1100" b="1" dirty="0">
              <a:solidFill>
                <a:srgbClr val="47D358"/>
              </a:solidFill>
              <a:latin typeface="Meiryo UI" panose="020B0604030504040204" pitchFamily="50" charset="-128"/>
              <a:ea typeface="Meiryo UI" panose="020B0604030504040204" pitchFamily="50" charset="-128"/>
            </a:endParaRPr>
          </a:p>
          <a:p>
            <a:pPr algn="ctr"/>
            <a:r>
              <a:rPr lang="en-US" altLang="ja-JP" sz="1100" b="1" dirty="0">
                <a:solidFill>
                  <a:srgbClr val="47D358"/>
                </a:solidFill>
                <a:latin typeface="Meiryo UI" panose="020B0604030504040204" pitchFamily="50" charset="-128"/>
                <a:ea typeface="Meiryo UI" panose="020B0604030504040204" pitchFamily="50" charset="-128"/>
              </a:rPr>
              <a:t>A</a:t>
            </a:r>
            <a:r>
              <a:rPr lang="ja-JP" altLang="en-US" sz="1100" b="1" dirty="0">
                <a:solidFill>
                  <a:srgbClr val="47D358"/>
                </a:solidFill>
                <a:latin typeface="Meiryo UI" panose="020B0604030504040204" pitchFamily="50" charset="-128"/>
                <a:ea typeface="Meiryo UI" panose="020B0604030504040204" pitchFamily="50" charset="-128"/>
              </a:rPr>
              <a:t>重油等への支援も終了</a:t>
            </a:r>
            <a:endParaRPr kumimoji="1" lang="ja-JP" altLang="en-US" sz="1100" b="1" dirty="0">
              <a:solidFill>
                <a:srgbClr val="47D358"/>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06CDD08C-377F-1817-C71E-1FF55D5E898F}"/>
              </a:ext>
            </a:extLst>
          </p:cNvPr>
          <p:cNvSpPr txBox="1"/>
          <p:nvPr/>
        </p:nvSpPr>
        <p:spPr>
          <a:xfrm>
            <a:off x="4741537" y="1772816"/>
            <a:ext cx="4282595" cy="32400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果樹経営支援対策事業</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7" name="吹き出し: 四角形 46">
            <a:extLst>
              <a:ext uri="{FF2B5EF4-FFF2-40B4-BE49-F238E27FC236}">
                <a16:creationId xmlns:a16="http://schemas.microsoft.com/office/drawing/2014/main" id="{151620EE-BB2D-1D3A-7FFF-58F1B6DFDA2C}"/>
              </a:ext>
            </a:extLst>
          </p:cNvPr>
          <p:cNvSpPr/>
          <p:nvPr/>
        </p:nvSpPr>
        <p:spPr>
          <a:xfrm>
            <a:off x="4463019" y="4266773"/>
            <a:ext cx="4624275" cy="813501"/>
          </a:xfrm>
          <a:prstGeom prst="wedgeRectCallout">
            <a:avLst>
              <a:gd name="adj1" fmla="val -54660"/>
              <a:gd name="adj2" fmla="val 35802"/>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2FB90699-3F48-7B92-D357-C6B5DBAE9234}"/>
              </a:ext>
            </a:extLst>
          </p:cNvPr>
          <p:cNvSpPr txBox="1"/>
          <p:nvPr/>
        </p:nvSpPr>
        <p:spPr>
          <a:xfrm>
            <a:off x="4511266" y="4411913"/>
            <a:ext cx="461257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✅７補正で</a:t>
            </a:r>
            <a:r>
              <a:rPr lang="ja-JP" altLang="en-US" sz="1400" b="1" dirty="0">
                <a:solidFill>
                  <a:schemeClr val="accent1"/>
                </a:solidFill>
                <a:latin typeface="Meiryo UI" panose="020B0604030504040204" pitchFamily="50" charset="-128"/>
                <a:ea typeface="Meiryo UI" panose="020B0604030504040204" pitchFamily="50" charset="-128"/>
              </a:rPr>
              <a:t>重点支援地方交付金２兆円</a:t>
            </a:r>
            <a:r>
              <a:rPr lang="ja-JP" altLang="en-US" sz="1400" dirty="0">
                <a:latin typeface="Meiryo UI" panose="020B0604030504040204" pitchFamily="50" charset="-128"/>
                <a:ea typeface="Meiryo UI" panose="020B0604030504040204" pitchFamily="50" charset="-128"/>
              </a:rPr>
              <a:t>を確保！</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✅施設園芸の燃料価格高騰対策等にも活用可能！</a:t>
            </a:r>
            <a:endParaRPr lang="en-US" altLang="ja-JP" sz="1400" dirty="0">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D0E9C70D-054D-8A18-5153-B692245B3A39}"/>
              </a:ext>
            </a:extLst>
          </p:cNvPr>
          <p:cNvSpPr txBox="1"/>
          <p:nvPr/>
        </p:nvSpPr>
        <p:spPr>
          <a:xfrm>
            <a:off x="1285153" y="5661248"/>
            <a:ext cx="1846687" cy="584775"/>
          </a:xfrm>
          <a:prstGeom prst="rect">
            <a:avLst/>
          </a:prstGeom>
          <a:noFill/>
        </p:spPr>
        <p:txBody>
          <a:bodyPr wrap="square" rtlCol="0">
            <a:spAutoFit/>
          </a:bodyPr>
          <a:lstStyle/>
          <a:p>
            <a:pPr algn="ctr"/>
            <a:r>
              <a:rPr kumimoji="1" lang="en-US" altLang="ja-JP" sz="1600" b="1" dirty="0">
                <a:solidFill>
                  <a:schemeClr val="accent1"/>
                </a:solidFill>
                <a:latin typeface="Meiryo UI" panose="020B0604030504040204" pitchFamily="50" charset="-128"/>
                <a:ea typeface="Meiryo UI" panose="020B0604030504040204" pitchFamily="50" charset="-128"/>
              </a:rPr>
              <a:t>A</a:t>
            </a:r>
            <a:r>
              <a:rPr kumimoji="1" lang="ja-JP" altLang="en-US" sz="1600" b="1" dirty="0">
                <a:solidFill>
                  <a:schemeClr val="accent1"/>
                </a:solidFill>
                <a:latin typeface="Meiryo UI" panose="020B0604030504040204" pitchFamily="50" charset="-128"/>
                <a:ea typeface="Meiryo UI" panose="020B0604030504040204" pitchFamily="50" charset="-128"/>
              </a:rPr>
              <a:t>重油価格</a:t>
            </a:r>
            <a:endParaRPr kumimoji="1" lang="en-US" altLang="ja-JP" sz="1600" b="1" dirty="0">
              <a:solidFill>
                <a:schemeClr val="accent1"/>
              </a:solidFill>
              <a:latin typeface="Meiryo UI" panose="020B0604030504040204" pitchFamily="50" charset="-128"/>
              <a:ea typeface="Meiryo UI" panose="020B0604030504040204" pitchFamily="50" charset="-128"/>
            </a:endParaRPr>
          </a:p>
          <a:p>
            <a:pPr algn="ctr"/>
            <a:r>
              <a:rPr lang="ja-JP" altLang="en-US" sz="1600" b="1" dirty="0">
                <a:solidFill>
                  <a:schemeClr val="accent1"/>
                </a:solidFill>
                <a:latin typeface="Meiryo UI" panose="020B0604030504040204" pitchFamily="50" charset="-128"/>
                <a:ea typeface="Meiryo UI" panose="020B0604030504040204" pitchFamily="50" charset="-128"/>
              </a:rPr>
              <a:t>５円</a:t>
            </a:r>
            <a:r>
              <a:rPr lang="en-US" altLang="ja-JP" sz="1600" b="1" dirty="0">
                <a:solidFill>
                  <a:schemeClr val="accent1"/>
                </a:solidFill>
                <a:latin typeface="Meiryo UI" panose="020B0604030504040204" pitchFamily="50" charset="-128"/>
                <a:ea typeface="Meiryo UI" panose="020B0604030504040204" pitchFamily="50" charset="-128"/>
              </a:rPr>
              <a:t>/L</a:t>
            </a:r>
            <a:r>
              <a:rPr lang="ja-JP" altLang="en-US" sz="1600" b="1" dirty="0">
                <a:solidFill>
                  <a:schemeClr val="accent1"/>
                </a:solidFill>
                <a:latin typeface="Meiryo UI" panose="020B0604030504040204" pitchFamily="50" charset="-128"/>
                <a:ea typeface="Meiryo UI" panose="020B0604030504040204" pitchFamily="50" charset="-128"/>
              </a:rPr>
              <a:t>分上昇</a:t>
            </a:r>
            <a:endParaRPr kumimoji="1" lang="ja-JP" altLang="en-US" sz="1600" b="1" dirty="0">
              <a:solidFill>
                <a:schemeClr val="accent1"/>
              </a:solidFill>
              <a:latin typeface="Meiryo UI" panose="020B0604030504040204" pitchFamily="50" charset="-128"/>
              <a:ea typeface="Meiryo UI" panose="020B0604030504040204" pitchFamily="50" charset="-128"/>
            </a:endParaRPr>
          </a:p>
        </p:txBody>
      </p:sp>
      <p:sp>
        <p:nvSpPr>
          <p:cNvPr id="2" name="スライド番号プレースホルダ 1">
            <a:extLst>
              <a:ext uri="{FF2B5EF4-FFF2-40B4-BE49-F238E27FC236}">
                <a16:creationId xmlns:a16="http://schemas.microsoft.com/office/drawing/2014/main" id="{FAC9856A-8874-53A8-7437-B4BCA8FF534C}"/>
              </a:ext>
            </a:extLst>
          </p:cNvPr>
          <p:cNvSpPr txBox="1">
            <a:spLocks/>
          </p:cNvSpPr>
          <p:nvPr/>
        </p:nvSpPr>
        <p:spPr>
          <a:xfrm>
            <a:off x="6948264" y="6525345"/>
            <a:ext cx="2133600" cy="260648"/>
          </a:xfrm>
          <a:prstGeom prst="rect">
            <a:avLst/>
          </a:prstGeom>
        </p:spPr>
        <p:txBody>
          <a:bodyPr vert="horz" lIns="91440" tIns="45720" rIns="91440" bIns="45720" rtlCol="0" anchor="ctr"/>
          <a:lstStyle>
            <a:defPPr>
              <a:defRPr lang="ja-JP"/>
            </a:defPPr>
            <a:lvl1pPr marL="0" algn="r" defTabSz="914400" rtl="0" eaLnBrk="1" latinLnBrk="0" hangingPunct="1">
              <a:defRPr kumimoji="1" sz="1400" i="1" kern="1200">
                <a:solidFill>
                  <a:schemeClr val="tx1">
                    <a:tint val="75000"/>
                  </a:schemeClr>
                </a:solidFill>
                <a:latin typeface="HGS創英角ﾎﾟｯﾌﾟ体" pitchFamily="50" charset="-128"/>
                <a:ea typeface="HGS創英角ﾎﾟｯﾌﾟ体"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C0CF3E3-977F-49A5-8EC7-B81E16CC7256}" type="slidenum">
              <a:rPr lang="ja-JP" altLang="en-US" smtClean="0">
                <a:solidFill>
                  <a:prstClr val="black">
                    <a:tint val="75000"/>
                  </a:prstClr>
                </a:solidFill>
              </a:rPr>
              <a:pPr>
                <a:defRPr/>
              </a:pPr>
              <a:t>15</a:t>
            </a:fld>
            <a:endParaRPr lang="ja-JP" altLang="en-US" dirty="0">
              <a:solidFill>
                <a:prstClr val="black">
                  <a:tint val="75000"/>
                </a:prstClr>
              </a:solidFill>
            </a:endParaRPr>
          </a:p>
        </p:txBody>
      </p:sp>
    </p:spTree>
    <p:extLst>
      <p:ext uri="{BB962C8B-B14F-4D97-AF65-F5344CB8AC3E}">
        <p14:creationId xmlns:p14="http://schemas.microsoft.com/office/powerpoint/2010/main" val="188095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7FDD0-372C-C0BD-A22B-BCA386DC25EA}"/>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28CA1F44-4B52-B5F3-F491-8B099592C76E}"/>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1FA94908-42D6-C435-52A1-54879E7E2AB0}"/>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中山間地域等条件不利地対策、鳥獣害対策、新規就農者対策</a:t>
            </a:r>
          </a:p>
        </p:txBody>
      </p:sp>
      <p:sp>
        <p:nvSpPr>
          <p:cNvPr id="22" name="スライド番号プレースホルダ 1">
            <a:extLst>
              <a:ext uri="{FF2B5EF4-FFF2-40B4-BE49-F238E27FC236}">
                <a16:creationId xmlns:a16="http://schemas.microsoft.com/office/drawing/2014/main" id="{8B497A0A-AE98-6835-EEDC-507528BC8D22}"/>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E1D5CEAC-5502-F72D-0DBB-EE025FF96D02}"/>
              </a:ext>
            </a:extLst>
          </p:cNvPr>
          <p:cNvSpPr/>
          <p:nvPr/>
        </p:nvSpPr>
        <p:spPr>
          <a:xfrm>
            <a:off x="53722" y="692751"/>
            <a:ext cx="9036557" cy="972000"/>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中山間地域等における省力化作物や新たな栽培技術の導入等に向けた支援を拡充！</a:t>
            </a:r>
            <a:endParaRPr lang="en-US" altLang="ja-JP" dirty="0">
              <a:solidFill>
                <a:prstClr val="black"/>
              </a:solidFill>
              <a:latin typeface="Meiryo UI" panose="020B0604030504040204" pitchFamily="50" charset="-128"/>
              <a:ea typeface="Meiryo UI" panose="020B0604030504040204" pitchFamily="50" charset="-128"/>
            </a:endParaRPr>
          </a:p>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鳥獣被害防止総合対策交付金の予算増額・拡充を確保！</a:t>
            </a:r>
            <a:endParaRPr lang="en-US" altLang="ja-JP" dirty="0">
              <a:solidFill>
                <a:prstClr val="black"/>
              </a:solidFill>
              <a:latin typeface="Meiryo UI" panose="020B0604030504040204" pitchFamily="50" charset="-128"/>
              <a:ea typeface="Meiryo UI" panose="020B0604030504040204" pitchFamily="50" charset="-128"/>
            </a:endParaRPr>
          </a:p>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新規就農者の経営確立に向けた資金の拡充を確保！</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40FAAB74-4ECD-7DE6-FAA0-BB48A52E90C2}"/>
              </a:ext>
            </a:extLst>
          </p:cNvPr>
          <p:cNvSpPr txBox="1"/>
          <p:nvPr/>
        </p:nvSpPr>
        <p:spPr>
          <a:xfrm>
            <a:off x="503316" y="1938201"/>
            <a:ext cx="3600400" cy="576008"/>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元気な地域創出モデル支援</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（７補</a:t>
            </a: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29</a:t>
            </a: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億円の内数）</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12ACC685-119F-D379-1894-34A619CD3FB9}"/>
              </a:ext>
            </a:extLst>
          </p:cNvPr>
          <p:cNvSpPr txBox="1"/>
          <p:nvPr/>
        </p:nvSpPr>
        <p:spPr>
          <a:xfrm>
            <a:off x="3563888" y="1866193"/>
            <a:ext cx="720000"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拡充</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 name="テキスト ボックス 4">
            <a:extLst>
              <a:ext uri="{FF2B5EF4-FFF2-40B4-BE49-F238E27FC236}">
                <a16:creationId xmlns:a16="http://schemas.microsoft.com/office/drawing/2014/main" id="{DA6A0193-9143-2F16-5F88-FCEB545A2C85}"/>
              </a:ext>
            </a:extLst>
          </p:cNvPr>
          <p:cNvSpPr txBox="1"/>
          <p:nvPr/>
        </p:nvSpPr>
        <p:spPr>
          <a:xfrm>
            <a:off x="5039820" y="1938201"/>
            <a:ext cx="3600400" cy="576008"/>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鳥獣被害防止総合対策交付金</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auto" latinLnBrk="0" hangingPunct="1">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（７補</a:t>
            </a:r>
            <a:r>
              <a:rPr lang="en-US" altLang="ja-JP"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70</a:t>
            </a: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億円、８当</a:t>
            </a:r>
            <a:r>
              <a:rPr lang="en-US" altLang="ja-JP"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100</a:t>
            </a: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億円）</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E90CB60B-5DFC-6F4A-C929-443FF899481A}"/>
              </a:ext>
            </a:extLst>
          </p:cNvPr>
          <p:cNvSpPr txBox="1"/>
          <p:nvPr/>
        </p:nvSpPr>
        <p:spPr>
          <a:xfrm>
            <a:off x="8244408" y="1866193"/>
            <a:ext cx="720000"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拡充</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D8A7B777-69B3-F22C-291D-A849B336EAB6}"/>
              </a:ext>
            </a:extLst>
          </p:cNvPr>
          <p:cNvSpPr txBox="1"/>
          <p:nvPr/>
        </p:nvSpPr>
        <p:spPr>
          <a:xfrm>
            <a:off x="251057" y="2586273"/>
            <a:ext cx="4104919" cy="936104"/>
          </a:xfrm>
          <a:prstGeom prst="rect">
            <a:avLst/>
          </a:prstGeom>
          <a:noFill/>
          <a:ln w="19050">
            <a:noFill/>
          </a:ln>
        </p:spPr>
        <p:txBody>
          <a:bodyPr wrap="square" rtlCol="0" anchor="t">
            <a:noAutofit/>
          </a:bodyPr>
          <a:lstStyle/>
          <a:p>
            <a:pPr marL="92075">
              <a:lnSpc>
                <a:spcPts val="2200"/>
              </a:lnSpc>
              <a:spcAft>
                <a:spcPts val="600"/>
              </a:spcAft>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✅省力化作物や新たな栽培技術の導入等に向けた</a:t>
            </a:r>
            <a:b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b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　　生産環境条件の整備を</a:t>
            </a:r>
            <a:r>
              <a:rPr lang="ja-JP" altLang="en-US" sz="1600" b="1" u="sng" dirty="0">
                <a:solidFill>
                  <a:schemeClr val="accent1"/>
                </a:solidFill>
                <a:latin typeface="Meiryo UI" panose="020B0604030504040204" pitchFamily="50" charset="-128"/>
                <a:ea typeface="Meiryo UI" panose="020B0604030504040204" pitchFamily="50" charset="-128"/>
              </a:rPr>
              <a:t>定額</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もしくは</a:t>
            </a:r>
            <a:b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b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600" b="1" u="sng" dirty="0">
                <a:solidFill>
                  <a:schemeClr val="accent1"/>
                </a:solidFill>
                <a:latin typeface="Meiryo UI" panose="020B0604030504040204" pitchFamily="50" charset="-128"/>
                <a:ea typeface="Meiryo UI" panose="020B0604030504040204" pitchFamily="50" charset="-128"/>
              </a:rPr>
              <a:t>補助率１／２</a:t>
            </a:r>
            <a:r>
              <a:rPr lang="ja-JP" altLang="en-US" sz="1400" b="1" u="sng" dirty="0">
                <a:solidFill>
                  <a:schemeClr val="accent1"/>
                </a:solidFill>
                <a:latin typeface="Meiryo UI" panose="020B0604030504040204" pitchFamily="50" charset="-128"/>
                <a:ea typeface="Meiryo UI" panose="020B0604030504040204" pitchFamily="50" charset="-128"/>
              </a:rPr>
              <a:t>（機械導入等）で支援</a:t>
            </a:r>
            <a:endParaRPr lang="en-US" altLang="ja-JP" sz="1400" b="1" u="sng" dirty="0">
              <a:solidFill>
                <a:schemeClr val="accent1"/>
              </a:solidFill>
              <a:latin typeface="Meiryo UI" panose="020B0604030504040204" pitchFamily="50" charset="-128"/>
              <a:ea typeface="Meiryo UI" panose="020B0604030504040204" pitchFamily="50" charset="-128"/>
            </a:endParaRPr>
          </a:p>
          <a:p>
            <a:pPr marL="92075">
              <a:lnSpc>
                <a:spcPts val="2200"/>
              </a:lnSpc>
              <a:spcAft>
                <a:spcPts val="600"/>
              </a:spcAft>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600" b="1" u="sng" dirty="0">
                <a:solidFill>
                  <a:schemeClr val="accent1"/>
                </a:solidFill>
                <a:latin typeface="Meiryo UI" panose="020B0604030504040204" pitchFamily="50" charset="-128"/>
                <a:ea typeface="Meiryo UI" panose="020B0604030504040204" pitchFamily="50" charset="-128"/>
              </a:rPr>
              <a:t>上限</a:t>
            </a:r>
            <a:r>
              <a:rPr lang="en-US" altLang="ja-JP" sz="1600" b="1" u="sng" dirty="0">
                <a:solidFill>
                  <a:schemeClr val="accent1"/>
                </a:solidFill>
                <a:latin typeface="Meiryo UI" panose="020B0604030504040204" pitchFamily="50" charset="-128"/>
                <a:ea typeface="Meiryo UI" panose="020B0604030504040204" pitchFamily="50" charset="-128"/>
              </a:rPr>
              <a:t>3,000</a:t>
            </a:r>
            <a:r>
              <a:rPr lang="ja-JP" altLang="en-US" sz="1600" b="1" u="sng" dirty="0">
                <a:solidFill>
                  <a:schemeClr val="accent1"/>
                </a:solidFill>
                <a:latin typeface="Meiryo UI" panose="020B0604030504040204" pitchFamily="50" charset="-128"/>
                <a:ea typeface="Meiryo UI" panose="020B0604030504040204" pitchFamily="50" charset="-128"/>
              </a:rPr>
              <a:t>万円</a:t>
            </a:r>
            <a:endParaRPr lang="en-US" altLang="ja-JP" sz="1600" b="1" u="sng" dirty="0">
              <a:solidFill>
                <a:schemeClr val="accent1"/>
              </a:solidFill>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9246F237-AA67-03EB-880E-58FE142C3A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088739" y="3246800"/>
            <a:ext cx="2429555" cy="3988822"/>
          </a:xfrm>
          <a:prstGeom prst="rect">
            <a:avLst/>
          </a:prstGeom>
        </p:spPr>
      </p:pic>
      <p:sp>
        <p:nvSpPr>
          <p:cNvPr id="17" name="テキスト ボックス 16">
            <a:extLst>
              <a:ext uri="{FF2B5EF4-FFF2-40B4-BE49-F238E27FC236}">
                <a16:creationId xmlns:a16="http://schemas.microsoft.com/office/drawing/2014/main" id="{FB4275E6-A42D-3573-BA47-CED97B108092}"/>
              </a:ext>
            </a:extLst>
          </p:cNvPr>
          <p:cNvSpPr txBox="1"/>
          <p:nvPr/>
        </p:nvSpPr>
        <p:spPr>
          <a:xfrm>
            <a:off x="4787561" y="2582081"/>
            <a:ext cx="4104919" cy="1804392"/>
          </a:xfrm>
          <a:prstGeom prst="rect">
            <a:avLst/>
          </a:prstGeom>
          <a:noFill/>
          <a:ln w="19050">
            <a:noFill/>
          </a:ln>
        </p:spPr>
        <p:txBody>
          <a:bodyPr wrap="square" rtlCol="0" anchor="t">
            <a:noAutofit/>
          </a:bodyPr>
          <a:lstStyle/>
          <a:p>
            <a:pPr marL="92075">
              <a:lnSpc>
                <a:spcPts val="2200"/>
              </a:lnSpc>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✅予算不足が続いていた中、</a:t>
            </a:r>
            <a:r>
              <a:rPr lang="ja-JP" altLang="en-US" sz="1600" b="1" u="sng" dirty="0">
                <a:solidFill>
                  <a:schemeClr val="accent1"/>
                </a:solidFill>
                <a:latin typeface="Meiryo UI" panose="020B0604030504040204" pitchFamily="50" charset="-128"/>
                <a:ea typeface="Meiryo UI" panose="020B0604030504040204" pitchFamily="50" charset="-128"/>
              </a:rPr>
              <a:t>予算を増額</a:t>
            </a:r>
            <a:endParaRPr lang="en-US" altLang="ja-JP" sz="1400" b="1" u="sng" dirty="0">
              <a:solidFill>
                <a:schemeClr val="accent1"/>
              </a:solidFill>
              <a:latin typeface="Meiryo UI" panose="020B0604030504040204" pitchFamily="50" charset="-128"/>
              <a:ea typeface="Meiryo UI" panose="020B0604030504040204" pitchFamily="50" charset="-128"/>
            </a:endParaRPr>
          </a:p>
          <a:p>
            <a:pPr marL="92075" algn="r">
              <a:lnSpc>
                <a:spcPts val="2200"/>
              </a:lnSpc>
              <a:spcAft>
                <a:spcPts val="600"/>
              </a:spcAft>
              <a:buClr>
                <a:schemeClr val="tx1">
                  <a:lumMod val="85000"/>
                  <a:lumOff val="15000"/>
                </a:schemeClr>
              </a:buClr>
            </a:pPr>
            <a:r>
              <a:rPr lang="ja-JP" altLang="en-US" sz="1600" b="1" u="sng" dirty="0">
                <a:solidFill>
                  <a:schemeClr val="accent1"/>
                </a:solidFill>
                <a:latin typeface="Meiryo UI" panose="020B0604030504040204" pitchFamily="50" charset="-128"/>
                <a:ea typeface="Meiryo UI" panose="020B0604030504040204" pitchFamily="50" charset="-128"/>
              </a:rPr>
              <a:t>（対前年比＋</a:t>
            </a:r>
            <a:r>
              <a:rPr lang="en-US" altLang="ja-JP" sz="1600" b="1" u="sng" dirty="0">
                <a:solidFill>
                  <a:schemeClr val="accent1"/>
                </a:solidFill>
                <a:latin typeface="Meiryo UI" panose="020B0604030504040204" pitchFamily="50" charset="-128"/>
                <a:ea typeface="Meiryo UI" panose="020B0604030504040204" pitchFamily="50" charset="-128"/>
              </a:rPr>
              <a:t>15</a:t>
            </a:r>
            <a:r>
              <a:rPr lang="ja-JP" altLang="en-US" sz="1600" b="1" u="sng" dirty="0">
                <a:solidFill>
                  <a:schemeClr val="accent1"/>
                </a:solidFill>
                <a:latin typeface="Meiryo UI" panose="020B0604030504040204" pitchFamily="50" charset="-128"/>
                <a:ea typeface="Meiryo UI" panose="020B0604030504040204" pitchFamily="50" charset="-128"/>
              </a:rPr>
              <a:t>億円）</a:t>
            </a:r>
          </a:p>
          <a:p>
            <a:pPr marL="92075">
              <a:lnSpc>
                <a:spcPts val="2200"/>
              </a:lnSpc>
              <a:spcAft>
                <a:spcPts val="600"/>
              </a:spcAft>
              <a:buClr>
                <a:schemeClr val="tx1">
                  <a:lumMod val="85000"/>
                  <a:lumOff val="15000"/>
                </a:schemeClr>
              </a:buClr>
            </a:pPr>
            <a:r>
              <a:rPr lang="ja-JP" altLang="en-US" sz="1400" dirty="0">
                <a:solidFill>
                  <a:schemeClr val="accent1"/>
                </a:solidFill>
                <a:latin typeface="Meiryo UI" panose="020B0604030504040204" pitchFamily="50" charset="-128"/>
                <a:ea typeface="Meiryo UI" panose="020B0604030504040204" pitchFamily="50" charset="-128"/>
              </a:rPr>
              <a:t>✅</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クマの</a:t>
            </a:r>
            <a:r>
              <a:rPr lang="ja-JP" altLang="en-US" sz="1600" b="1" u="sng" dirty="0">
                <a:solidFill>
                  <a:schemeClr val="accent1"/>
                </a:solidFill>
                <a:latin typeface="Meiryo UI" panose="020B0604030504040204" pitchFamily="50" charset="-128"/>
                <a:ea typeface="Meiryo UI" panose="020B0604030504040204" pitchFamily="50" charset="-128"/>
              </a:rPr>
              <a:t>捕獲経費単価上限を撤廃</a:t>
            </a:r>
          </a:p>
          <a:p>
            <a:pPr marL="92075">
              <a:lnSpc>
                <a:spcPts val="2200"/>
              </a:lnSpc>
              <a:spcAft>
                <a:spcPts val="600"/>
              </a:spcAft>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✅対クマ電気柵補強を支援対象に追加</a:t>
            </a:r>
            <a:endParaRPr lang="en-US" altLang="ja-JP" sz="1600" b="1" u="sng" dirty="0">
              <a:solidFill>
                <a:schemeClr val="accent1"/>
              </a:solidFill>
              <a:latin typeface="Meiryo UI" panose="020B0604030504040204" pitchFamily="50" charset="-128"/>
              <a:ea typeface="Meiryo UI" panose="020B0604030504040204" pitchFamily="50" charset="-128"/>
            </a:endParaRPr>
          </a:p>
        </p:txBody>
      </p:sp>
      <p:pic>
        <p:nvPicPr>
          <p:cNvPr id="12" name="図 11" descr="グラフ, 箱ひげ図&#10;&#10;AI 生成コンテンツは誤りを含む可能性があります。">
            <a:extLst>
              <a:ext uri="{FF2B5EF4-FFF2-40B4-BE49-F238E27FC236}">
                <a16:creationId xmlns:a16="http://schemas.microsoft.com/office/drawing/2014/main" id="{FA3D4DDA-5E0D-64BD-F20E-90AFD8624A71}"/>
              </a:ext>
            </a:extLst>
          </p:cNvPr>
          <p:cNvPicPr>
            <a:picLocks noChangeAspect="1"/>
          </p:cNvPicPr>
          <p:nvPr/>
        </p:nvPicPr>
        <p:blipFill>
          <a:blip r:embed="rId4"/>
          <a:stretch>
            <a:fillRect/>
          </a:stretch>
        </p:blipFill>
        <p:spPr>
          <a:xfrm>
            <a:off x="6781060" y="4023308"/>
            <a:ext cx="1730903" cy="1493892"/>
          </a:xfrm>
          <a:prstGeom prst="rect">
            <a:avLst/>
          </a:prstGeom>
        </p:spPr>
      </p:pic>
      <p:sp>
        <p:nvSpPr>
          <p:cNvPr id="14" name="テキスト ボックス 13">
            <a:extLst>
              <a:ext uri="{FF2B5EF4-FFF2-40B4-BE49-F238E27FC236}">
                <a16:creationId xmlns:a16="http://schemas.microsoft.com/office/drawing/2014/main" id="{567FD0ED-1F61-B58E-EAE6-A5B4B4403099}"/>
              </a:ext>
            </a:extLst>
          </p:cNvPr>
          <p:cNvSpPr txBox="1"/>
          <p:nvPr/>
        </p:nvSpPr>
        <p:spPr>
          <a:xfrm>
            <a:off x="5040283" y="5682649"/>
            <a:ext cx="3600400" cy="576008"/>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就農準備資金・経営開始資金</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auto" latinLnBrk="0" hangingPunct="1">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（８当〇億円）</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8257C936-35A0-847C-1BB8-1D5918CB6AED}"/>
              </a:ext>
            </a:extLst>
          </p:cNvPr>
          <p:cNvSpPr txBox="1"/>
          <p:nvPr/>
        </p:nvSpPr>
        <p:spPr>
          <a:xfrm>
            <a:off x="8244871" y="5610641"/>
            <a:ext cx="720000"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拡充</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40317330-EB7D-6902-AA46-F494A9228E8E}"/>
              </a:ext>
            </a:extLst>
          </p:cNvPr>
          <p:cNvSpPr txBox="1"/>
          <p:nvPr/>
        </p:nvSpPr>
        <p:spPr>
          <a:xfrm>
            <a:off x="4788024" y="6326529"/>
            <a:ext cx="4464496" cy="414839"/>
          </a:xfrm>
          <a:prstGeom prst="rect">
            <a:avLst/>
          </a:prstGeom>
          <a:noFill/>
          <a:ln w="19050">
            <a:noFill/>
          </a:ln>
        </p:spPr>
        <p:txBody>
          <a:bodyPr wrap="square" rtlCol="0" anchor="t">
            <a:noAutofit/>
          </a:bodyPr>
          <a:lstStyle/>
          <a:p>
            <a:pPr marL="92075">
              <a:lnSpc>
                <a:spcPts val="2200"/>
              </a:lnSpc>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✅交付額を拡充　</a:t>
            </a:r>
            <a:r>
              <a:rPr lang="ja-JP" altLang="en-US" sz="1600" b="1" u="sng" dirty="0">
                <a:solidFill>
                  <a:schemeClr val="accent1"/>
                </a:solidFill>
                <a:latin typeface="Meiryo UI" panose="020B0604030504040204" pitchFamily="50" charset="-128"/>
                <a:ea typeface="Meiryo UI" panose="020B0604030504040204" pitchFamily="50" charset="-128"/>
              </a:rPr>
              <a:t>１５０万円→１６５万円／年</a:t>
            </a:r>
            <a:endParaRPr lang="en-US" altLang="ja-JP" sz="1600" b="1" u="sng" dirty="0">
              <a:solidFill>
                <a:schemeClr val="accent1"/>
              </a:solidFill>
              <a:latin typeface="Meiryo UI" panose="020B0604030504040204" pitchFamily="50" charset="-128"/>
              <a:ea typeface="Meiryo UI" panose="020B0604030504040204" pitchFamily="50" charset="-128"/>
            </a:endParaRPr>
          </a:p>
        </p:txBody>
      </p:sp>
      <p:pic>
        <p:nvPicPr>
          <p:cNvPr id="11" name="図 10" descr="挿絵 が含まれている画像&#10;&#10;AI 生成コンテンツは誤りを含む可能性があります。">
            <a:extLst>
              <a:ext uri="{FF2B5EF4-FFF2-40B4-BE49-F238E27FC236}">
                <a16:creationId xmlns:a16="http://schemas.microsoft.com/office/drawing/2014/main" id="{20D392EC-F6E3-42A9-E314-94B729AB034E}"/>
              </a:ext>
            </a:extLst>
          </p:cNvPr>
          <p:cNvPicPr>
            <a:picLocks noChangeAspect="1"/>
          </p:cNvPicPr>
          <p:nvPr/>
        </p:nvPicPr>
        <p:blipFill>
          <a:blip r:embed="rId5"/>
          <a:stretch>
            <a:fillRect/>
          </a:stretch>
        </p:blipFill>
        <p:spPr>
          <a:xfrm>
            <a:off x="5148296" y="3939021"/>
            <a:ext cx="1416972" cy="1662466"/>
          </a:xfrm>
          <a:prstGeom prst="rect">
            <a:avLst/>
          </a:prstGeom>
        </p:spPr>
      </p:pic>
    </p:spTree>
    <p:extLst>
      <p:ext uri="{BB962C8B-B14F-4D97-AF65-F5344CB8AC3E}">
        <p14:creationId xmlns:p14="http://schemas.microsoft.com/office/powerpoint/2010/main" val="290417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5EDA4-C927-B664-F70B-C4DF8AA9A063}"/>
            </a:ext>
          </a:extLst>
        </p:cNvPr>
        <p:cNvGrpSpPr/>
        <p:nvPr/>
      </p:nvGrpSpPr>
      <p:grpSpPr>
        <a:xfrm>
          <a:off x="0" y="0"/>
          <a:ext cx="0" cy="0"/>
          <a:chOff x="0" y="0"/>
          <a:chExt cx="0" cy="0"/>
        </a:xfrm>
      </p:grpSpPr>
      <p:sp>
        <p:nvSpPr>
          <p:cNvPr id="25" name="吹き出し: 角を丸めた四角形 24">
            <a:extLst>
              <a:ext uri="{FF2B5EF4-FFF2-40B4-BE49-F238E27FC236}">
                <a16:creationId xmlns:a16="http://schemas.microsoft.com/office/drawing/2014/main" id="{A1E3B9F7-229F-BF32-D2BE-CFA8C763C176}"/>
              </a:ext>
            </a:extLst>
          </p:cNvPr>
          <p:cNvSpPr/>
          <p:nvPr/>
        </p:nvSpPr>
        <p:spPr>
          <a:xfrm>
            <a:off x="5652120" y="5877368"/>
            <a:ext cx="3080339" cy="864000"/>
          </a:xfrm>
          <a:prstGeom prst="wedgeRoundRectCallout">
            <a:avLst>
              <a:gd name="adj1" fmla="val -42901"/>
              <a:gd name="adj2" fmla="val -73317"/>
              <a:gd name="adj3" fmla="val 16667"/>
            </a:avLst>
          </a:prstGeom>
          <a:pattFill prst="pct80">
            <a:fgClr>
              <a:schemeClr val="accent3"/>
            </a:fgClr>
            <a:bgClr>
              <a:schemeClr val="bg1"/>
            </a:bgClr>
          </a:patt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0"/>
              </a:spcAft>
              <a:buClr>
                <a:schemeClr val="accent3"/>
              </a:buClr>
            </a:pPr>
            <a:endPar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892EC32D-C57F-27FD-0AC1-BCF0C1BF415F}"/>
              </a:ext>
            </a:extLst>
          </p:cNvPr>
          <p:cNvSpPr/>
          <p:nvPr/>
        </p:nvSpPr>
        <p:spPr>
          <a:xfrm>
            <a:off x="4988969" y="1932114"/>
            <a:ext cx="4104000" cy="4880715"/>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marL="179388" indent="-179388"/>
            <a:r>
              <a:rPr lang="ja-JP" altLang="en-US" sz="1200" b="1"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農水大臣はコスト指標を作成する品目を指定　　　　　　　</a:t>
            </a:r>
            <a:endParaRPr lang="en-US" altLang="ja-JP" sz="1200" dirty="0">
              <a:solidFill>
                <a:schemeClr val="tx1"/>
              </a:solidFill>
              <a:latin typeface="Meiryo UI" panose="020B0604030504040204" pitchFamily="50" charset="-128"/>
              <a:ea typeface="Meiryo UI" panose="020B0604030504040204" pitchFamily="50" charset="-128"/>
            </a:endParaRPr>
          </a:p>
          <a:p>
            <a:pPr marL="179388" indent="-179388" algn="r"/>
            <a:r>
              <a:rPr lang="ja-JP" altLang="en-US" sz="1200" dirty="0">
                <a:solidFill>
                  <a:schemeClr val="tx1"/>
                </a:solidFill>
                <a:latin typeface="Meiryo UI" panose="020B0604030504040204" pitchFamily="50" charset="-128"/>
                <a:ea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rPr>
              <a:t>米、野菜、飲用牛乳</a:t>
            </a:r>
            <a:r>
              <a:rPr lang="ja-JP" altLang="en-US" sz="1200" dirty="0">
                <a:solidFill>
                  <a:schemeClr val="tx1"/>
                </a:solidFill>
                <a:latin typeface="Meiryo UI" panose="020B0604030504040204" pitchFamily="50" charset="-128"/>
                <a:ea typeface="Meiryo UI" panose="020B0604030504040204" pitchFamily="50" charset="-128"/>
              </a:rPr>
              <a:t>などが指定予定）</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457200">
              <a:spcBef>
                <a:spcPts val="600"/>
              </a:spcBef>
            </a:pPr>
            <a:r>
              <a:rPr lang="ja-JP" altLang="en-US" sz="1200" dirty="0">
                <a:solidFill>
                  <a:schemeClr val="tx1"/>
                </a:solidFill>
                <a:latin typeface="Meiryo UI" panose="020B0604030504040204" pitchFamily="50" charset="-128"/>
                <a:ea typeface="Meiryo UI" panose="020B0604030504040204" pitchFamily="50" charset="-128"/>
              </a:rPr>
              <a:t>✅農水大臣はコスト指標作成団体を認定し、団体がコスト指標を作成・公表</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457200">
              <a:spcBef>
                <a:spcPts val="600"/>
              </a:spcBef>
            </a:pP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457200">
              <a:spcBef>
                <a:spcPts val="600"/>
              </a:spcBef>
            </a:pPr>
            <a:endParaRPr lang="en-US" altLang="ja-JP" sz="1400" dirty="0">
              <a:solidFill>
                <a:schemeClr val="tx1"/>
              </a:solidFill>
              <a:latin typeface="Meiryo UI" panose="020B0604030504040204" pitchFamily="50" charset="-128"/>
              <a:ea typeface="Meiryo UI" panose="020B0604030504040204" pitchFamily="50" charset="-128"/>
            </a:endParaRPr>
          </a:p>
          <a:p>
            <a:endParaRPr kumimoji="1" lang="en-US" altLang="ja-JP" sz="1200" b="1" dirty="0">
              <a:solidFill>
                <a:schemeClr val="tx1"/>
              </a:solidFill>
              <a:latin typeface="Meiryo UI" panose="020B0604030504040204" pitchFamily="50" charset="-128"/>
              <a:ea typeface="Meiryo UI" panose="020B0604030504040204" pitchFamily="50" charset="-128"/>
            </a:endParaRPr>
          </a:p>
          <a:p>
            <a:endParaRPr lang="en-US" altLang="ja-JP" sz="1200" b="1" dirty="0">
              <a:solidFill>
                <a:schemeClr val="tx1"/>
              </a:solidFill>
              <a:latin typeface="Meiryo UI" panose="020B0604030504040204" pitchFamily="50" charset="-128"/>
              <a:ea typeface="Meiryo UI" panose="020B0604030504040204" pitchFamily="50" charset="-128"/>
            </a:endParaRPr>
          </a:p>
          <a:p>
            <a:endParaRPr lang="en-US" altLang="ja-JP" sz="1200" b="1" dirty="0">
              <a:solidFill>
                <a:schemeClr val="accent1"/>
              </a:solidFill>
              <a:latin typeface="Meiryo UI" panose="020B0604030504040204" pitchFamily="50" charset="-128"/>
              <a:ea typeface="Meiryo UI" panose="020B0604030504040204" pitchFamily="50" charset="-128"/>
            </a:endParaRPr>
          </a:p>
          <a:p>
            <a:endParaRPr kumimoji="1" lang="en-US" altLang="ja-JP" sz="1200" b="1" dirty="0">
              <a:solidFill>
                <a:schemeClr val="accent1"/>
              </a:solidFill>
              <a:latin typeface="Meiryo UI" panose="020B0604030504040204" pitchFamily="50" charset="-128"/>
              <a:ea typeface="Meiryo UI" panose="020B0604030504040204" pitchFamily="50" charset="-128"/>
            </a:endParaRPr>
          </a:p>
          <a:p>
            <a:r>
              <a:rPr kumimoji="1" lang="ja-JP" altLang="en-US" sz="1200" b="1" dirty="0">
                <a:solidFill>
                  <a:schemeClr val="accent1"/>
                </a:solidFill>
                <a:latin typeface="Meiryo UI" panose="020B0604030504040204" pitchFamily="50" charset="-128"/>
                <a:ea typeface="Meiryo UI" panose="020B0604030504040204" pitchFamily="50" charset="-128"/>
              </a:rPr>
              <a:t>　</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cxnSp>
        <p:nvCxnSpPr>
          <p:cNvPr id="9" name="直線コネクタ 8">
            <a:extLst>
              <a:ext uri="{FF2B5EF4-FFF2-40B4-BE49-F238E27FC236}">
                <a16:creationId xmlns:a16="http://schemas.microsoft.com/office/drawing/2014/main" id="{A3CC0372-FCF3-B534-278E-F9D2AE03003C}"/>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D5E42A0E-7391-CD0C-5C84-AE52965A9479}"/>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適正な価格形成に向けた食料システム法の成立</a:t>
            </a:r>
          </a:p>
        </p:txBody>
      </p:sp>
      <p:sp>
        <p:nvSpPr>
          <p:cNvPr id="6" name="四角形: 角を丸くする 5">
            <a:extLst>
              <a:ext uri="{FF2B5EF4-FFF2-40B4-BE49-F238E27FC236}">
                <a16:creationId xmlns:a16="http://schemas.microsoft.com/office/drawing/2014/main" id="{FE7A6136-96B9-6D1F-FF58-0CD842AAC387}"/>
              </a:ext>
            </a:extLst>
          </p:cNvPr>
          <p:cNvSpPr/>
          <p:nvPr/>
        </p:nvSpPr>
        <p:spPr>
          <a:xfrm>
            <a:off x="53722" y="656784"/>
            <a:ext cx="9036557" cy="828000"/>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indent="-266700">
              <a:buFont typeface="+mj-ea"/>
              <a:buAutoNum type="circleNumDbPlain"/>
            </a:pPr>
            <a:r>
              <a:rPr lang="ja-JP" altLang="en-US" sz="1700" dirty="0">
                <a:solidFill>
                  <a:prstClr val="black"/>
                </a:solidFill>
                <a:latin typeface="Meiryo UI" panose="020B0604030504040204" pitchFamily="50" charset="-128"/>
                <a:ea typeface="Meiryo UI" panose="020B0604030504040204" pitchFamily="50" charset="-128"/>
              </a:rPr>
              <a:t>食料システム法が成立し、農畜産物の取引において持続的供給に必要なコストを考慮する仕組みが創設！令和８年４月より本格施行！</a:t>
            </a:r>
            <a:endParaRPr lang="en-US" altLang="ja-JP" sz="1700" dirty="0">
              <a:solidFill>
                <a:prstClr val="black"/>
              </a:solidFill>
              <a:latin typeface="Meiryo UI" panose="020B0604030504040204" pitchFamily="50" charset="-128"/>
              <a:ea typeface="Meiryo UI" panose="020B0604030504040204" pitchFamily="50" charset="-128"/>
            </a:endParaRPr>
          </a:p>
          <a:p>
            <a:pPr marL="266700" indent="-266700">
              <a:buFont typeface="+mj-ea"/>
              <a:buAutoNum type="circleNumDbPlain"/>
            </a:pPr>
            <a:r>
              <a:rPr lang="ja-JP" altLang="en-US" sz="1700" dirty="0">
                <a:solidFill>
                  <a:prstClr val="black"/>
                </a:solidFill>
                <a:latin typeface="Meiryo UI" panose="020B0604030504040204" pitchFamily="50" charset="-128"/>
                <a:ea typeface="Meiryo UI" panose="020B0604030504040204" pitchFamily="50" charset="-128"/>
              </a:rPr>
              <a:t>ＪＡグループも積極的に参画する中で、米などのコスト指標の作成が進展中！</a:t>
            </a:r>
            <a:endParaRPr lang="en-US" altLang="ja-JP" sz="1700" dirty="0">
              <a:solidFill>
                <a:prstClr val="black"/>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F416649-79EC-D601-4E8E-F4F6C7F528C9}"/>
              </a:ext>
            </a:extLst>
          </p:cNvPr>
          <p:cNvSpPr txBox="1"/>
          <p:nvPr/>
        </p:nvSpPr>
        <p:spPr>
          <a:xfrm>
            <a:off x="1000168" y="1571138"/>
            <a:ext cx="2952328" cy="28800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食料システム法の概要</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 name="正方形/長方形 2">
            <a:extLst>
              <a:ext uri="{FF2B5EF4-FFF2-40B4-BE49-F238E27FC236}">
                <a16:creationId xmlns:a16="http://schemas.microsoft.com/office/drawing/2014/main" id="{9E2F4148-7F91-B4D1-FFCC-0C539480A872}"/>
              </a:ext>
            </a:extLst>
          </p:cNvPr>
          <p:cNvSpPr/>
          <p:nvPr/>
        </p:nvSpPr>
        <p:spPr>
          <a:xfrm>
            <a:off x="580238" y="2338497"/>
            <a:ext cx="4104000" cy="720000"/>
          </a:xfrm>
          <a:prstGeom prst="rect">
            <a:avLst/>
          </a:prstGeom>
          <a:solidFill>
            <a:schemeClr val="bg2"/>
          </a:solidFill>
          <a:ln w="952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① </a:t>
            </a:r>
            <a:r>
              <a:rPr kumimoji="1" lang="ja-JP" altLang="en-US" sz="1400" b="1" dirty="0">
                <a:solidFill>
                  <a:schemeClr val="accent1"/>
                </a:solidFill>
                <a:latin typeface="Meiryo UI" panose="020B0604030504040204" pitchFamily="50" charset="-128"/>
                <a:ea typeface="Meiryo UI" panose="020B0604030504040204" pitchFamily="50" charset="-128"/>
              </a:rPr>
              <a:t>合理的な費用を考慮した価格形成</a:t>
            </a:r>
            <a:endParaRPr kumimoji="1" lang="en-US" altLang="ja-JP" sz="1200" b="1" dirty="0">
              <a:solidFill>
                <a:schemeClr val="accent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② 食品産業の持続的な発展（付加価値の向上）</a:t>
            </a:r>
            <a:endParaRPr lang="en-US" altLang="ja-JP" sz="1200" dirty="0">
              <a:solidFill>
                <a:schemeClr val="tx1"/>
              </a:solidFill>
              <a:latin typeface="Meiryo UI" panose="020B0604030504040204" pitchFamily="50" charset="-128"/>
              <a:ea typeface="Meiryo UI" panose="020B0604030504040204" pitchFamily="50" charset="-128"/>
            </a:endParaRPr>
          </a:p>
          <a:p>
            <a:endParaRPr lang="en-US" altLang="ja-JP" sz="3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u="sng" dirty="0">
                <a:solidFill>
                  <a:schemeClr val="tx1"/>
                </a:solidFill>
                <a:latin typeface="Meiryo UI" panose="020B0604030504040204" pitchFamily="50" charset="-128"/>
                <a:ea typeface="Meiryo UI" panose="020B0604030504040204" pitchFamily="50" charset="-128"/>
              </a:rPr>
              <a:t>食料システム</a:t>
            </a:r>
            <a:r>
              <a:rPr lang="ja-JP" altLang="en-US" sz="1050" u="sng" dirty="0">
                <a:solidFill>
                  <a:schemeClr val="tx1"/>
                </a:solidFill>
                <a:latin typeface="Meiryo UI" panose="020B0604030504040204" pitchFamily="50" charset="-128"/>
                <a:ea typeface="Meiryo UI" panose="020B0604030504040204" pitchFamily="50" charset="-128"/>
              </a:rPr>
              <a:t>（生産～消費）</a:t>
            </a:r>
            <a:r>
              <a:rPr lang="ja-JP" altLang="en-US" sz="1200" u="sng" dirty="0">
                <a:solidFill>
                  <a:schemeClr val="tx1"/>
                </a:solidFill>
                <a:latin typeface="Meiryo UI" panose="020B0604030504040204" pitchFamily="50" charset="-128"/>
                <a:ea typeface="Meiryo UI" panose="020B0604030504040204" pitchFamily="50" charset="-128"/>
              </a:rPr>
              <a:t>全体</a:t>
            </a:r>
            <a:r>
              <a:rPr kumimoji="1" lang="ja-JP" altLang="en-US" sz="1200" u="sng" dirty="0">
                <a:solidFill>
                  <a:schemeClr val="tx1"/>
                </a:solidFill>
                <a:latin typeface="Meiryo UI" panose="020B0604030504040204" pitchFamily="50" charset="-128"/>
                <a:ea typeface="Meiryo UI" panose="020B0604030504040204" pitchFamily="50" charset="-128"/>
              </a:rPr>
              <a:t>で持続的な供給</a:t>
            </a:r>
            <a:r>
              <a:rPr kumimoji="1" lang="ja-JP" altLang="en-US" sz="1200" dirty="0">
                <a:solidFill>
                  <a:schemeClr val="tx1"/>
                </a:solidFill>
                <a:latin typeface="Meiryo UI" panose="020B0604030504040204" pitchFamily="50" charset="-128"/>
                <a:ea typeface="Meiryo UI" panose="020B0604030504040204" pitchFamily="50" charset="-128"/>
              </a:rPr>
              <a:t>を実現！</a:t>
            </a:r>
          </a:p>
        </p:txBody>
      </p:sp>
      <p:sp>
        <p:nvSpPr>
          <p:cNvPr id="4" name="四角形: 角を丸くする 3">
            <a:extLst>
              <a:ext uri="{FF2B5EF4-FFF2-40B4-BE49-F238E27FC236}">
                <a16:creationId xmlns:a16="http://schemas.microsoft.com/office/drawing/2014/main" id="{52490AEB-601E-CC84-0540-EDA6C179077B}"/>
              </a:ext>
            </a:extLst>
          </p:cNvPr>
          <p:cNvSpPr/>
          <p:nvPr/>
        </p:nvSpPr>
        <p:spPr>
          <a:xfrm>
            <a:off x="209288" y="2010432"/>
            <a:ext cx="1800000" cy="252000"/>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令和</a:t>
            </a:r>
            <a:r>
              <a:rPr kumimoji="1" lang="en-US" altLang="ja-JP" sz="1400" b="1" dirty="0">
                <a:solidFill>
                  <a:schemeClr val="tx1"/>
                </a:solidFill>
                <a:latin typeface="Meiryo UI" panose="020B0604030504040204" pitchFamily="50" charset="-128"/>
                <a:ea typeface="Meiryo UI" panose="020B0604030504040204" pitchFamily="50" charset="-128"/>
              </a:rPr>
              <a:t>7</a:t>
            </a:r>
            <a:r>
              <a:rPr kumimoji="1" lang="ja-JP" altLang="en-US" sz="1400" b="1" dirty="0">
                <a:solidFill>
                  <a:schemeClr val="tx1"/>
                </a:solidFill>
                <a:latin typeface="Meiryo UI" panose="020B0604030504040204" pitchFamily="50" charset="-128"/>
                <a:ea typeface="Meiryo UI" panose="020B0604030504040204" pitchFamily="50" charset="-128"/>
              </a:rPr>
              <a:t>年６月成立</a:t>
            </a:r>
          </a:p>
        </p:txBody>
      </p:sp>
      <p:sp>
        <p:nvSpPr>
          <p:cNvPr id="5" name="矢印: 下 4">
            <a:extLst>
              <a:ext uri="{FF2B5EF4-FFF2-40B4-BE49-F238E27FC236}">
                <a16:creationId xmlns:a16="http://schemas.microsoft.com/office/drawing/2014/main" id="{AEC14755-0B73-DEC8-3C4E-92C6CF1B5F79}"/>
              </a:ext>
            </a:extLst>
          </p:cNvPr>
          <p:cNvSpPr/>
          <p:nvPr/>
        </p:nvSpPr>
        <p:spPr>
          <a:xfrm>
            <a:off x="209288" y="2258645"/>
            <a:ext cx="360000" cy="3656388"/>
          </a:xfrm>
          <a:prstGeom prst="downArrow">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 name="四角形: 角を丸くする 6">
            <a:extLst>
              <a:ext uri="{FF2B5EF4-FFF2-40B4-BE49-F238E27FC236}">
                <a16:creationId xmlns:a16="http://schemas.microsoft.com/office/drawing/2014/main" id="{B92B2CA1-4B0F-3A6F-0451-A7746BAC1F80}"/>
              </a:ext>
            </a:extLst>
          </p:cNvPr>
          <p:cNvSpPr/>
          <p:nvPr/>
        </p:nvSpPr>
        <p:spPr>
          <a:xfrm>
            <a:off x="209288" y="5992088"/>
            <a:ext cx="2340000" cy="252000"/>
          </a:xfrm>
          <a:prstGeom prst="round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令和</a:t>
            </a:r>
            <a:r>
              <a:rPr lang="ja-JP" altLang="en-US" sz="1400" b="1" dirty="0">
                <a:solidFill>
                  <a:schemeClr val="tx1"/>
                </a:solidFill>
                <a:latin typeface="Meiryo UI" panose="020B0604030504040204" pitchFamily="50" charset="-128"/>
                <a:ea typeface="Meiryo UI" panose="020B0604030504040204" pitchFamily="50" charset="-128"/>
              </a:rPr>
              <a:t>８</a:t>
            </a:r>
            <a:r>
              <a:rPr kumimoji="1" lang="ja-JP" altLang="en-US" sz="1400" b="1" dirty="0">
                <a:solidFill>
                  <a:schemeClr val="tx1"/>
                </a:solidFill>
                <a:latin typeface="Meiryo UI" panose="020B0604030504040204" pitchFamily="50" charset="-128"/>
                <a:ea typeface="Meiryo UI" panose="020B0604030504040204" pitchFamily="50" charset="-128"/>
              </a:rPr>
              <a:t>年</a:t>
            </a:r>
            <a:r>
              <a:rPr lang="ja-JP" altLang="en-US" sz="1400" b="1" dirty="0">
                <a:solidFill>
                  <a:schemeClr val="tx1"/>
                </a:solidFill>
                <a:latin typeface="Meiryo UI" panose="020B0604030504040204" pitchFamily="50" charset="-128"/>
                <a:ea typeface="Meiryo UI" panose="020B0604030504040204" pitchFamily="50" charset="-128"/>
              </a:rPr>
              <a:t>４</a:t>
            </a:r>
            <a:r>
              <a:rPr kumimoji="1" lang="ja-JP" altLang="en-US" sz="1400" b="1" dirty="0">
                <a:solidFill>
                  <a:schemeClr val="tx1"/>
                </a:solidFill>
                <a:latin typeface="Meiryo UI" panose="020B0604030504040204" pitchFamily="50" charset="-128"/>
                <a:ea typeface="Meiryo UI" panose="020B0604030504040204" pitchFamily="50" charset="-128"/>
              </a:rPr>
              <a:t>月より本格施行</a:t>
            </a:r>
          </a:p>
        </p:txBody>
      </p:sp>
      <p:sp>
        <p:nvSpPr>
          <p:cNvPr id="8" name="正方形/長方形 7">
            <a:extLst>
              <a:ext uri="{FF2B5EF4-FFF2-40B4-BE49-F238E27FC236}">
                <a16:creationId xmlns:a16="http://schemas.microsoft.com/office/drawing/2014/main" id="{748B3CA3-38F1-74B1-C3F9-F0884E15EA94}"/>
              </a:ext>
            </a:extLst>
          </p:cNvPr>
          <p:cNvSpPr/>
          <p:nvPr/>
        </p:nvSpPr>
        <p:spPr>
          <a:xfrm>
            <a:off x="580238" y="3140966"/>
            <a:ext cx="4104000" cy="2734605"/>
          </a:xfrm>
          <a:prstGeom prst="rect">
            <a:avLst/>
          </a:prstGeom>
          <a:solidFill>
            <a:schemeClr val="bg1"/>
          </a:solidFill>
          <a:ln w="9525">
            <a:solidFill>
              <a:schemeClr val="bg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合理的な</a:t>
            </a:r>
            <a:r>
              <a:rPr lang="ja-JP" altLang="en-US" sz="1200" b="1" dirty="0">
                <a:solidFill>
                  <a:schemeClr val="tx1"/>
                </a:solidFill>
                <a:latin typeface="Meiryo UI" panose="020B0604030504040204" pitchFamily="50" charset="-128"/>
                <a:ea typeface="Meiryo UI" panose="020B0604030504040204" pitchFamily="50" charset="-128"/>
              </a:rPr>
              <a:t>価格形成の</a:t>
            </a:r>
            <a:r>
              <a:rPr kumimoji="1" lang="ja-JP" altLang="en-US" sz="1200" b="1" dirty="0">
                <a:solidFill>
                  <a:schemeClr val="tx1"/>
                </a:solidFill>
                <a:latin typeface="Meiryo UI" panose="020B0604030504040204" pitchFamily="50" charset="-128"/>
                <a:ea typeface="Meiryo UI" panose="020B0604030504040204" pitchFamily="50" charset="-128"/>
              </a:rPr>
              <a:t>ポイント</a:t>
            </a:r>
            <a:r>
              <a:rPr kumimoji="1" lang="en-US" altLang="ja-JP" sz="1200" b="1" dirty="0">
                <a:solidFill>
                  <a:schemeClr val="tx1"/>
                </a:solidFill>
                <a:latin typeface="Meiryo UI" panose="020B0604030504040204" pitchFamily="50" charset="-128"/>
                <a:ea typeface="Meiryo UI" panose="020B0604030504040204" pitchFamily="50" charset="-128"/>
              </a:rPr>
              <a:t>】</a:t>
            </a:r>
          </a:p>
          <a:p>
            <a:r>
              <a:rPr lang="ja-JP" altLang="en-US" sz="1200" dirty="0">
                <a:solidFill>
                  <a:schemeClr val="tx1"/>
                </a:solidFill>
                <a:latin typeface="Meiryo UI" panose="020B0604030504040204" pitchFamily="50" charset="-128"/>
                <a:ea typeface="Meiryo UI" panose="020B0604030504040204" pitchFamily="50" charset="-128"/>
              </a:rPr>
              <a:t>① 事業者に</a:t>
            </a:r>
            <a:r>
              <a:rPr lang="ja-JP" altLang="en-US" sz="1400" b="1" dirty="0">
                <a:solidFill>
                  <a:schemeClr val="accent1"/>
                </a:solidFill>
                <a:latin typeface="Meiryo UI" panose="020B0604030504040204" pitchFamily="50" charset="-128"/>
                <a:ea typeface="Meiryo UI" panose="020B0604030504040204" pitchFamily="50" charset="-128"/>
              </a:rPr>
              <a:t>努力義務</a:t>
            </a:r>
            <a:endParaRPr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② 行動規範（</a:t>
            </a:r>
            <a:r>
              <a:rPr kumimoji="1" lang="ja-JP" altLang="en-US" sz="1400" b="1" dirty="0">
                <a:solidFill>
                  <a:schemeClr val="accent1"/>
                </a:solidFill>
                <a:latin typeface="Meiryo UI" panose="020B0604030504040204" pitchFamily="50" charset="-128"/>
                <a:ea typeface="Meiryo UI" panose="020B0604030504040204" pitchFamily="50" charset="-128"/>
              </a:rPr>
              <a:t>判断基準</a:t>
            </a:r>
            <a:r>
              <a:rPr kumimoji="1" lang="ja-JP" altLang="en-US" sz="1200" dirty="0">
                <a:solidFill>
                  <a:schemeClr val="tx1"/>
                </a:solidFill>
                <a:latin typeface="Meiryo UI" panose="020B0604030504040204" pitchFamily="50" charset="-128"/>
                <a:ea typeface="Meiryo UI" panose="020B0604030504040204" pitchFamily="50" charset="-128"/>
              </a:rPr>
              <a:t>）を</a:t>
            </a:r>
            <a:r>
              <a:rPr lang="ja-JP" altLang="en-US" sz="1200" dirty="0">
                <a:solidFill>
                  <a:schemeClr val="tx1"/>
                </a:solidFill>
                <a:latin typeface="Meiryo UI" panose="020B0604030504040204" pitchFamily="50" charset="-128"/>
                <a:ea typeface="Meiryo UI" panose="020B0604030504040204" pitchFamily="50" charset="-128"/>
              </a:rPr>
              <a:t>規定</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③ </a:t>
            </a:r>
            <a:r>
              <a:rPr lang="ja-JP" altLang="en-US" sz="1400" b="1" dirty="0">
                <a:solidFill>
                  <a:schemeClr val="accent1"/>
                </a:solidFill>
                <a:latin typeface="Meiryo UI" panose="020B0604030504040204" pitchFamily="50" charset="-128"/>
                <a:ea typeface="Meiryo UI" panose="020B0604030504040204" pitchFamily="50" charset="-128"/>
              </a:rPr>
              <a:t>コスト指標</a:t>
            </a:r>
            <a:r>
              <a:rPr lang="ja-JP" altLang="en-US" sz="1200" dirty="0">
                <a:solidFill>
                  <a:schemeClr val="tx1"/>
                </a:solidFill>
                <a:latin typeface="Meiryo UI" panose="020B0604030504040204" pitchFamily="50" charset="-128"/>
                <a:ea typeface="Meiryo UI" panose="020B0604030504040204" pitchFamily="50" charset="-128"/>
              </a:rPr>
              <a:t>の作成</a:t>
            </a:r>
            <a:endParaRPr lang="en-US" altLang="ja-JP" sz="1200" dirty="0">
              <a:solidFill>
                <a:schemeClr val="tx1"/>
              </a:solidFill>
              <a:latin typeface="Meiryo UI" panose="020B0604030504040204" pitchFamily="50" charset="-128"/>
              <a:ea typeface="Meiryo UI" panose="020B0604030504040204" pitchFamily="50" charset="-128"/>
            </a:endParaRPr>
          </a:p>
          <a:p>
            <a:endParaRPr kumimoji="1" lang="en-US" altLang="ja-JP" sz="1200" b="1" dirty="0">
              <a:solidFill>
                <a:schemeClr val="tx1"/>
              </a:solidFill>
              <a:latin typeface="Meiryo UI" panose="020B0604030504040204" pitchFamily="50" charset="-128"/>
              <a:ea typeface="Meiryo UI" panose="020B0604030504040204" pitchFamily="50" charset="-128"/>
            </a:endParaRPr>
          </a:p>
          <a:p>
            <a:endParaRPr lang="en-US" altLang="ja-JP" sz="1200" b="1" dirty="0">
              <a:solidFill>
                <a:schemeClr val="tx1"/>
              </a:solidFill>
              <a:latin typeface="Meiryo UI" panose="020B0604030504040204" pitchFamily="50" charset="-128"/>
              <a:ea typeface="Meiryo UI" panose="020B0604030504040204" pitchFamily="50" charset="-128"/>
            </a:endParaRPr>
          </a:p>
          <a:p>
            <a:endParaRPr kumimoji="1" lang="en-US" altLang="ja-JP" sz="1200" b="1" dirty="0">
              <a:solidFill>
                <a:schemeClr val="tx1"/>
              </a:solidFill>
              <a:latin typeface="Meiryo UI" panose="020B0604030504040204" pitchFamily="50" charset="-128"/>
              <a:ea typeface="Meiryo UI" panose="020B0604030504040204" pitchFamily="50" charset="-128"/>
            </a:endParaRPr>
          </a:p>
          <a:p>
            <a:endParaRPr lang="en-US" altLang="ja-JP" sz="1200" b="1" dirty="0">
              <a:solidFill>
                <a:schemeClr val="tx1"/>
              </a:solidFill>
              <a:latin typeface="Meiryo UI" panose="020B0604030504040204" pitchFamily="50" charset="-128"/>
              <a:ea typeface="Meiryo UI" panose="020B0604030504040204" pitchFamily="50" charset="-128"/>
            </a:endParaRPr>
          </a:p>
          <a:p>
            <a:endParaRPr kumimoji="1" lang="en-US" altLang="ja-JP" sz="1200" b="1" dirty="0">
              <a:solidFill>
                <a:schemeClr val="tx1"/>
              </a:solidFill>
              <a:latin typeface="Meiryo UI" panose="020B0604030504040204" pitchFamily="50" charset="-128"/>
              <a:ea typeface="Meiryo UI" panose="020B0604030504040204" pitchFamily="50" charset="-128"/>
            </a:endParaRPr>
          </a:p>
          <a:p>
            <a:endParaRPr lang="en-US" altLang="ja-JP" sz="1200" b="1" dirty="0">
              <a:solidFill>
                <a:schemeClr val="tx1"/>
              </a:solidFill>
              <a:latin typeface="Meiryo UI" panose="020B0604030504040204" pitchFamily="50" charset="-128"/>
              <a:ea typeface="Meiryo UI" panose="020B0604030504040204" pitchFamily="50" charset="-128"/>
            </a:endParaRPr>
          </a:p>
          <a:p>
            <a:endParaRPr kumimoji="1" lang="en-US" altLang="ja-JP" sz="1200" b="1" dirty="0">
              <a:solidFill>
                <a:schemeClr val="tx1"/>
              </a:solidFill>
              <a:latin typeface="Meiryo UI" panose="020B0604030504040204" pitchFamily="50" charset="-128"/>
              <a:ea typeface="Meiryo UI" panose="020B0604030504040204" pitchFamily="50" charset="-128"/>
            </a:endParaRPr>
          </a:p>
          <a:p>
            <a:endParaRPr kumimoji="1" lang="en-US" altLang="ja-JP" sz="9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endParaRPr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☞違反すれば</a:t>
            </a:r>
            <a:r>
              <a:rPr kumimoji="1" lang="ja-JP" altLang="en-US" sz="1400" b="1" dirty="0">
                <a:solidFill>
                  <a:schemeClr val="accent1"/>
                </a:solidFill>
                <a:latin typeface="Meiryo UI" panose="020B0604030504040204" pitchFamily="50" charset="-128"/>
                <a:ea typeface="Meiryo UI" panose="020B0604030504040204" pitchFamily="50" charset="-128"/>
              </a:rPr>
              <a:t>行政指導</a:t>
            </a:r>
            <a:r>
              <a:rPr kumimoji="1" lang="ja-JP" altLang="en-US" sz="1200" b="1" dirty="0">
                <a:solidFill>
                  <a:schemeClr val="accent1"/>
                </a:solidFill>
                <a:latin typeface="Meiryo UI" panose="020B0604030504040204" pitchFamily="50" charset="-128"/>
                <a:ea typeface="Meiryo UI" panose="020B0604030504040204" pitchFamily="50" charset="-128"/>
              </a:rPr>
              <a:t>（指導・助言・勧告・公表等）</a:t>
            </a:r>
            <a:r>
              <a:rPr kumimoji="1" lang="ja-JP" altLang="en-US" sz="1200" dirty="0">
                <a:solidFill>
                  <a:schemeClr val="tx1"/>
                </a:solidFill>
                <a:latin typeface="Meiryo UI" panose="020B0604030504040204" pitchFamily="50" charset="-128"/>
                <a:ea typeface="Meiryo UI" panose="020B0604030504040204" pitchFamily="50" charset="-128"/>
              </a:rPr>
              <a:t>の対象</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B88876F4-3F18-4689-080E-F31006C4FB9C}"/>
              </a:ext>
            </a:extLst>
          </p:cNvPr>
          <p:cNvSpPr/>
          <p:nvPr/>
        </p:nvSpPr>
        <p:spPr>
          <a:xfrm>
            <a:off x="766332" y="4076259"/>
            <a:ext cx="3528000" cy="782512"/>
          </a:xfrm>
          <a:prstGeom prst="rect">
            <a:avLst/>
          </a:prstGeom>
          <a:solidFill>
            <a:schemeClr val="bg1"/>
          </a:solidFill>
          <a:ln w="19050">
            <a:solidFill>
              <a:schemeClr val="bg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事業者の努力義務）</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コスト等の考慮の求める事由を示した協議の申出に</a:t>
            </a:r>
            <a:br>
              <a:rPr lang="en-US" altLang="ja-JP" sz="1200" dirty="0">
                <a:solidFill>
                  <a:schemeClr val="tx1"/>
                </a:solidFill>
                <a:latin typeface="Meiryo UI" panose="020B0604030504040204" pitchFamily="50" charset="-128"/>
                <a:ea typeface="Meiryo UI" panose="020B0604030504040204" pitchFamily="50" charset="-128"/>
              </a:rPr>
            </a:br>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b="1" u="sng" dirty="0">
                <a:solidFill>
                  <a:schemeClr val="tx1"/>
                </a:solidFill>
                <a:latin typeface="Meiryo UI" panose="020B0604030504040204" pitchFamily="50" charset="-128"/>
                <a:ea typeface="Meiryo UI" panose="020B0604030504040204" pitchFamily="50" charset="-128"/>
              </a:rPr>
              <a:t>誠実に協議</a:t>
            </a:r>
            <a:endParaRPr lang="en-US" altLang="ja-JP" sz="1200" b="1" u="sng"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商習慣の見直し等の提案に対し</a:t>
            </a:r>
            <a:r>
              <a:rPr lang="ja-JP" altLang="en-US" sz="1200" b="1" u="sng" dirty="0">
                <a:solidFill>
                  <a:schemeClr val="tx1"/>
                </a:solidFill>
                <a:latin typeface="Meiryo UI" panose="020B0604030504040204" pitchFamily="50" charset="-128"/>
                <a:ea typeface="Meiryo UI" panose="020B0604030504040204" pitchFamily="50" charset="-128"/>
              </a:rPr>
              <a:t>検討・協力</a:t>
            </a:r>
            <a:endParaRPr kumimoji="1" lang="ja-JP" altLang="en-US" sz="1200" b="1" u="sng"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A5CA5AB-D1EC-F9A4-EDF9-B203A4269B01}"/>
              </a:ext>
            </a:extLst>
          </p:cNvPr>
          <p:cNvSpPr/>
          <p:nvPr/>
        </p:nvSpPr>
        <p:spPr>
          <a:xfrm>
            <a:off x="766332" y="4941240"/>
            <a:ext cx="3528000" cy="648000"/>
          </a:xfrm>
          <a:prstGeom prst="rect">
            <a:avLst/>
          </a:prstGeom>
          <a:solidFill>
            <a:schemeClr val="bg1"/>
          </a:solidFill>
          <a:ln w="19050">
            <a:solidFill>
              <a:schemeClr val="bg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（努力義務の遵守状況の判断基準</a:t>
            </a:r>
            <a:r>
              <a:rPr lang="ja-JP" altLang="en-US" sz="105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協議の速やかな実施　　・ </a:t>
            </a:r>
            <a:r>
              <a:rPr lang="ja-JP" altLang="en-US" sz="1200" b="1" u="sng" dirty="0">
                <a:solidFill>
                  <a:schemeClr val="tx1"/>
                </a:solidFill>
                <a:latin typeface="Meiryo UI" panose="020B0604030504040204" pitchFamily="50" charset="-128"/>
                <a:ea typeface="Meiryo UI" panose="020B0604030504040204" pitchFamily="50" charset="-128"/>
              </a:rPr>
              <a:t>コスト指標等の尊重</a:t>
            </a:r>
            <a:endParaRPr lang="en-US" altLang="ja-JP" sz="1200" b="1" u="sng"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検討結果の説明　等　</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F7C19BF6-078C-2724-1E07-1E11B8C5947F}"/>
              </a:ext>
            </a:extLst>
          </p:cNvPr>
          <p:cNvSpPr txBox="1"/>
          <p:nvPr/>
        </p:nvSpPr>
        <p:spPr>
          <a:xfrm>
            <a:off x="5305688" y="1580966"/>
            <a:ext cx="3456000" cy="28800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コスト指標の活用イメージ</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4" name="正方形/長方形 13">
            <a:extLst>
              <a:ext uri="{FF2B5EF4-FFF2-40B4-BE49-F238E27FC236}">
                <a16:creationId xmlns:a16="http://schemas.microsoft.com/office/drawing/2014/main" id="{4E609497-C7DF-303E-65F3-961940591219}"/>
              </a:ext>
            </a:extLst>
          </p:cNvPr>
          <p:cNvSpPr/>
          <p:nvPr/>
        </p:nvSpPr>
        <p:spPr>
          <a:xfrm>
            <a:off x="580238" y="6273368"/>
            <a:ext cx="3206561" cy="468000"/>
          </a:xfrm>
          <a:prstGeom prst="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eiryo UI" panose="020B0604030504040204" pitchFamily="50" charset="-128"/>
                <a:ea typeface="Meiryo UI" panose="020B0604030504040204" pitchFamily="50" charset="-128"/>
              </a:rPr>
              <a:t>✅</a:t>
            </a:r>
            <a:r>
              <a:rPr lang="ja-JP" altLang="en-US" sz="1400" b="1" u="sng" dirty="0">
                <a:solidFill>
                  <a:schemeClr val="tx1"/>
                </a:solidFill>
                <a:latin typeface="Meiryo UI" panose="020B0604030504040204" pitchFamily="50" charset="-128"/>
                <a:ea typeface="Meiryo UI" panose="020B0604030504040204" pitchFamily="50" charset="-128"/>
              </a:rPr>
              <a:t>コスト指標の作成・公表</a:t>
            </a:r>
          </a:p>
          <a:p>
            <a:r>
              <a:rPr kumimoji="1" lang="ja-JP" altLang="en-US" sz="1400" b="1" dirty="0">
                <a:solidFill>
                  <a:schemeClr val="tx1"/>
                </a:solidFill>
                <a:latin typeface="Meiryo UI" panose="020B0604030504040204" pitchFamily="50" charset="-128"/>
                <a:ea typeface="Meiryo UI" panose="020B0604030504040204" pitchFamily="50" charset="-128"/>
              </a:rPr>
              <a:t>✅フード</a:t>
            </a:r>
            <a:r>
              <a:rPr kumimoji="1" lang="en-US" altLang="ja-JP" sz="1400" b="1" dirty="0">
                <a:solidFill>
                  <a:schemeClr val="tx1"/>
                </a:solidFill>
                <a:latin typeface="Meiryo UI" panose="020B0604030504040204" pitchFamily="50" charset="-128"/>
                <a:ea typeface="Meiryo UI" panose="020B0604030504040204" pitchFamily="50" charset="-128"/>
              </a:rPr>
              <a:t>G</a:t>
            </a:r>
            <a:r>
              <a:rPr kumimoji="1" lang="ja-JP" altLang="en-US" sz="1400" b="1" dirty="0">
                <a:solidFill>
                  <a:schemeClr val="tx1"/>
                </a:solidFill>
                <a:latin typeface="Meiryo UI" panose="020B0604030504040204" pitchFamily="50" charset="-128"/>
                <a:ea typeface="Meiryo UI" panose="020B0604030504040204" pitchFamily="50" charset="-128"/>
              </a:rPr>
              <a:t>メン</a:t>
            </a:r>
            <a:r>
              <a:rPr kumimoji="1" lang="ja-JP" altLang="en-US" sz="1200" dirty="0">
                <a:solidFill>
                  <a:schemeClr val="tx1"/>
                </a:solidFill>
                <a:latin typeface="Meiryo UI" panose="020B0604030504040204" pitchFamily="50" charset="-128"/>
                <a:ea typeface="Meiryo UI" panose="020B0604030504040204" pitchFamily="50" charset="-128"/>
              </a:rPr>
              <a:t>による情報収集・指導等の開始</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cxnSp>
        <p:nvCxnSpPr>
          <p:cNvPr id="31" name="直線コネクタ 30">
            <a:extLst>
              <a:ext uri="{FF2B5EF4-FFF2-40B4-BE49-F238E27FC236}">
                <a16:creationId xmlns:a16="http://schemas.microsoft.com/office/drawing/2014/main" id="{9D3BAA45-C78F-77F2-D8D0-E9A2D3C7E58B}"/>
              </a:ext>
            </a:extLst>
          </p:cNvPr>
          <p:cNvCxnSpPr>
            <a:cxnSpLocks/>
            <a:stCxn id="3" idx="2"/>
            <a:endCxn id="8" idx="0"/>
          </p:cNvCxnSpPr>
          <p:nvPr/>
        </p:nvCxnSpPr>
        <p:spPr>
          <a:xfrm>
            <a:off x="2632238" y="3058497"/>
            <a:ext cx="0" cy="82469"/>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四角形: 角を丸くする 14">
            <a:extLst>
              <a:ext uri="{FF2B5EF4-FFF2-40B4-BE49-F238E27FC236}">
                <a16:creationId xmlns:a16="http://schemas.microsoft.com/office/drawing/2014/main" id="{6D72E572-DF35-E40D-5806-3542B9538878}"/>
              </a:ext>
            </a:extLst>
          </p:cNvPr>
          <p:cNvSpPr/>
          <p:nvPr/>
        </p:nvSpPr>
        <p:spPr>
          <a:xfrm>
            <a:off x="164640" y="1916830"/>
            <a:ext cx="4572000" cy="4896000"/>
          </a:xfrm>
          <a:prstGeom prst="roundRect">
            <a:avLst>
              <a:gd name="adj" fmla="val 1714"/>
            </a:avLst>
          </a:prstGeom>
          <a:noFill/>
          <a:ln w="28575" cap="flat" cmpd="sng" algn="ctr">
            <a:solidFill>
              <a:schemeClr val="bg2">
                <a:lumMod val="50000"/>
              </a:schemeClr>
            </a:solidFill>
            <a:prstDash val="solid"/>
            <a:miter lim="800000"/>
          </a:ln>
          <a:effectLst/>
        </p:spPr>
        <p:txBody>
          <a:bodyPr rtlCol="0" anchor="t"/>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26" name="四角形: 角を丸くする 25">
            <a:extLst>
              <a:ext uri="{FF2B5EF4-FFF2-40B4-BE49-F238E27FC236}">
                <a16:creationId xmlns:a16="http://schemas.microsoft.com/office/drawing/2014/main" id="{23BE2605-A27C-0CFD-FF59-31C374446DF4}"/>
              </a:ext>
            </a:extLst>
          </p:cNvPr>
          <p:cNvSpPr/>
          <p:nvPr/>
        </p:nvSpPr>
        <p:spPr>
          <a:xfrm>
            <a:off x="3086115" y="3551288"/>
            <a:ext cx="1656000" cy="252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u="sng" dirty="0">
                <a:solidFill>
                  <a:schemeClr val="tx1"/>
                </a:solidFill>
                <a:latin typeface="Meiryo UI" panose="020B0604030504040204" pitchFamily="50" charset="-128"/>
                <a:ea typeface="Meiryo UI" panose="020B0604030504040204" pitchFamily="50" charset="-128"/>
              </a:rPr>
              <a:t>コスト割れを抑止</a:t>
            </a:r>
            <a:endParaRPr kumimoji="1" lang="ja-JP" altLang="en-US" sz="1600" b="1" u="sng" dirty="0">
              <a:solidFill>
                <a:schemeClr val="tx1"/>
              </a:solidFill>
              <a:latin typeface="Meiryo UI" panose="020B0604030504040204" pitchFamily="50" charset="-128"/>
              <a:ea typeface="Meiryo UI" panose="020B0604030504040204" pitchFamily="50" charset="-128"/>
            </a:endParaRPr>
          </a:p>
        </p:txBody>
      </p:sp>
      <p:sp>
        <p:nvSpPr>
          <p:cNvPr id="29" name="二等辺三角形 28">
            <a:extLst>
              <a:ext uri="{FF2B5EF4-FFF2-40B4-BE49-F238E27FC236}">
                <a16:creationId xmlns:a16="http://schemas.microsoft.com/office/drawing/2014/main" id="{23A240F2-5C18-A509-9691-E1A8E6E5AFA3}"/>
              </a:ext>
            </a:extLst>
          </p:cNvPr>
          <p:cNvSpPr/>
          <p:nvPr/>
        </p:nvSpPr>
        <p:spPr>
          <a:xfrm rot="16200000" flipV="1">
            <a:off x="2893920" y="3621024"/>
            <a:ext cx="360000" cy="108000"/>
          </a:xfrm>
          <a:prstGeom prst="triangl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47" name="直線矢印コネクタ 46">
            <a:extLst>
              <a:ext uri="{FF2B5EF4-FFF2-40B4-BE49-F238E27FC236}">
                <a16:creationId xmlns:a16="http://schemas.microsoft.com/office/drawing/2014/main" id="{1135C99D-7D64-4D74-0A3B-F9D01D09BE3A}"/>
              </a:ext>
            </a:extLst>
          </p:cNvPr>
          <p:cNvCxnSpPr>
            <a:cxnSpLocks/>
          </p:cNvCxnSpPr>
          <p:nvPr/>
        </p:nvCxnSpPr>
        <p:spPr>
          <a:xfrm flipV="1">
            <a:off x="2195735" y="3933056"/>
            <a:ext cx="2772000" cy="0"/>
          </a:xfrm>
          <a:prstGeom prst="straightConnector1">
            <a:avLst/>
          </a:prstGeom>
          <a:ln w="38100">
            <a:solidFill>
              <a:schemeClr val="bg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スライド番号プレースホルダ 1">
            <a:extLst>
              <a:ext uri="{FF2B5EF4-FFF2-40B4-BE49-F238E27FC236}">
                <a16:creationId xmlns:a16="http://schemas.microsoft.com/office/drawing/2014/main" id="{0192003F-567E-6079-C01E-85A2F18FE62F}"/>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75" name="矢印: 下 74">
            <a:extLst>
              <a:ext uri="{FF2B5EF4-FFF2-40B4-BE49-F238E27FC236}">
                <a16:creationId xmlns:a16="http://schemas.microsoft.com/office/drawing/2014/main" id="{9E5EAA5C-D7E7-11DB-34FF-276FB2685AAA}"/>
              </a:ext>
            </a:extLst>
          </p:cNvPr>
          <p:cNvSpPr/>
          <p:nvPr/>
        </p:nvSpPr>
        <p:spPr>
          <a:xfrm rot="5400000">
            <a:off x="4265550" y="6012946"/>
            <a:ext cx="360000" cy="1080000"/>
          </a:xfrm>
          <a:prstGeom prst="downArrow">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四角形: 角を丸くする 12">
            <a:extLst>
              <a:ext uri="{FF2B5EF4-FFF2-40B4-BE49-F238E27FC236}">
                <a16:creationId xmlns:a16="http://schemas.microsoft.com/office/drawing/2014/main" id="{3FFB8B32-8B1F-75F6-346C-E5A7D588BE63}"/>
              </a:ext>
            </a:extLst>
          </p:cNvPr>
          <p:cNvSpPr/>
          <p:nvPr/>
        </p:nvSpPr>
        <p:spPr>
          <a:xfrm>
            <a:off x="5076144" y="3516290"/>
            <a:ext cx="792000" cy="468000"/>
          </a:xfrm>
          <a:prstGeom prst="roundRect">
            <a:avLst>
              <a:gd name="adj" fmla="val 1714"/>
            </a:avLst>
          </a:prstGeom>
          <a:solidFill>
            <a:schemeClr val="accent4">
              <a:lumMod val="20000"/>
              <a:lumOff val="80000"/>
            </a:schemeClr>
          </a:solidFill>
          <a:ln w="28575" cap="flat" cmpd="sng" algn="ctr">
            <a:solidFill>
              <a:schemeClr val="bg2">
                <a:lumMod val="50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コスト</a:t>
            </a:r>
            <a:endParaRPr kumimoji="0" lang="en-US" altLang="ja-JP"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指標</a:t>
            </a:r>
          </a:p>
        </p:txBody>
      </p:sp>
      <p:sp>
        <p:nvSpPr>
          <p:cNvPr id="17" name="テキスト ボックス 16">
            <a:extLst>
              <a:ext uri="{FF2B5EF4-FFF2-40B4-BE49-F238E27FC236}">
                <a16:creationId xmlns:a16="http://schemas.microsoft.com/office/drawing/2014/main" id="{53E914EB-F751-A27A-3D7F-1B27F65E1C9A}"/>
              </a:ext>
            </a:extLst>
          </p:cNvPr>
          <p:cNvSpPr txBox="1"/>
          <p:nvPr/>
        </p:nvSpPr>
        <p:spPr>
          <a:xfrm>
            <a:off x="5970491" y="2957255"/>
            <a:ext cx="2736004" cy="453193"/>
          </a:xfrm>
          <a:prstGeom prst="wedgeRoundRectCallout">
            <a:avLst>
              <a:gd name="adj1" fmla="val -56327"/>
              <a:gd name="adj2" fmla="val 56134"/>
              <a:gd name="adj3" fmla="val 16667"/>
            </a:avLst>
          </a:prstGeom>
          <a:solidFill>
            <a:schemeClr val="bg1"/>
          </a:solidFill>
          <a:ln w="12700">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defTabSz="914400" rtl="0" eaLnBrk="1" fontAlgn="auto" latinLnBrk="0" hangingPunct="1">
              <a:spcBef>
                <a:spcPts val="0"/>
              </a:spcBef>
              <a:spcAft>
                <a:spcPts val="0"/>
              </a:spcAft>
              <a:buClrTx/>
              <a:buSzTx/>
              <a:buFontTx/>
              <a:buNone/>
              <a:tabLst/>
              <a:defRPr/>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生産段階のコストは統計等に</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defTabSz="914400" rtl="0" eaLnBrk="1" fontAlgn="auto" latinLnBrk="0" hangingPunct="1">
              <a:spcBef>
                <a:spcPts val="0"/>
              </a:spcBef>
              <a:spcAft>
                <a:spcPts val="0"/>
              </a:spcAft>
              <a:buClrTx/>
              <a:buSzTx/>
              <a:buFontTx/>
              <a:buNone/>
              <a:tabLst/>
              <a:defRPr/>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物価動向や適切な労働費等を反映</a:t>
            </a:r>
            <a:endParaRPr kumimoji="1" lang="en-US" altLang="ja-JP" sz="1200" i="0" strike="noStrike" kern="1200" cap="none" spc="0" normalizeH="0" noProof="0" dirty="0">
              <a:ln>
                <a:noFill/>
              </a:ln>
              <a:solidFill>
                <a:schemeClr val="tx1">
                  <a:lumMod val="85000"/>
                  <a:lumOff val="15000"/>
                </a:schemeClr>
              </a:solidFill>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四角形: 角を丸くする 18">
            <a:extLst>
              <a:ext uri="{FF2B5EF4-FFF2-40B4-BE49-F238E27FC236}">
                <a16:creationId xmlns:a16="http://schemas.microsoft.com/office/drawing/2014/main" id="{33A47D22-109E-5698-F8B1-9C75C4E4A811}"/>
              </a:ext>
            </a:extLst>
          </p:cNvPr>
          <p:cNvSpPr/>
          <p:nvPr/>
        </p:nvSpPr>
        <p:spPr>
          <a:xfrm>
            <a:off x="6149664" y="3516290"/>
            <a:ext cx="792000" cy="468000"/>
          </a:xfrm>
          <a:prstGeom prst="roundRect">
            <a:avLst>
              <a:gd name="adj" fmla="val 1714"/>
            </a:avLst>
          </a:prstGeom>
          <a:solidFill>
            <a:schemeClr val="accent2">
              <a:lumMod val="20000"/>
              <a:lumOff val="80000"/>
            </a:schemeClr>
          </a:solidFill>
          <a:ln w="28575" cap="flat" cmpd="sng" algn="ctr">
            <a:solidFill>
              <a:schemeClr val="bg2">
                <a:lumMod val="50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利潤</a:t>
            </a:r>
          </a:p>
        </p:txBody>
      </p:sp>
      <p:sp>
        <p:nvSpPr>
          <p:cNvPr id="21" name="四角形: 角を丸くする 20">
            <a:extLst>
              <a:ext uri="{FF2B5EF4-FFF2-40B4-BE49-F238E27FC236}">
                <a16:creationId xmlns:a16="http://schemas.microsoft.com/office/drawing/2014/main" id="{D6834D4B-6C44-D1A1-EF50-FA1D0807A59C}"/>
              </a:ext>
            </a:extLst>
          </p:cNvPr>
          <p:cNvSpPr/>
          <p:nvPr/>
        </p:nvSpPr>
        <p:spPr>
          <a:xfrm>
            <a:off x="8296703" y="3516290"/>
            <a:ext cx="739793" cy="468000"/>
          </a:xfrm>
          <a:prstGeom prst="roundRect">
            <a:avLst>
              <a:gd name="adj" fmla="val 1714"/>
            </a:avLst>
          </a:prstGeom>
          <a:solidFill>
            <a:schemeClr val="accent1">
              <a:lumMod val="20000"/>
              <a:lumOff val="80000"/>
            </a:schemeClr>
          </a:solidFill>
          <a:ln w="28575" cap="flat" cmpd="sng" algn="ctr">
            <a:solidFill>
              <a:schemeClr val="bg2">
                <a:lumMod val="50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取引</a:t>
            </a:r>
            <a:endParaRPr kumimoji="0" lang="en-US" altLang="ja-JP"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価格</a:t>
            </a:r>
          </a:p>
        </p:txBody>
      </p:sp>
      <p:sp>
        <p:nvSpPr>
          <p:cNvPr id="23" name="四角形: 角を丸くする 22">
            <a:extLst>
              <a:ext uri="{FF2B5EF4-FFF2-40B4-BE49-F238E27FC236}">
                <a16:creationId xmlns:a16="http://schemas.microsoft.com/office/drawing/2014/main" id="{FE4F7E3E-5344-97D1-8244-67B0EFF02592}"/>
              </a:ext>
            </a:extLst>
          </p:cNvPr>
          <p:cNvSpPr/>
          <p:nvPr/>
        </p:nvSpPr>
        <p:spPr>
          <a:xfrm>
            <a:off x="5828904" y="3570290"/>
            <a:ext cx="360000" cy="360000"/>
          </a:xfrm>
          <a:prstGeom prst="roundRect">
            <a:avLst>
              <a:gd name="adj" fmla="val 1714"/>
            </a:avLst>
          </a:prstGeom>
          <a:noFill/>
          <a:ln w="28575"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effectLst/>
                <a:uLnTx/>
                <a:uFillTx/>
                <a:latin typeface="HG丸ｺﾞｼｯｸM-PRO" panose="020F0600000000000000" pitchFamily="50" charset="-128"/>
                <a:ea typeface="HG丸ｺﾞｼｯｸM-PRO" panose="020F0600000000000000" pitchFamily="50" charset="-128"/>
              </a:rPr>
              <a:t>＋</a:t>
            </a:r>
          </a:p>
        </p:txBody>
      </p:sp>
      <p:sp>
        <p:nvSpPr>
          <p:cNvPr id="24" name="四角形: 角を丸くする 23">
            <a:extLst>
              <a:ext uri="{FF2B5EF4-FFF2-40B4-BE49-F238E27FC236}">
                <a16:creationId xmlns:a16="http://schemas.microsoft.com/office/drawing/2014/main" id="{F9BF8F93-0E0F-B2A2-BF91-098B4840A3A4}"/>
              </a:ext>
            </a:extLst>
          </p:cNvPr>
          <p:cNvSpPr/>
          <p:nvPr/>
        </p:nvSpPr>
        <p:spPr>
          <a:xfrm>
            <a:off x="7975944" y="3570290"/>
            <a:ext cx="360000" cy="360000"/>
          </a:xfrm>
          <a:prstGeom prst="roundRect">
            <a:avLst>
              <a:gd name="adj" fmla="val 1714"/>
            </a:avLst>
          </a:prstGeom>
          <a:noFill/>
          <a:ln w="28575"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b="1" kern="0" dirty="0">
                <a:latin typeface="HG丸ｺﾞｼｯｸM-PRO" panose="020F0600000000000000" pitchFamily="50" charset="-128"/>
                <a:ea typeface="HG丸ｺﾞｼｯｸM-PRO" panose="020F0600000000000000" pitchFamily="50" charset="-128"/>
              </a:rPr>
              <a:t>＝</a:t>
            </a:r>
            <a:endParaRPr kumimoji="0" lang="ja-JP" altLang="en-US" b="1" i="0" u="none" strike="noStrike" kern="0" cap="none" spc="0" normalizeH="0" baseline="0" noProof="0" dirty="0">
              <a:ln>
                <a:noFill/>
              </a:ln>
              <a:effectLst/>
              <a:uLnTx/>
              <a:uFillTx/>
              <a:latin typeface="HG丸ｺﾞｼｯｸM-PRO" panose="020F0600000000000000" pitchFamily="50" charset="-128"/>
              <a:ea typeface="HG丸ｺﾞｼｯｸM-PRO" panose="020F0600000000000000" pitchFamily="50" charset="-128"/>
            </a:endParaRPr>
          </a:p>
        </p:txBody>
      </p:sp>
      <p:pic>
        <p:nvPicPr>
          <p:cNvPr id="27" name="図 26" descr="抽象, 線画, 挿絵 が含まれている画像&#10;&#10;AI 生成コンテンツは誤りを含む可能性があります。">
            <a:extLst>
              <a:ext uri="{FF2B5EF4-FFF2-40B4-BE49-F238E27FC236}">
                <a16:creationId xmlns:a16="http://schemas.microsoft.com/office/drawing/2014/main" id="{D5903649-368C-A25B-2142-D387D920B7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4417253"/>
            <a:ext cx="972000" cy="972000"/>
          </a:xfrm>
          <a:prstGeom prst="rect">
            <a:avLst/>
          </a:prstGeom>
        </p:spPr>
      </p:pic>
      <p:pic>
        <p:nvPicPr>
          <p:cNvPr id="30" name="図 29" descr="挿絵 が含まれている画像&#10;&#10;AI 生成コンテンツは誤りを含む可能性があります。">
            <a:extLst>
              <a:ext uri="{FF2B5EF4-FFF2-40B4-BE49-F238E27FC236}">
                <a16:creationId xmlns:a16="http://schemas.microsoft.com/office/drawing/2014/main" id="{2C058EF4-5757-36D2-912B-32789782D7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3291" y="4110588"/>
            <a:ext cx="740380" cy="740380"/>
          </a:xfrm>
          <a:prstGeom prst="rect">
            <a:avLst/>
          </a:prstGeom>
        </p:spPr>
      </p:pic>
      <p:pic>
        <p:nvPicPr>
          <p:cNvPr id="33" name="図 32" descr="挿絵 が含まれている画像&#10;&#10;AI 生成コンテンツは誤りを含む可能性があります。">
            <a:extLst>
              <a:ext uri="{FF2B5EF4-FFF2-40B4-BE49-F238E27FC236}">
                <a16:creationId xmlns:a16="http://schemas.microsoft.com/office/drawing/2014/main" id="{C246E6E4-D003-5BA3-78FD-C69807521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9646" y="4417253"/>
            <a:ext cx="972000" cy="972000"/>
          </a:xfrm>
          <a:prstGeom prst="rect">
            <a:avLst/>
          </a:prstGeom>
        </p:spPr>
      </p:pic>
      <p:sp>
        <p:nvSpPr>
          <p:cNvPr id="34" name="正方形/長方形 33">
            <a:extLst>
              <a:ext uri="{FF2B5EF4-FFF2-40B4-BE49-F238E27FC236}">
                <a16:creationId xmlns:a16="http://schemas.microsoft.com/office/drawing/2014/main" id="{8DA50AE9-BC16-6FDB-01BC-8DF639AA13CA}"/>
              </a:ext>
            </a:extLst>
          </p:cNvPr>
          <p:cNvSpPr/>
          <p:nvPr/>
        </p:nvSpPr>
        <p:spPr>
          <a:xfrm>
            <a:off x="5220072" y="5337232"/>
            <a:ext cx="972000" cy="18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rPr>
              <a:t>売り手</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FE536E68-972F-DF69-93D2-556FFBAC1EFB}"/>
              </a:ext>
            </a:extLst>
          </p:cNvPr>
          <p:cNvSpPr/>
          <p:nvPr/>
        </p:nvSpPr>
        <p:spPr>
          <a:xfrm>
            <a:off x="7859646" y="5337232"/>
            <a:ext cx="972000" cy="18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rPr>
              <a:t>買い手</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37" name="矢印: 左右 36">
            <a:extLst>
              <a:ext uri="{FF2B5EF4-FFF2-40B4-BE49-F238E27FC236}">
                <a16:creationId xmlns:a16="http://schemas.microsoft.com/office/drawing/2014/main" id="{6328653E-83BF-ACA8-88A0-BFA300FA3D38}"/>
              </a:ext>
            </a:extLst>
          </p:cNvPr>
          <p:cNvSpPr/>
          <p:nvPr/>
        </p:nvSpPr>
        <p:spPr>
          <a:xfrm>
            <a:off x="6306444" y="4835902"/>
            <a:ext cx="1423748" cy="354806"/>
          </a:xfrm>
          <a:prstGeom prst="leftRightArrow">
            <a:avLst>
              <a:gd name="adj1" fmla="val 70212"/>
              <a:gd name="adj2" fmla="val 50000"/>
            </a:avLst>
          </a:prstGeom>
          <a:solidFill>
            <a:schemeClr val="bg1"/>
          </a:solidFill>
          <a:ln w="28575" cap="flat" cmpd="sng" algn="ctr">
            <a:solidFill>
              <a:schemeClr val="bg2">
                <a:lumMod val="50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200" kern="0" dirty="0">
                <a:latin typeface="Meiryo UI" panose="020B0604030504040204" pitchFamily="50" charset="-128"/>
                <a:ea typeface="Meiryo UI" panose="020B0604030504040204" pitchFamily="50" charset="-128"/>
              </a:rPr>
              <a:t>取引</a:t>
            </a:r>
            <a:r>
              <a:rPr kumimoji="0" lang="ja-JP" altLang="en-US" sz="12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協議</a:t>
            </a:r>
          </a:p>
        </p:txBody>
      </p:sp>
      <p:sp>
        <p:nvSpPr>
          <p:cNvPr id="50" name="吹き出し: 角を丸めた四角形 49">
            <a:extLst>
              <a:ext uri="{FF2B5EF4-FFF2-40B4-BE49-F238E27FC236}">
                <a16:creationId xmlns:a16="http://schemas.microsoft.com/office/drawing/2014/main" id="{C37374FB-E8FF-5F4B-A7CB-7808E6F5A77F}"/>
              </a:ext>
            </a:extLst>
          </p:cNvPr>
          <p:cNvSpPr/>
          <p:nvPr/>
        </p:nvSpPr>
        <p:spPr>
          <a:xfrm>
            <a:off x="5580112" y="5794346"/>
            <a:ext cx="3080339" cy="864000"/>
          </a:xfrm>
          <a:prstGeom prst="wedgeRoundRectCallout">
            <a:avLst>
              <a:gd name="adj1" fmla="val -42901"/>
              <a:gd name="adj2" fmla="val -73317"/>
              <a:gd name="adj3" fmla="val 16667"/>
            </a:avLst>
          </a:prstGeom>
          <a:solidFill>
            <a:schemeClr val="bg1"/>
          </a:solidFill>
          <a:ln w="127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spcAft>
                <a:spcPts val="0"/>
              </a:spcAft>
              <a:buClr>
                <a:schemeClr val="accent3"/>
              </a:buClr>
              <a:buFont typeface="Wingdings" panose="05000000000000000000" pitchFamily="2" charset="2"/>
              <a:buChar char="u"/>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コスト指標が★％上昇したため、取引価格に適切に反映するよう協議を申出</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marL="171450" indent="-171450">
              <a:spcAft>
                <a:spcPts val="0"/>
              </a:spcAft>
              <a:buClr>
                <a:schemeClr val="accent3"/>
              </a:buClr>
              <a:buFont typeface="Wingdings" panose="05000000000000000000" pitchFamily="2" charset="2"/>
              <a:buChar char="u"/>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コスト指標を産地の実態に応じてカスタマイズし、協議を申出　等</a:t>
            </a:r>
            <a:endPar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1" name="四角形: 角を丸くする 10">
            <a:extLst>
              <a:ext uri="{FF2B5EF4-FFF2-40B4-BE49-F238E27FC236}">
                <a16:creationId xmlns:a16="http://schemas.microsoft.com/office/drawing/2014/main" id="{32AA62B1-9D8F-55C3-7C0A-CCD712FC0F6F}"/>
              </a:ext>
            </a:extLst>
          </p:cNvPr>
          <p:cNvSpPr/>
          <p:nvPr/>
        </p:nvSpPr>
        <p:spPr>
          <a:xfrm>
            <a:off x="7223184" y="3516290"/>
            <a:ext cx="792000" cy="468000"/>
          </a:xfrm>
          <a:prstGeom prst="roundRect">
            <a:avLst>
              <a:gd name="adj" fmla="val 1714"/>
            </a:avLst>
          </a:prstGeom>
          <a:solidFill>
            <a:schemeClr val="accent2">
              <a:lumMod val="20000"/>
              <a:lumOff val="80000"/>
            </a:schemeClr>
          </a:solidFill>
          <a:ln w="28575" cap="flat" cmpd="sng" algn="ctr">
            <a:solidFill>
              <a:schemeClr val="bg2">
                <a:lumMod val="50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需給・品質等</a:t>
            </a:r>
          </a:p>
        </p:txBody>
      </p:sp>
      <p:sp>
        <p:nvSpPr>
          <p:cNvPr id="28" name="四角形: 角を丸くする 27">
            <a:extLst>
              <a:ext uri="{FF2B5EF4-FFF2-40B4-BE49-F238E27FC236}">
                <a16:creationId xmlns:a16="http://schemas.microsoft.com/office/drawing/2014/main" id="{F972D5EE-FA6B-C70B-4DA6-0AFA67E786C8}"/>
              </a:ext>
            </a:extLst>
          </p:cNvPr>
          <p:cNvSpPr/>
          <p:nvPr/>
        </p:nvSpPr>
        <p:spPr>
          <a:xfrm>
            <a:off x="6902424" y="3570290"/>
            <a:ext cx="360000" cy="360000"/>
          </a:xfrm>
          <a:prstGeom prst="roundRect">
            <a:avLst>
              <a:gd name="adj" fmla="val 1714"/>
            </a:avLst>
          </a:prstGeom>
          <a:noFill/>
          <a:ln w="28575"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b="1" kern="0" dirty="0">
                <a:latin typeface="HG丸ｺﾞｼｯｸM-PRO" panose="020F0600000000000000" pitchFamily="50" charset="-128"/>
                <a:ea typeface="HG丸ｺﾞｼｯｸM-PRO" panose="020F0600000000000000" pitchFamily="50" charset="-128"/>
              </a:rPr>
              <a:t>±</a:t>
            </a:r>
            <a:endParaRPr kumimoji="0" lang="ja-JP" altLang="en-US" b="1" i="0" u="none" strike="noStrike" kern="0" cap="none" spc="0" normalizeH="0" baseline="0" noProof="0" dirty="0">
              <a:ln>
                <a:noFill/>
              </a:ln>
              <a:effectLst/>
              <a:uLnTx/>
              <a:uFillTx/>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207757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F0EF-2C64-2DA3-869C-40D900CA724A}"/>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3757997F-7174-8E5B-3D98-96848DD0959D}"/>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AA5AECA2-B2E5-2AC3-9E3F-2E28E21A32EF}"/>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米国の関税措置に関する日米協議への万全な対応</a:t>
            </a:r>
          </a:p>
        </p:txBody>
      </p:sp>
      <p:sp>
        <p:nvSpPr>
          <p:cNvPr id="22" name="スライド番号プレースホルダ 1">
            <a:extLst>
              <a:ext uri="{FF2B5EF4-FFF2-40B4-BE49-F238E27FC236}">
                <a16:creationId xmlns:a16="http://schemas.microsoft.com/office/drawing/2014/main" id="{3C575E30-EF88-08BD-CCD7-81381D59CE36}"/>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671B0660-AAE9-E9B6-E4E6-B7D8B05F5EEC}"/>
              </a:ext>
            </a:extLst>
          </p:cNvPr>
          <p:cNvSpPr/>
          <p:nvPr/>
        </p:nvSpPr>
        <p:spPr>
          <a:xfrm>
            <a:off x="53722" y="692752"/>
            <a:ext cx="9036557" cy="504000"/>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Meiryo UI" panose="020B0604030504040204" pitchFamily="50" charset="-128"/>
                <a:ea typeface="Meiryo UI" panose="020B0604030504040204" pitchFamily="50" charset="-128"/>
              </a:rPr>
              <a:t>緊急要請に基づく強力な働きかけにより、日本側の関税引き下げ等を回避！</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DCFA3DD2-ED04-7836-8ECB-A2A00D663177}"/>
              </a:ext>
            </a:extLst>
          </p:cNvPr>
          <p:cNvSpPr txBox="1"/>
          <p:nvPr/>
        </p:nvSpPr>
        <p:spPr>
          <a:xfrm>
            <a:off x="656677" y="1511772"/>
            <a:ext cx="3024336" cy="288032"/>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緊急要請概要</a:t>
            </a:r>
            <a:r>
              <a:rPr kumimoji="1" lang="ja-JP" altLang="en-US" sz="1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lang="ja-JP" altLang="en-US" sz="10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令和７年５月</a:t>
            </a:r>
            <a:r>
              <a:rPr kumimoji="1" lang="ja-JP" altLang="en-US" sz="1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0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 name="テキスト ボックス 2">
            <a:extLst>
              <a:ext uri="{FF2B5EF4-FFF2-40B4-BE49-F238E27FC236}">
                <a16:creationId xmlns:a16="http://schemas.microsoft.com/office/drawing/2014/main" id="{CC0FC13B-458D-0E81-4452-C4DE80ED92FE}"/>
              </a:ext>
            </a:extLst>
          </p:cNvPr>
          <p:cNvSpPr txBox="1"/>
          <p:nvPr/>
        </p:nvSpPr>
        <p:spPr>
          <a:xfrm>
            <a:off x="197738" y="1886819"/>
            <a:ext cx="3942214" cy="1902221"/>
          </a:xfrm>
          <a:prstGeom prst="rect">
            <a:avLst/>
          </a:prstGeom>
          <a:noFill/>
          <a:ln w="12700">
            <a:solidFill>
              <a:schemeClr val="tx1">
                <a:lumMod val="85000"/>
                <a:lumOff val="15000"/>
              </a:schemeClr>
            </a:solidFill>
            <a:prstDash val="sysDot"/>
          </a:ln>
        </p:spPr>
        <p:txBody>
          <a:bodyPr wrap="square" rtlCol="0" anchor="t">
            <a:noAutofit/>
          </a:bodyPr>
          <a:lstStyle/>
          <a:p>
            <a:pPr>
              <a:lnSpc>
                <a:spcPts val="2200"/>
              </a:lnSpc>
              <a:spcAft>
                <a:spcPts val="600"/>
              </a:spcAft>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１．農畜産物について日米協定の内容を超える</a:t>
            </a:r>
            <a:b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b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　　　譲歩は一切行わないこと</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pPr>
              <a:lnSpc>
                <a:spcPts val="2200"/>
              </a:lnSpc>
              <a:spcAft>
                <a:spcPts val="600"/>
              </a:spcAft>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２．動植物検疫の見直し、緩和など、食品の安</a:t>
            </a:r>
            <a:b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b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　　　全・安心を損なうような交渉は一切行わないこと</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pPr>
              <a:lnSpc>
                <a:spcPts val="2200"/>
              </a:lnSpc>
              <a:spcAft>
                <a:spcPts val="600"/>
              </a:spcAft>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３．輸出に取り組む産地や事業者への万全な支援</a:t>
            </a:r>
            <a:b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b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　　　策を講じること</a:t>
            </a:r>
            <a:endParaRPr lang="en-US" altLang="ja-JP" sz="1600" b="1" u="sng" dirty="0">
              <a:solidFill>
                <a:schemeClr val="accent1"/>
              </a:solidFill>
              <a:latin typeface="Meiryo UI" panose="020B0604030504040204" pitchFamily="50" charset="-128"/>
              <a:ea typeface="Meiryo UI" panose="020B0604030504040204" pitchFamily="50" charset="-128"/>
            </a:endParaRPr>
          </a:p>
        </p:txBody>
      </p:sp>
      <p:pic>
        <p:nvPicPr>
          <p:cNvPr id="7" name="図 6" descr="人, ケーキ, 立つ, 屋内 が含まれている画像&#10;&#10;AI によって生成されたコンテンツは間違っている可能性があります。">
            <a:extLst>
              <a:ext uri="{FF2B5EF4-FFF2-40B4-BE49-F238E27FC236}">
                <a16:creationId xmlns:a16="http://schemas.microsoft.com/office/drawing/2014/main" id="{D5765984-AE13-3410-40B4-75B33CA1C19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3792" y="2030835"/>
            <a:ext cx="2304432" cy="1296000"/>
          </a:xfrm>
          <a:prstGeom prst="rect">
            <a:avLst/>
          </a:prstGeom>
          <a:noFill/>
          <a:ln>
            <a:noFill/>
          </a:ln>
        </p:spPr>
      </p:pic>
      <p:sp>
        <p:nvSpPr>
          <p:cNvPr id="8" name="テキスト ボックス 7">
            <a:extLst>
              <a:ext uri="{FF2B5EF4-FFF2-40B4-BE49-F238E27FC236}">
                <a16:creationId xmlns:a16="http://schemas.microsoft.com/office/drawing/2014/main" id="{1E861263-E0E0-3E86-4742-DE4C80AE5D4E}"/>
              </a:ext>
            </a:extLst>
          </p:cNvPr>
          <p:cNvSpPr txBox="1"/>
          <p:nvPr/>
        </p:nvSpPr>
        <p:spPr>
          <a:xfrm>
            <a:off x="5148064" y="1508746"/>
            <a:ext cx="3024000" cy="288032"/>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要請活動の模様</a:t>
            </a:r>
            <a:endParaRPr kumimoji="1" lang="en-US" altLang="ja-JP" sz="10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3" name="図 12">
            <a:extLst>
              <a:ext uri="{FF2B5EF4-FFF2-40B4-BE49-F238E27FC236}">
                <a16:creationId xmlns:a16="http://schemas.microsoft.com/office/drawing/2014/main" id="{7D6DFCD0-FC15-FA6C-4918-D39A98DD91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2240" y="2030835"/>
            <a:ext cx="2304000" cy="1296000"/>
          </a:xfrm>
          <a:prstGeom prst="rect">
            <a:avLst/>
          </a:prstGeom>
        </p:spPr>
      </p:pic>
      <p:sp>
        <p:nvSpPr>
          <p:cNvPr id="14" name="テキスト ボックス 13">
            <a:extLst>
              <a:ext uri="{FF2B5EF4-FFF2-40B4-BE49-F238E27FC236}">
                <a16:creationId xmlns:a16="http://schemas.microsoft.com/office/drawing/2014/main" id="{FE29757B-8A74-1EFE-6283-4436FEAE6399}"/>
              </a:ext>
            </a:extLst>
          </p:cNvPr>
          <p:cNvSpPr txBox="1"/>
          <p:nvPr/>
        </p:nvSpPr>
        <p:spPr>
          <a:xfrm>
            <a:off x="4388345" y="3326979"/>
            <a:ext cx="2095326" cy="319122"/>
          </a:xfrm>
          <a:prstGeom prst="rect">
            <a:avLst/>
          </a:prstGeom>
          <a:noFill/>
          <a:ln w="19050">
            <a:noFill/>
          </a:ln>
        </p:spPr>
        <p:txBody>
          <a:bodyPr wrap="square" rtlCol="0" anchor="ctr">
            <a:noAutofit/>
          </a:bodyPr>
          <a:lstStyle/>
          <a:p>
            <a:pPr algn="ct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赤澤大臣への要請</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73DCF4A8-DD28-3121-4DC5-0836A9D3401E}"/>
              </a:ext>
            </a:extLst>
          </p:cNvPr>
          <p:cNvSpPr txBox="1"/>
          <p:nvPr/>
        </p:nvSpPr>
        <p:spPr>
          <a:xfrm>
            <a:off x="6836577" y="3326979"/>
            <a:ext cx="2095326" cy="319122"/>
          </a:xfrm>
          <a:prstGeom prst="rect">
            <a:avLst/>
          </a:prstGeom>
          <a:noFill/>
          <a:ln w="19050">
            <a:noFill/>
          </a:ln>
        </p:spPr>
        <p:txBody>
          <a:bodyPr wrap="square" rtlCol="0" anchor="ctr">
            <a:noAutofit/>
          </a:bodyPr>
          <a:lstStyle/>
          <a:p>
            <a:pPr algn="ct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自民党対策本部での要請</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5170036B-8541-F64B-77F7-441A01B07385}"/>
              </a:ext>
            </a:extLst>
          </p:cNvPr>
          <p:cNvSpPr txBox="1"/>
          <p:nvPr/>
        </p:nvSpPr>
        <p:spPr>
          <a:xfrm>
            <a:off x="467544" y="4976992"/>
            <a:ext cx="8464359" cy="1548352"/>
          </a:xfrm>
          <a:prstGeom prst="rect">
            <a:avLst/>
          </a:prstGeom>
          <a:noFill/>
          <a:ln w="12700">
            <a:noFill/>
            <a:prstDash val="sysDot"/>
          </a:ln>
        </p:spPr>
        <p:txBody>
          <a:bodyPr wrap="square" rtlCol="0" anchor="ctr">
            <a:noAutofit/>
          </a:bodyPr>
          <a:lstStyle/>
          <a:p>
            <a:pPr>
              <a:lnSpc>
                <a:spcPts val="2200"/>
              </a:lnSpc>
              <a:spcAft>
                <a:spcPts val="600"/>
              </a:spcAft>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600" b="1" u="sng" dirty="0">
                <a:solidFill>
                  <a:schemeClr val="accent1"/>
                </a:solidFill>
                <a:latin typeface="Meiryo UI" panose="020B0604030504040204" pitchFamily="50" charset="-128"/>
                <a:ea typeface="Meiryo UI" panose="020B0604030504040204" pitchFamily="50" charset="-128"/>
              </a:rPr>
              <a:t>農産品を含め、日本側の関税引き下げを回避</a:t>
            </a:r>
            <a:endParaRPr lang="en-US" altLang="ja-JP" sz="1600" b="1" u="sng" dirty="0">
              <a:solidFill>
                <a:schemeClr val="accent1"/>
              </a:solidFill>
              <a:latin typeface="Meiryo UI" panose="020B0604030504040204" pitchFamily="50" charset="-128"/>
              <a:ea typeface="Meiryo UI" panose="020B0604030504040204" pitchFamily="50" charset="-128"/>
            </a:endParaRPr>
          </a:p>
          <a:p>
            <a:pPr>
              <a:lnSpc>
                <a:spcPts val="2200"/>
              </a:lnSpc>
              <a:spcAft>
                <a:spcPts val="600"/>
              </a:spcAft>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600" b="1" u="sng" dirty="0">
                <a:solidFill>
                  <a:schemeClr val="accent1"/>
                </a:solidFill>
                <a:latin typeface="Meiryo UI" panose="020B0604030504040204" pitchFamily="50" charset="-128"/>
                <a:ea typeface="Meiryo UI" panose="020B0604030504040204" pitchFamily="50" charset="-128"/>
              </a:rPr>
              <a:t>動植物検疫の見直し等は合意に盛り込まれず</a:t>
            </a:r>
            <a:endParaRPr lang="en-US" altLang="ja-JP" sz="1400" b="1" u="sng" dirty="0">
              <a:solidFill>
                <a:schemeClr val="accent1"/>
              </a:solidFill>
              <a:latin typeface="Meiryo UI" panose="020B0604030504040204" pitchFamily="50" charset="-128"/>
              <a:ea typeface="Meiryo UI" panose="020B0604030504040204" pitchFamily="50" charset="-128"/>
            </a:endParaRPr>
          </a:p>
          <a:p>
            <a:pPr>
              <a:lnSpc>
                <a:spcPts val="2200"/>
              </a:lnSpc>
              <a:spcAft>
                <a:spcPts val="600"/>
              </a:spcAft>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✅ミニマム・アクセスの範囲内で必要なコメの調達を確保（</a:t>
            </a:r>
            <a:r>
              <a:rPr lang="ja-JP" altLang="en-US" sz="1600" b="1" u="sng" dirty="0">
                <a:solidFill>
                  <a:schemeClr val="accent1"/>
                </a:solidFill>
                <a:latin typeface="Meiryo UI" panose="020B0604030504040204" pitchFamily="50" charset="-128"/>
                <a:ea typeface="Meiryo UI" panose="020B0604030504040204" pitchFamily="50" charset="-128"/>
              </a:rPr>
              <a:t>主食用米には流通しない</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旨、閣僚が明言）</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pPr>
              <a:lnSpc>
                <a:spcPts val="2200"/>
              </a:lnSpc>
              <a:spcAft>
                <a:spcPts val="600"/>
              </a:spcAft>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✅相互関税は既存の税率を含め、最大</a:t>
            </a:r>
            <a: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t>15%</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に抑制（</a:t>
            </a:r>
            <a: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t>15</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％以上の品目に追加関税は課されない）　等</a:t>
            </a:r>
            <a:endParaRPr lang="en-US" altLang="ja-JP" sz="1600" dirty="0">
              <a:solidFill>
                <a:schemeClr val="accent1"/>
              </a:solidFill>
              <a:latin typeface="Meiryo UI" panose="020B0604030504040204" pitchFamily="50" charset="-128"/>
              <a:ea typeface="Meiryo UI" panose="020B0604030504040204" pitchFamily="50" charset="-128"/>
            </a:endParaRPr>
          </a:p>
        </p:txBody>
      </p:sp>
      <p:sp>
        <p:nvSpPr>
          <p:cNvPr id="17" name="二等辺三角形 16">
            <a:extLst>
              <a:ext uri="{FF2B5EF4-FFF2-40B4-BE49-F238E27FC236}">
                <a16:creationId xmlns:a16="http://schemas.microsoft.com/office/drawing/2014/main" id="{4813580A-796A-7218-FC71-1C701413DF7F}"/>
              </a:ext>
            </a:extLst>
          </p:cNvPr>
          <p:cNvSpPr/>
          <p:nvPr/>
        </p:nvSpPr>
        <p:spPr>
          <a:xfrm flipH="1" flipV="1">
            <a:off x="2105726" y="3992207"/>
            <a:ext cx="4932548" cy="469093"/>
          </a:xfrm>
          <a:prstGeom prst="triangle">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88D02034-42DC-9F58-6AC5-EF899F8CA83C}"/>
              </a:ext>
            </a:extLst>
          </p:cNvPr>
          <p:cNvSpPr txBox="1"/>
          <p:nvPr/>
        </p:nvSpPr>
        <p:spPr>
          <a:xfrm>
            <a:off x="467544" y="4688959"/>
            <a:ext cx="3024336" cy="288032"/>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lvl="0" algn="ctr">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日米合意の主な内容</a:t>
            </a:r>
            <a:r>
              <a:rPr lang="ja-JP" altLang="en-US" sz="10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（令和７年７月）</a:t>
            </a:r>
            <a:endParaRPr kumimoji="1" lang="en-US" altLang="ja-JP" sz="10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503A0D27-23F2-72C8-9592-11B287691884}"/>
              </a:ext>
            </a:extLst>
          </p:cNvPr>
          <p:cNvSpPr txBox="1"/>
          <p:nvPr/>
        </p:nvSpPr>
        <p:spPr>
          <a:xfrm>
            <a:off x="4727779" y="4736346"/>
            <a:ext cx="4248432" cy="390326"/>
          </a:xfrm>
          <a:prstGeom prst="wedgeRoundRectCallout">
            <a:avLst>
              <a:gd name="adj1" fmla="val -54059"/>
              <a:gd name="adj2" fmla="val 41924"/>
              <a:gd name="adj3" fmla="val 16667"/>
            </a:avLst>
          </a:prstGeom>
          <a:solidFill>
            <a:schemeClr val="bg1"/>
          </a:solidFill>
          <a:ln w="28575">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関税引き下げを回避したのは主要国ではほぼ日本のみ</a:t>
            </a:r>
            <a:endParaRPr kumimoji="1" lang="en-US" altLang="ja-JP" sz="1400" b="1" i="0" strike="noStrike" kern="1200" cap="none" spc="0" normalizeH="0" noProof="0" dirty="0">
              <a:ln>
                <a:noFill/>
              </a:ln>
              <a:solidFill>
                <a:schemeClr val="tx1">
                  <a:lumMod val="85000"/>
                  <a:lumOff val="15000"/>
                </a:schemeClr>
              </a:solidFill>
              <a:uLnTx/>
              <a:uFillTx/>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71982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AC0CF3E3-977F-49A5-8EC7-B81E16CC7256}" type="slidenum">
              <a:rPr kumimoji="1" lang="ja-JP" altLang="en-US" smtClean="0"/>
              <a:pPr/>
              <a:t>1</a:t>
            </a:fld>
            <a:endParaRPr kumimoji="1" lang="ja-JP" altLang="en-US"/>
          </a:p>
        </p:txBody>
      </p:sp>
      <p:sp>
        <p:nvSpPr>
          <p:cNvPr id="3" name="テキスト ボックス 2"/>
          <p:cNvSpPr txBox="1"/>
          <p:nvPr/>
        </p:nvSpPr>
        <p:spPr>
          <a:xfrm>
            <a:off x="323528" y="458956"/>
            <a:ext cx="8496944" cy="5940088"/>
          </a:xfrm>
          <a:prstGeom prst="rect">
            <a:avLst/>
          </a:prstGeom>
          <a:noFill/>
        </p:spPr>
        <p:txBody>
          <a:bodyPr wrap="square" rtlCol="0">
            <a:spAutoFit/>
          </a:bodyPr>
          <a:lstStyle/>
          <a:p>
            <a:pPr algn="ctr" defTabSz="915988">
              <a:lnSpc>
                <a:spcPts val="2400"/>
              </a:lnSpc>
              <a:tabLst>
                <a:tab pos="8247063" algn="r"/>
              </a:tabLst>
            </a:pP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　目　次　</a:t>
            </a:r>
            <a:r>
              <a:rPr lang="en-US" altLang="ja-JP" sz="2400" dirty="0">
                <a:latin typeface="Meiryo UI" panose="020B0604030504040204" pitchFamily="50" charset="-128"/>
                <a:ea typeface="Meiryo UI" panose="020B0604030504040204" pitchFamily="50" charset="-128"/>
              </a:rPr>
              <a:t>》</a:t>
            </a:r>
          </a:p>
          <a:p>
            <a:pPr algn="just" defTabSz="915988">
              <a:lnSpc>
                <a:spcPts val="2400"/>
              </a:lnSpc>
              <a:spcBef>
                <a:spcPts val="1200"/>
              </a:spcBef>
              <a:tabLst>
                <a:tab pos="8247063" algn="r"/>
              </a:tabLst>
            </a:pPr>
            <a:r>
              <a:rPr lang="en-US" altLang="ja-JP" sz="2000" dirty="0">
                <a:latin typeface="Meiryo UI" panose="020B0604030504040204" pitchFamily="50" charset="-128"/>
                <a:ea typeface="Meiryo UI" panose="020B0604030504040204" pitchFamily="50" charset="-128"/>
              </a:rPr>
              <a:t>Ⅰ</a:t>
            </a:r>
            <a:r>
              <a:rPr lang="ja-JP" altLang="en-US" sz="2000" dirty="0">
                <a:latin typeface="Meiryo UI" panose="020B0604030504040204" pitchFamily="50" charset="-128"/>
                <a:ea typeface="Meiryo UI" panose="020B0604030504040204" pitchFamily="50" charset="-128"/>
              </a:rPr>
              <a:t>．令和７年農政対策の主な取り組みと結果について</a:t>
            </a:r>
            <a:r>
              <a:rPr lang="en-US" altLang="ja-JP" sz="2000" strike="sngStrike"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２</a:t>
            </a:r>
            <a:endParaRPr lang="en-US" altLang="ja-JP" sz="2000" dirty="0">
              <a:latin typeface="Meiryo UI" panose="020B0604030504040204" pitchFamily="50" charset="-128"/>
              <a:ea typeface="Meiryo UI" panose="020B0604030504040204" pitchFamily="50" charset="-128"/>
            </a:endParaRPr>
          </a:p>
          <a:p>
            <a:pPr algn="just" defTabSz="915988">
              <a:lnSpc>
                <a:spcPts val="2400"/>
              </a:lnSpc>
              <a:tabLst>
                <a:tab pos="8247063" algn="r"/>
              </a:tabLst>
            </a:pPr>
            <a:r>
              <a:rPr lang="ja-JP" altLang="en-US" sz="2000" dirty="0">
                <a:latin typeface="Meiryo UI" panose="020B0604030504040204" pitchFamily="50" charset="-128"/>
                <a:ea typeface="Meiryo UI" panose="020B0604030504040204" pitchFamily="50" charset="-128"/>
              </a:rPr>
              <a:t>　　・　令和７年のＪＡグループの主な農政運動</a:t>
            </a:r>
            <a:r>
              <a:rPr lang="en-US" altLang="ja-JP" sz="2000" u="sng" baseline="40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３ </a:t>
            </a:r>
            <a:endParaRPr lang="en-US" altLang="ja-JP" sz="2000" dirty="0">
              <a:latin typeface="Meiryo UI" panose="020B0604030504040204" pitchFamily="50" charset="-128"/>
              <a:ea typeface="Meiryo UI" panose="020B0604030504040204" pitchFamily="50" charset="-128"/>
            </a:endParaRPr>
          </a:p>
          <a:p>
            <a:pPr algn="just" defTabSz="915988">
              <a:lnSpc>
                <a:spcPts val="2400"/>
              </a:lnSpc>
              <a:tabLst>
                <a:tab pos="8247063" algn="r"/>
              </a:tabLst>
            </a:pPr>
            <a:r>
              <a:rPr lang="ja-JP" altLang="en-US" sz="2000" dirty="0">
                <a:latin typeface="Meiryo UI" panose="020B0604030504040204" pitchFamily="50" charset="-128"/>
                <a:ea typeface="Meiryo UI" panose="020B0604030504040204" pitchFamily="50" charset="-128"/>
              </a:rPr>
              <a:t>　　・　農政運動の主な結果（まとめ）</a:t>
            </a:r>
            <a:r>
              <a:rPr lang="en-US" altLang="ja-JP" sz="2000" u="sng" baseline="40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４</a:t>
            </a:r>
            <a:endParaRPr lang="en-US" altLang="ja-JP" sz="2000" dirty="0">
              <a:latin typeface="Meiryo UI" panose="020B0604030504040204" pitchFamily="50" charset="-128"/>
              <a:ea typeface="Meiryo UI" panose="020B0604030504040204" pitchFamily="50" charset="-128"/>
            </a:endParaRPr>
          </a:p>
          <a:p>
            <a:pPr algn="just" defTabSz="915988">
              <a:lnSpc>
                <a:spcPts val="2400"/>
              </a:lnSpc>
              <a:tabLst>
                <a:tab pos="8247063" algn="r"/>
              </a:tabLst>
            </a:pPr>
            <a:r>
              <a:rPr lang="ja-JP" altLang="en-US" sz="2000" dirty="0">
                <a:latin typeface="Meiryo UI" panose="020B0604030504040204" pitchFamily="50" charset="-128"/>
                <a:ea typeface="Meiryo UI" panose="020B0604030504040204" pitchFamily="50" charset="-128"/>
              </a:rPr>
              <a:t>　　・　農業構造転換集中対策の具体化</a:t>
            </a:r>
            <a:r>
              <a:rPr lang="en-US" altLang="ja-JP" sz="2000" u="sng" baseline="40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６</a:t>
            </a:r>
            <a:endParaRPr lang="en-US" altLang="ja-JP" sz="2000" dirty="0">
              <a:latin typeface="Meiryo UI" panose="020B0604030504040204" pitchFamily="50" charset="-128"/>
              <a:ea typeface="Meiryo UI" panose="020B0604030504040204" pitchFamily="50" charset="-128"/>
            </a:endParaRPr>
          </a:p>
          <a:p>
            <a:pPr algn="just" defTabSz="915988">
              <a:lnSpc>
                <a:spcPts val="2400"/>
              </a:lnSpc>
              <a:tabLst>
                <a:tab pos="8247063" algn="r"/>
              </a:tabLst>
            </a:pPr>
            <a:r>
              <a:rPr lang="ja-JP" altLang="en-US" sz="2000" dirty="0">
                <a:latin typeface="Meiryo UI" panose="020B0604030504040204" pitchFamily="50" charset="-128"/>
                <a:ea typeface="Meiryo UI" panose="020B0604030504040204" pitchFamily="50" charset="-128"/>
              </a:rPr>
              <a:t>　　・　重点支援地方交付金</a:t>
            </a:r>
            <a:r>
              <a:rPr lang="en-US" altLang="ja-JP" sz="2000" u="sng" baseline="40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９</a:t>
            </a:r>
            <a:endParaRPr lang="en-US" altLang="ja-JP" sz="2000" dirty="0">
              <a:latin typeface="Meiryo UI" panose="020B0604030504040204" pitchFamily="50" charset="-128"/>
              <a:ea typeface="Meiryo UI" panose="020B0604030504040204" pitchFamily="50" charset="-128"/>
            </a:endParaRPr>
          </a:p>
          <a:p>
            <a:pPr algn="just" defTabSz="915988">
              <a:lnSpc>
                <a:spcPts val="2400"/>
              </a:lnSpc>
              <a:tabLst>
                <a:tab pos="8247063" algn="r"/>
              </a:tabLst>
            </a:pPr>
            <a:r>
              <a:rPr lang="ja-JP" altLang="en-US" sz="2000" dirty="0">
                <a:latin typeface="Meiryo UI" panose="020B0604030504040204" pitchFamily="50" charset="-128"/>
                <a:ea typeface="Meiryo UI" panose="020B0604030504040204" pitchFamily="50" charset="-128"/>
              </a:rPr>
              <a:t>　　・　当面の需給・８年産米対策</a:t>
            </a:r>
            <a:r>
              <a:rPr lang="en-US" altLang="ja-JP" sz="2000" u="sng" baseline="40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10</a:t>
            </a:r>
            <a:r>
              <a:rPr lang="ja-JP" altLang="en-US" sz="2000" dirty="0">
                <a:latin typeface="Meiryo UI" panose="020B0604030504040204" pitchFamily="50" charset="-128"/>
                <a:ea typeface="Meiryo UI" panose="020B0604030504040204" pitchFamily="50" charset="-128"/>
              </a:rPr>
              <a:t>　</a:t>
            </a:r>
            <a:endParaRPr lang="en-US" altLang="ja-JP" sz="2000" dirty="0">
              <a:latin typeface="Meiryo UI" panose="020B0604030504040204" pitchFamily="50" charset="-128"/>
              <a:ea typeface="Meiryo UI" panose="020B0604030504040204" pitchFamily="50" charset="-128"/>
            </a:endParaRPr>
          </a:p>
          <a:p>
            <a:pPr algn="just" defTabSz="915988">
              <a:lnSpc>
                <a:spcPts val="2400"/>
              </a:lnSpc>
              <a:tabLst>
                <a:tab pos="8247063" algn="r"/>
              </a:tabLst>
            </a:pPr>
            <a:r>
              <a:rPr lang="ja-JP" altLang="en-US" sz="2000" dirty="0">
                <a:latin typeface="Meiryo UI" panose="020B0604030504040204" pitchFamily="50" charset="-128"/>
                <a:ea typeface="Meiryo UI" panose="020B0604030504040204" pitchFamily="50" charset="-128"/>
              </a:rPr>
              <a:t>　　・　畜産・酪農対策</a:t>
            </a:r>
            <a:r>
              <a:rPr lang="en-US" altLang="ja-JP" sz="2000" u="sng" baseline="40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13</a:t>
            </a:r>
            <a:r>
              <a:rPr lang="ja-JP" altLang="en-US" sz="2000" dirty="0">
                <a:latin typeface="Meiryo UI" panose="020B0604030504040204" pitchFamily="50" charset="-128"/>
                <a:ea typeface="Meiryo UI" panose="020B0604030504040204" pitchFamily="50" charset="-128"/>
              </a:rPr>
              <a:t>　</a:t>
            </a:r>
            <a:endParaRPr lang="en-US" altLang="ja-JP" sz="2000" dirty="0">
              <a:latin typeface="Meiryo UI" panose="020B0604030504040204" pitchFamily="50" charset="-128"/>
              <a:ea typeface="Meiryo UI" panose="020B0604030504040204" pitchFamily="50" charset="-128"/>
            </a:endParaRPr>
          </a:p>
          <a:p>
            <a:pPr algn="just" defTabSz="915988">
              <a:lnSpc>
                <a:spcPts val="2400"/>
              </a:lnSpc>
              <a:tabLst>
                <a:tab pos="8247063" algn="r"/>
              </a:tabLst>
            </a:pPr>
            <a:r>
              <a:rPr lang="ja-JP" altLang="en-US" sz="2000" dirty="0">
                <a:latin typeface="Meiryo UI" panose="020B0604030504040204" pitchFamily="50" charset="-128"/>
                <a:ea typeface="Meiryo UI" panose="020B0604030504040204" pitchFamily="50" charset="-128"/>
              </a:rPr>
              <a:t>　　・　青果対策</a:t>
            </a:r>
            <a:r>
              <a:rPr lang="en-US" altLang="ja-JP" sz="2000" u="sng" baseline="40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15</a:t>
            </a:r>
          </a:p>
          <a:p>
            <a:pPr algn="just" defTabSz="915988">
              <a:lnSpc>
                <a:spcPts val="2400"/>
              </a:lnSpc>
              <a:tabLst>
                <a:tab pos="8247063" algn="r"/>
              </a:tabLst>
            </a:pPr>
            <a:r>
              <a:rPr lang="ja-JP" altLang="en-US" sz="2000" dirty="0">
                <a:latin typeface="Meiryo UI" panose="020B0604030504040204" pitchFamily="50" charset="-128"/>
                <a:ea typeface="Meiryo UI" panose="020B0604030504040204" pitchFamily="50" charset="-128"/>
              </a:rPr>
              <a:t>　　・　中山間地域等条件不利地対策、鳥獣害対策、新規就農者対策</a:t>
            </a:r>
            <a:r>
              <a:rPr lang="en-US" altLang="ja-JP" sz="2000" u="sng" baseline="40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16</a:t>
            </a:r>
          </a:p>
          <a:p>
            <a:pPr algn="just" defTabSz="915988">
              <a:lnSpc>
                <a:spcPts val="2400"/>
              </a:lnSpc>
              <a:tabLst>
                <a:tab pos="8247063" algn="r"/>
              </a:tabLst>
            </a:pPr>
            <a:r>
              <a:rPr lang="ja-JP" altLang="en-US" sz="2000" dirty="0">
                <a:latin typeface="Meiryo UI" panose="020B0604030504040204" pitchFamily="50" charset="-128"/>
                <a:ea typeface="Meiryo UI" panose="020B0604030504040204" pitchFamily="50" charset="-128"/>
              </a:rPr>
              <a:t>　　・　適正な価格形成に向けた食料システム法の成立</a:t>
            </a:r>
            <a:r>
              <a:rPr lang="en-US" altLang="ja-JP" sz="2000" u="sng" baseline="40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17</a:t>
            </a:r>
          </a:p>
          <a:p>
            <a:pPr algn="just" defTabSz="915988">
              <a:lnSpc>
                <a:spcPts val="2400"/>
              </a:lnSpc>
              <a:tabLst>
                <a:tab pos="8247063" algn="r"/>
              </a:tabLst>
            </a:pPr>
            <a:r>
              <a:rPr lang="ja-JP" altLang="en-US" sz="2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米国の関税措置に関する日米協議への万全な対応</a:t>
            </a:r>
            <a:r>
              <a:rPr lang="en-US" altLang="ja-JP" sz="2000" u="sng" baseline="40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18</a:t>
            </a:r>
          </a:p>
          <a:p>
            <a:pPr algn="just" defTabSz="915988">
              <a:lnSpc>
                <a:spcPts val="2400"/>
              </a:lnSpc>
              <a:tabLst>
                <a:tab pos="8247063" algn="r"/>
              </a:tabLst>
            </a:pPr>
            <a:r>
              <a:rPr lang="ja-JP" altLang="en-US" sz="2000" dirty="0">
                <a:latin typeface="Meiryo UI" panose="020B0604030504040204" pitchFamily="50" charset="-128"/>
                <a:ea typeface="Meiryo UI" panose="020B0604030504040204" pitchFamily="50" charset="-128"/>
              </a:rPr>
              <a:t>　　・　８年度税制改正</a:t>
            </a:r>
            <a:r>
              <a:rPr lang="en-US" altLang="ja-JP" sz="2000" u="sng" baseline="40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19</a:t>
            </a:r>
          </a:p>
          <a:p>
            <a:pPr algn="just" defTabSz="915988">
              <a:lnSpc>
                <a:spcPts val="2400"/>
              </a:lnSpc>
              <a:tabLst>
                <a:tab pos="8247063" algn="r"/>
              </a:tabLst>
            </a:pPr>
            <a:r>
              <a:rPr lang="ja-JP" altLang="en-US" sz="2000" dirty="0">
                <a:latin typeface="Meiryo UI" panose="020B0604030504040204" pitchFamily="50" charset="-128"/>
                <a:ea typeface="Meiryo UI" panose="020B0604030504040204" pitchFamily="50" charset="-128"/>
              </a:rPr>
              <a:t>　　＜参考：第２７回参議院議員通常選挙結果＞</a:t>
            </a:r>
            <a:r>
              <a:rPr lang="en-US" altLang="ja-JP" sz="2000" u="sng" baseline="40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20</a:t>
            </a:r>
          </a:p>
          <a:p>
            <a:pPr algn="just" defTabSz="915988">
              <a:lnSpc>
                <a:spcPts val="2400"/>
              </a:lnSpc>
              <a:spcBef>
                <a:spcPts val="1200"/>
              </a:spcBef>
              <a:tabLst>
                <a:tab pos="8247063" algn="r"/>
              </a:tabLst>
            </a:pPr>
            <a:r>
              <a:rPr lang="en-US" altLang="ja-JP" sz="2000" dirty="0">
                <a:latin typeface="Meiryo UI" panose="020B0604030504040204" pitchFamily="50" charset="-128"/>
                <a:ea typeface="Meiryo UI" panose="020B0604030504040204" pitchFamily="50" charset="-128"/>
              </a:rPr>
              <a:t>Ⅱ</a:t>
            </a:r>
            <a:r>
              <a:rPr lang="ja-JP" altLang="en-US" sz="2000" dirty="0">
                <a:latin typeface="Meiryo UI" panose="020B0604030504040204" pitchFamily="50" charset="-128"/>
                <a:ea typeface="Meiryo UI" panose="020B0604030504040204" pitchFamily="50" charset="-128"/>
              </a:rPr>
              <a:t>．ＪＡグループ山形の取り組みと結果について </a:t>
            </a:r>
            <a:r>
              <a:rPr lang="en-US" altLang="ja-JP" sz="2000" u="sng" baseline="40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21</a:t>
            </a:r>
          </a:p>
          <a:p>
            <a:pPr algn="just" defTabSz="915988">
              <a:lnSpc>
                <a:spcPts val="2400"/>
              </a:lnSpc>
              <a:spcBef>
                <a:spcPts val="1200"/>
              </a:spcBef>
              <a:tabLst>
                <a:tab pos="8247063" algn="r"/>
              </a:tabLst>
            </a:pPr>
            <a:r>
              <a:rPr lang="en-US" altLang="ja-JP" sz="2000" dirty="0">
                <a:latin typeface="Meiryo UI" panose="020B0604030504040204" pitchFamily="50" charset="-128"/>
                <a:ea typeface="Meiryo UI" panose="020B0604030504040204" pitchFamily="50" charset="-128"/>
              </a:rPr>
              <a:t>Ⅲ</a:t>
            </a:r>
            <a:r>
              <a:rPr lang="ja-JP" altLang="en-US" sz="2000" dirty="0">
                <a:latin typeface="Meiryo UI" panose="020B0604030504040204" pitchFamily="50" charset="-128"/>
                <a:ea typeface="Meiryo UI" panose="020B0604030504040204" pitchFamily="50" charset="-128"/>
              </a:rPr>
              <a:t>．令和８年農政対策の見通しと取り組みについて </a:t>
            </a:r>
            <a:r>
              <a:rPr lang="en-US" altLang="ja-JP" sz="2000" u="sng" baseline="40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32</a:t>
            </a:r>
          </a:p>
          <a:p>
            <a:pPr algn="just" defTabSz="915988">
              <a:lnSpc>
                <a:spcPts val="2400"/>
              </a:lnSpc>
              <a:spcBef>
                <a:spcPts val="1200"/>
              </a:spcBef>
              <a:tabLst>
                <a:tab pos="8247063" algn="r"/>
              </a:tabLst>
            </a:pPr>
            <a:r>
              <a:rPr lang="ja-JP" altLang="en-US" sz="2000" dirty="0">
                <a:latin typeface="Meiryo UI" panose="020B0604030504040204" pitchFamily="50" charset="-128"/>
                <a:ea typeface="Meiryo UI" panose="020B0604030504040204" pitchFamily="50" charset="-128"/>
              </a:rPr>
              <a:t>参考　今後の主な日程等（想定）</a:t>
            </a:r>
            <a:r>
              <a:rPr lang="en-US" altLang="ja-JP" sz="2000" u="sng" baseline="40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37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86E02-203D-F938-47F7-B6C11DA57DB0}"/>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69E56AC4-F8EE-1C9E-8449-FB85CC92B355}"/>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301B414F-FCD3-D09C-21B5-3D1AD6CEA1BF}"/>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８年度税制改正</a:t>
            </a:r>
          </a:p>
        </p:txBody>
      </p:sp>
      <p:sp>
        <p:nvSpPr>
          <p:cNvPr id="6" name="四角形: 角を丸くする 5">
            <a:extLst>
              <a:ext uri="{FF2B5EF4-FFF2-40B4-BE49-F238E27FC236}">
                <a16:creationId xmlns:a16="http://schemas.microsoft.com/office/drawing/2014/main" id="{A5E001C3-62DA-2D9E-8AF6-DB77F9F0B6C9}"/>
              </a:ext>
            </a:extLst>
          </p:cNvPr>
          <p:cNvSpPr/>
          <p:nvPr/>
        </p:nvSpPr>
        <p:spPr>
          <a:xfrm>
            <a:off x="53722" y="692752"/>
            <a:ext cx="9036557" cy="720024"/>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Meiryo UI" panose="020B0604030504040204" pitchFamily="50" charset="-128"/>
                <a:ea typeface="Meiryo UI" panose="020B0604030504040204" pitchFamily="50" charset="-128"/>
              </a:rPr>
              <a:t>農業用軽油に対する石油石炭税の還付措置や肉用牛免税、新規就農者税制、</a:t>
            </a:r>
            <a:endParaRPr lang="en-US" altLang="ja-JP" dirty="0">
              <a:solidFill>
                <a:prstClr val="black"/>
              </a:solidFill>
              <a:latin typeface="Meiryo UI" panose="020B0604030504040204" pitchFamily="50" charset="-128"/>
              <a:ea typeface="Meiryo UI" panose="020B0604030504040204" pitchFamily="50" charset="-128"/>
            </a:endParaRPr>
          </a:p>
          <a:p>
            <a:pPr algn="ctr"/>
            <a:r>
              <a:rPr lang="ja-JP" altLang="en-US" dirty="0">
                <a:solidFill>
                  <a:prstClr val="black"/>
                </a:solidFill>
                <a:latin typeface="Meiryo UI" panose="020B0604030504040204" pitchFamily="50" charset="-128"/>
                <a:ea typeface="Meiryo UI" panose="020B0604030504040204" pitchFamily="50" charset="-128"/>
              </a:rPr>
              <a:t>厚生連の法人税非課税要件など、ＪＡグループ・農業関係の重要な税制の延長・拡充を実現！</a:t>
            </a:r>
            <a:endParaRPr lang="en-US" altLang="ja-JP" dirty="0">
              <a:solidFill>
                <a:prstClr val="black"/>
              </a:solidFill>
              <a:latin typeface="Meiryo UI" panose="020B0604030504040204" pitchFamily="50" charset="-128"/>
              <a:ea typeface="Meiryo UI" panose="020B0604030504040204" pitchFamily="50" charset="-128"/>
            </a:endParaRPr>
          </a:p>
        </p:txBody>
      </p:sp>
      <p:graphicFrame>
        <p:nvGraphicFramePr>
          <p:cNvPr id="14" name="表 13">
            <a:extLst>
              <a:ext uri="{FF2B5EF4-FFF2-40B4-BE49-F238E27FC236}">
                <a16:creationId xmlns:a16="http://schemas.microsoft.com/office/drawing/2014/main" id="{697DDCB5-1A2C-A5B6-7AAD-7485F9A4463A}"/>
              </a:ext>
            </a:extLst>
          </p:cNvPr>
          <p:cNvGraphicFramePr>
            <a:graphicFrameLocks noGrp="1"/>
          </p:cNvGraphicFramePr>
          <p:nvPr>
            <p:extLst>
              <p:ext uri="{D42A27DB-BD31-4B8C-83A1-F6EECF244321}">
                <p14:modId xmlns:p14="http://schemas.microsoft.com/office/powerpoint/2010/main" val="4055547883"/>
              </p:ext>
            </p:extLst>
          </p:nvPr>
        </p:nvGraphicFramePr>
        <p:xfrm>
          <a:off x="60283" y="1600492"/>
          <a:ext cx="8981630" cy="5144408"/>
        </p:xfrm>
        <a:graphic>
          <a:graphicData uri="http://schemas.openxmlformats.org/drawingml/2006/table">
            <a:tbl>
              <a:tblPr firstRow="1" bandRow="1">
                <a:tableStyleId>{F5AB1C69-6EDB-4FF4-983F-18BD219EF322}</a:tableStyleId>
              </a:tblPr>
              <a:tblGrid>
                <a:gridCol w="3498882">
                  <a:extLst>
                    <a:ext uri="{9D8B030D-6E8A-4147-A177-3AD203B41FA5}">
                      <a16:colId xmlns:a16="http://schemas.microsoft.com/office/drawing/2014/main" val="20000"/>
                    </a:ext>
                  </a:extLst>
                </a:gridCol>
                <a:gridCol w="2405772">
                  <a:extLst>
                    <a:ext uri="{9D8B030D-6E8A-4147-A177-3AD203B41FA5}">
                      <a16:colId xmlns:a16="http://schemas.microsoft.com/office/drawing/2014/main" val="20001"/>
                    </a:ext>
                  </a:extLst>
                </a:gridCol>
                <a:gridCol w="3076976">
                  <a:extLst>
                    <a:ext uri="{9D8B030D-6E8A-4147-A177-3AD203B41FA5}">
                      <a16:colId xmlns:a16="http://schemas.microsoft.com/office/drawing/2014/main" val="20002"/>
                    </a:ext>
                  </a:extLst>
                </a:gridCol>
              </a:tblGrid>
              <a:tr h="376723">
                <a:tc>
                  <a:txBody>
                    <a:bodyPr/>
                    <a:lstStyle/>
                    <a:p>
                      <a:pPr algn="ctr"/>
                      <a:r>
                        <a:rPr kumimoji="1" lang="ja-JP" altLang="en-US" sz="1900" dirty="0">
                          <a:latin typeface="Meiryo UI" panose="020B0604030504040204" pitchFamily="50" charset="-128"/>
                          <a:ea typeface="Meiryo UI" panose="020B0604030504040204" pitchFamily="50" charset="-128"/>
                        </a:rPr>
                        <a:t>項 目</a:t>
                      </a:r>
                    </a:p>
                  </a:txBody>
                  <a:tcPr/>
                </a:tc>
                <a:tc>
                  <a:txBody>
                    <a:bodyPr/>
                    <a:lstStyle/>
                    <a:p>
                      <a:pPr algn="ctr"/>
                      <a:r>
                        <a:rPr kumimoji="1" lang="ja-JP" altLang="en-US" sz="1900" dirty="0">
                          <a:latin typeface="Meiryo UI" panose="020B0604030504040204" pitchFamily="50" charset="-128"/>
                          <a:ea typeface="Meiryo UI" panose="020B0604030504040204" pitchFamily="50" charset="-128"/>
                        </a:rPr>
                        <a:t>結 果</a:t>
                      </a:r>
                    </a:p>
                  </a:txBody>
                  <a:tcPr/>
                </a:tc>
                <a:tc>
                  <a:txBody>
                    <a:bodyPr/>
                    <a:lstStyle/>
                    <a:p>
                      <a:pPr algn="ctr"/>
                      <a:r>
                        <a:rPr kumimoji="1" lang="ja-JP" altLang="en-US" sz="1900" dirty="0">
                          <a:latin typeface="Meiryo UI" panose="020B0604030504040204" pitchFamily="50" charset="-128"/>
                          <a:ea typeface="Meiryo UI" panose="020B0604030504040204" pitchFamily="50" charset="-128"/>
                        </a:rPr>
                        <a:t>減税効果等</a:t>
                      </a:r>
                    </a:p>
                  </a:txBody>
                  <a:tcPr>
                    <a:solidFill>
                      <a:schemeClr val="accent5">
                        <a:lumMod val="60000"/>
                        <a:lumOff val="40000"/>
                      </a:schemeClr>
                    </a:solidFill>
                  </a:tcPr>
                </a:tc>
                <a:extLst>
                  <a:ext uri="{0D108BD9-81ED-4DB2-BD59-A6C34878D82A}">
                    <a16:rowId xmlns:a16="http://schemas.microsoft.com/office/drawing/2014/main" val="10000"/>
                  </a:ext>
                </a:extLst>
              </a:tr>
              <a:tr h="1190852">
                <a:tc>
                  <a:txBody>
                    <a:bodyPr/>
                    <a:lstStyle/>
                    <a:p>
                      <a:pPr marL="179388" indent="-179388" algn="l">
                        <a:spcBef>
                          <a:spcPts val="60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l">
                        <a:spcBef>
                          <a:spcPts val="600"/>
                        </a:spcBef>
                        <a:spcAft>
                          <a:spcPts val="0"/>
                        </a:spcAft>
                      </a:pPr>
                      <a:endParaRPr kumimoji="1" lang="en-US" altLang="ja-JP" sz="1200" b="0"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r>
                        <a:rPr kumimoji="1" lang="ja-JP" altLang="en-US" sz="1200" b="1" u="none" dirty="0">
                          <a:latin typeface="Meiryo UI" panose="020B0604030504040204" pitchFamily="50" charset="-128"/>
                          <a:ea typeface="Meiryo UI" panose="020B0604030504040204" pitchFamily="50" charset="-128"/>
                        </a:rPr>
                        <a:t>✅</a:t>
                      </a:r>
                      <a:r>
                        <a:rPr kumimoji="1" lang="ja-JP" altLang="en-US" sz="1200" b="0" u="none" dirty="0">
                          <a:solidFill>
                            <a:schemeClr val="tx1">
                              <a:lumMod val="85000"/>
                              <a:lumOff val="15000"/>
                            </a:schemeClr>
                          </a:solidFill>
                          <a:latin typeface="Meiryo UI" panose="020B0604030504040204" pitchFamily="50" charset="-128"/>
                          <a:ea typeface="Meiryo UI" panose="020B0604030504040204" pitchFamily="50" charset="-128"/>
                        </a:rPr>
                        <a:t>軽油の石油石炭税に上乗せされている地球温暖化対策税分（</a:t>
                      </a:r>
                      <a:r>
                        <a:rPr kumimoji="1" lang="en-US" altLang="ja-JP" sz="1200" b="0" u="none" dirty="0">
                          <a:solidFill>
                            <a:schemeClr val="tx1">
                              <a:lumMod val="85000"/>
                              <a:lumOff val="15000"/>
                            </a:schemeClr>
                          </a:solidFill>
                          <a:latin typeface="Meiryo UI" panose="020B0604030504040204" pitchFamily="50" charset="-128"/>
                          <a:ea typeface="Meiryo UI" panose="020B0604030504040204" pitchFamily="50" charset="-128"/>
                        </a:rPr>
                        <a:t>760</a:t>
                      </a:r>
                      <a:r>
                        <a:rPr kumimoji="1" lang="ja-JP" altLang="en-US" sz="1200" b="0" u="none" dirty="0">
                          <a:solidFill>
                            <a:schemeClr val="tx1">
                              <a:lumMod val="85000"/>
                              <a:lumOff val="15000"/>
                            </a:schemeClr>
                          </a:solidFill>
                          <a:latin typeface="Meiryo UI" panose="020B0604030504040204" pitchFamily="50" charset="-128"/>
                          <a:ea typeface="Meiryo UI" panose="020B0604030504040204" pitchFamily="50" charset="-128"/>
                        </a:rPr>
                        <a:t>円</a:t>
                      </a:r>
                      <a:r>
                        <a:rPr kumimoji="1" lang="en-US" altLang="ja-JP" sz="1200" b="0" u="none" dirty="0">
                          <a:solidFill>
                            <a:schemeClr val="tx1">
                              <a:lumMod val="85000"/>
                              <a:lumOff val="15000"/>
                            </a:schemeClr>
                          </a:solidFill>
                          <a:latin typeface="Meiryo UI" panose="020B0604030504040204" pitchFamily="50" charset="-128"/>
                          <a:ea typeface="Meiryo UI" panose="020B0604030504040204" pitchFamily="50" charset="-128"/>
                        </a:rPr>
                        <a:t>/KL</a:t>
                      </a:r>
                      <a:r>
                        <a:rPr kumimoji="1" lang="ja-JP" altLang="en-US" sz="1200" b="0" u="none" dirty="0">
                          <a:solidFill>
                            <a:schemeClr val="tx1">
                              <a:lumMod val="85000"/>
                              <a:lumOff val="15000"/>
                            </a:schemeClr>
                          </a:solidFill>
                          <a:latin typeface="Meiryo UI" panose="020B0604030504040204" pitchFamily="50" charset="-128"/>
                          <a:ea typeface="Meiryo UI" panose="020B0604030504040204" pitchFamily="50" charset="-128"/>
                        </a:rPr>
                        <a:t>）の還付</a:t>
                      </a:r>
                      <a:endParaRPr kumimoji="1" lang="en-US" altLang="ja-JP" sz="1200" b="0" u="none" dirty="0">
                        <a:solidFill>
                          <a:schemeClr val="tx1">
                            <a:lumMod val="85000"/>
                            <a:lumOff val="15000"/>
                          </a:schemeClr>
                        </a:solidFill>
                        <a:latin typeface="Meiryo UI" panose="020B0604030504040204" pitchFamily="50" charset="-128"/>
                        <a:ea typeface="Meiryo UI" panose="020B0604030504040204" pitchFamily="50" charset="-128"/>
                      </a:endParaRPr>
                    </a:p>
                  </a:txBody>
                  <a:tcPr marB="72000"/>
                </a:tc>
                <a:tc>
                  <a:txBody>
                    <a:bodyPr/>
                    <a:lstStyle/>
                    <a:p>
                      <a:pPr algn="ctr">
                        <a:lnSpc>
                          <a:spcPct val="100000"/>
                        </a:lnSpc>
                        <a:spcBef>
                          <a:spcPts val="600"/>
                        </a:spcBef>
                      </a:pPr>
                      <a:r>
                        <a:rPr kumimoji="1" lang="ja-JP" altLang="en-US" sz="2000" b="1" kern="1200" dirty="0">
                          <a:solidFill>
                            <a:schemeClr val="accent1"/>
                          </a:solidFill>
                          <a:latin typeface="Meiryo UI" panose="020B0604030504040204" pitchFamily="50" charset="-128"/>
                          <a:ea typeface="Meiryo UI" panose="020B0604030504040204" pitchFamily="50" charset="-128"/>
                        </a:rPr>
                        <a:t>２年延長</a:t>
                      </a:r>
                      <a:endParaRPr kumimoji="1" lang="en-US" altLang="ja-JP" sz="2000" b="1" kern="1200" dirty="0">
                        <a:solidFill>
                          <a:schemeClr val="accent1"/>
                        </a:solidFill>
                        <a:latin typeface="Meiryo UI" panose="020B0604030504040204" pitchFamily="50" charset="-128"/>
                        <a:ea typeface="Meiryo UI" panose="020B0604030504040204" pitchFamily="50" charset="-128"/>
                      </a:endParaRPr>
                    </a:p>
                  </a:txBody>
                  <a:tcPr marL="36000" marR="36000" anchor="ctr"/>
                </a:tc>
                <a:tc>
                  <a:txBody>
                    <a:bodyPr/>
                    <a:lstStyle/>
                    <a:p>
                      <a:endParaRPr kumimoji="1" lang="en-US" altLang="ja-JP" sz="1200" dirty="0">
                        <a:latin typeface="Meiryo UI" panose="020B0604030504040204" pitchFamily="50" charset="-128"/>
                        <a:ea typeface="Meiryo UI" panose="020B0604030504040204" pitchFamily="50" charset="-128"/>
                      </a:endParaRPr>
                    </a:p>
                  </a:txBody>
                  <a:tcPr>
                    <a:solidFill>
                      <a:schemeClr val="tx2">
                        <a:lumMod val="40000"/>
                        <a:lumOff val="60000"/>
                      </a:schemeClr>
                    </a:solidFill>
                  </a:tcPr>
                </a:tc>
                <a:extLst>
                  <a:ext uri="{0D108BD9-81ED-4DB2-BD59-A6C34878D82A}">
                    <a16:rowId xmlns:a16="http://schemas.microsoft.com/office/drawing/2014/main" val="10001"/>
                  </a:ext>
                </a:extLst>
              </a:tr>
              <a:tr h="1190852">
                <a:tc>
                  <a:txBody>
                    <a:bodyPr/>
                    <a:lstStyle/>
                    <a:p>
                      <a:pPr algn="ctr">
                        <a:spcBef>
                          <a:spcPts val="300"/>
                        </a:spcBef>
                        <a:spcAft>
                          <a:spcPts val="0"/>
                        </a:spcAft>
                      </a:pPr>
                      <a:endParaRPr kumimoji="1" lang="en-US" altLang="ja-JP" sz="1200" dirty="0">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200" b="1" u="none" kern="1200" dirty="0">
                        <a:solidFill>
                          <a:schemeClr val="dk1"/>
                        </a:solidFill>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200" b="1" u="none" kern="1200" dirty="0">
                        <a:solidFill>
                          <a:schemeClr val="dk1"/>
                        </a:solidFill>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200" b="1" u="none" kern="1200" dirty="0">
                        <a:solidFill>
                          <a:schemeClr val="dk1"/>
                        </a:solidFill>
                        <a:latin typeface="Meiryo UI" panose="020B0604030504040204" pitchFamily="50" charset="-128"/>
                        <a:ea typeface="Meiryo UI" panose="020B0604030504040204" pitchFamily="50" charset="-128"/>
                      </a:endParaRPr>
                    </a:p>
                    <a:p>
                      <a:pPr marL="182563" indent="-182563" algn="l">
                        <a:spcAft>
                          <a:spcPts val="0"/>
                        </a:spcAft>
                      </a:pPr>
                      <a:r>
                        <a:rPr kumimoji="1" lang="ja-JP" altLang="en-US" sz="1200" b="1" u="none" kern="1200" dirty="0">
                          <a:solidFill>
                            <a:schemeClr val="dk1"/>
                          </a:solidFill>
                          <a:latin typeface="Meiryo UI" panose="020B0604030504040204" pitchFamily="50" charset="-128"/>
                          <a:ea typeface="Meiryo UI" panose="020B0604030504040204" pitchFamily="50" charset="-128"/>
                          <a:cs typeface="+mn-cs"/>
                        </a:rPr>
                        <a:t>✅</a:t>
                      </a:r>
                      <a:r>
                        <a:rPr kumimoji="1" lang="ja-JP" altLang="en-US" sz="1200" b="0" kern="1200" dirty="0">
                          <a:solidFill>
                            <a:schemeClr val="tx1">
                              <a:lumMod val="85000"/>
                              <a:lumOff val="15000"/>
                            </a:schemeClr>
                          </a:solidFill>
                          <a:latin typeface="Meiryo UI" panose="020B0604030504040204" pitchFamily="50" charset="-128"/>
                          <a:ea typeface="Meiryo UI" panose="020B0604030504040204" pitchFamily="50" charset="-128"/>
                          <a:cs typeface="+mn-cs"/>
                        </a:rPr>
                        <a:t>肉用牛の売却にかかる所得税・法人税の免税</a:t>
                      </a:r>
                      <a:endParaRPr kumimoji="1" lang="en-US" altLang="ja-JP" sz="1400" b="0" u="none" dirty="0">
                        <a:solidFill>
                          <a:schemeClr val="tx1">
                            <a:lumMod val="85000"/>
                            <a:lumOff val="15000"/>
                          </a:schemeClr>
                        </a:solidFill>
                        <a:latin typeface="Meiryo UI" panose="020B0604030504040204" pitchFamily="50" charset="-128"/>
                        <a:ea typeface="Meiryo UI" panose="020B0604030504040204" pitchFamily="50" charset="-128"/>
                      </a:endParaRPr>
                    </a:p>
                  </a:txBody>
                  <a:tcPr marL="72000" marR="72000" marB="72000"/>
                </a:tc>
                <a:tc>
                  <a:txBody>
                    <a:bodyPr/>
                    <a:lstStyle/>
                    <a:p>
                      <a:pPr algn="ctr">
                        <a:spcBef>
                          <a:spcPts val="1200"/>
                        </a:spcBef>
                      </a:pPr>
                      <a:r>
                        <a:rPr kumimoji="1" lang="ja-JP" altLang="en-US" sz="2000" b="1" kern="1200" dirty="0">
                          <a:solidFill>
                            <a:schemeClr val="accent1"/>
                          </a:solidFill>
                          <a:latin typeface="Meiryo UI" panose="020B0604030504040204" pitchFamily="50" charset="-128"/>
                          <a:ea typeface="Meiryo UI" panose="020B0604030504040204" pitchFamily="50" charset="-128"/>
                        </a:rPr>
                        <a:t>３年延長</a:t>
                      </a:r>
                      <a:endParaRPr kumimoji="1" lang="en-US" altLang="ja-JP" sz="2000" b="1" kern="1200" dirty="0">
                        <a:solidFill>
                          <a:schemeClr val="accent1"/>
                        </a:solidFill>
                        <a:latin typeface="Meiryo UI" panose="020B0604030504040204" pitchFamily="50" charset="-128"/>
                        <a:ea typeface="Meiryo UI" panose="020B0604030504040204" pitchFamily="50" charset="-128"/>
                        <a:cs typeface="+mn-cs"/>
                      </a:endParaRPr>
                    </a:p>
                  </a:txBody>
                  <a:tcPr marL="36000" marR="36000" anchor="ctr"/>
                </a:tc>
                <a:tc>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tx2">
                        <a:lumMod val="20000"/>
                        <a:lumOff val="80000"/>
                      </a:schemeClr>
                    </a:solidFill>
                  </a:tcPr>
                </a:tc>
                <a:extLst>
                  <a:ext uri="{0D108BD9-81ED-4DB2-BD59-A6C34878D82A}">
                    <a16:rowId xmlns:a16="http://schemas.microsoft.com/office/drawing/2014/main" val="10002"/>
                  </a:ext>
                </a:extLst>
              </a:tr>
              <a:tr h="1190852">
                <a:tc>
                  <a:txBody>
                    <a:bodyPr/>
                    <a:lstStyle/>
                    <a:p>
                      <a:pPr marL="182563" indent="-182563" algn="l">
                        <a:spcAft>
                          <a:spcPts val="0"/>
                        </a:spcAft>
                      </a:pPr>
                      <a:endParaRPr kumimoji="1" lang="en-US" altLang="ja-JP" sz="1400" u="none" dirty="0">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400" u="none" dirty="0">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400" u="none" dirty="0">
                        <a:latin typeface="Meiryo UI" panose="020B0604030504040204" pitchFamily="50" charset="-128"/>
                        <a:ea typeface="Meiryo UI" panose="020B0604030504040204" pitchFamily="50" charset="-128"/>
                      </a:endParaRPr>
                    </a:p>
                    <a:p>
                      <a:pPr marL="182563" marR="0" lvl="0" indent="-182563" algn="l" defTabSz="914395"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dk1"/>
                          </a:solidFill>
                          <a:latin typeface="Meiryo UI" panose="020B0604030504040204" pitchFamily="50" charset="-128"/>
                          <a:ea typeface="Meiryo UI" panose="020B0604030504040204" pitchFamily="50" charset="-128"/>
                        </a:rPr>
                        <a:t>✅</a:t>
                      </a:r>
                      <a:r>
                        <a:rPr kumimoji="1" lang="ja-JP" altLang="en-US"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新規就農者向けに農協等が取得した機械装置等の固定資産の課税標準の</a:t>
                      </a:r>
                      <a:r>
                        <a:rPr kumimoji="1" lang="en-US" altLang="ja-JP"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5</a:t>
                      </a:r>
                      <a:r>
                        <a:rPr kumimoji="1" lang="ja-JP" altLang="en-US"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年間１</a:t>
                      </a:r>
                      <a:r>
                        <a:rPr kumimoji="1" lang="en-US" altLang="ja-JP"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a:t>
                      </a:r>
                      <a:r>
                        <a:rPr kumimoji="1" lang="ja-JP" altLang="en-US"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３控除</a:t>
                      </a:r>
                      <a:endParaRPr kumimoji="1" lang="en-US" altLang="ja-JP" sz="1400" b="0" u="none" dirty="0">
                        <a:solidFill>
                          <a:schemeClr val="tx1">
                            <a:lumMod val="85000"/>
                            <a:lumOff val="15000"/>
                          </a:schemeClr>
                        </a:solidFill>
                        <a:latin typeface="Meiryo UI" panose="020B0604030504040204" pitchFamily="50" charset="-128"/>
                        <a:ea typeface="Meiryo UI" panose="020B0604030504040204" pitchFamily="50" charset="-128"/>
                      </a:endParaRPr>
                    </a:p>
                  </a:txBody>
                  <a:tcPr marL="72000" marR="72000" marB="72000"/>
                </a:tc>
                <a:tc>
                  <a:txBody>
                    <a:bodyPr/>
                    <a:lstStyle/>
                    <a:p>
                      <a:pPr algn="ctr">
                        <a:spcBef>
                          <a:spcPts val="1200"/>
                        </a:spcBef>
                      </a:pPr>
                      <a:r>
                        <a:rPr kumimoji="1" lang="ja-JP" altLang="en-US" sz="2000" b="1" kern="1200" dirty="0">
                          <a:solidFill>
                            <a:schemeClr val="accent1"/>
                          </a:solidFill>
                          <a:latin typeface="Meiryo UI" panose="020B0604030504040204" pitchFamily="50" charset="-128"/>
                          <a:ea typeface="Meiryo UI" panose="020B0604030504040204" pitchFamily="50" charset="-128"/>
                        </a:rPr>
                        <a:t>２年延長・拡充</a:t>
                      </a:r>
                      <a:endParaRPr kumimoji="1" lang="en-US" altLang="ja-JP" sz="2000" b="1" kern="1200" dirty="0">
                        <a:solidFill>
                          <a:schemeClr val="accent1"/>
                        </a:solidFill>
                        <a:latin typeface="Meiryo UI" panose="020B0604030504040204" pitchFamily="50" charset="-128"/>
                        <a:ea typeface="Meiryo UI" panose="020B0604030504040204" pitchFamily="50" charset="-128"/>
                      </a:endParaRPr>
                    </a:p>
                    <a:p>
                      <a:pPr algn="ctr">
                        <a:spcBef>
                          <a:spcPts val="600"/>
                        </a:spcBef>
                      </a:pPr>
                      <a:r>
                        <a:rPr kumimoji="1" lang="ja-JP" altLang="en-US" sz="1000" b="0" kern="1200" dirty="0">
                          <a:solidFill>
                            <a:schemeClr val="tx1">
                              <a:lumMod val="85000"/>
                              <a:lumOff val="15000"/>
                            </a:schemeClr>
                          </a:solidFill>
                          <a:latin typeface="Meiryo UI" panose="020B0604030504040204" pitchFamily="50" charset="-128"/>
                          <a:ea typeface="Meiryo UI" panose="020B0604030504040204" pitchFamily="50" charset="-128"/>
                        </a:rPr>
                        <a:t>（農地中間管理機構等も対象に追加）</a:t>
                      </a:r>
                      <a:endParaRPr kumimoji="1" lang="en-US" altLang="ja-JP" sz="1000" b="0" kern="1200" dirty="0">
                        <a:solidFill>
                          <a:schemeClr val="tx1">
                            <a:lumMod val="85000"/>
                            <a:lumOff val="15000"/>
                          </a:schemeClr>
                        </a:solidFill>
                        <a:latin typeface="Meiryo UI" panose="020B0604030504040204" pitchFamily="50" charset="-128"/>
                        <a:ea typeface="Meiryo UI" panose="020B0604030504040204" pitchFamily="50" charset="-128"/>
                      </a:endParaRPr>
                    </a:p>
                  </a:txBody>
                  <a:tcPr marL="36000" marR="36000" anchor="ctr"/>
                </a:tc>
                <a:tc>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tx2">
                        <a:lumMod val="40000"/>
                        <a:lumOff val="60000"/>
                      </a:schemeClr>
                    </a:solidFill>
                  </a:tcPr>
                </a:tc>
                <a:extLst>
                  <a:ext uri="{0D108BD9-81ED-4DB2-BD59-A6C34878D82A}">
                    <a16:rowId xmlns:a16="http://schemas.microsoft.com/office/drawing/2014/main" val="2132720326"/>
                  </a:ext>
                </a:extLst>
              </a:tr>
              <a:tr h="1190852">
                <a:tc>
                  <a:txBody>
                    <a:bodyPr/>
                    <a:lstStyle/>
                    <a:p>
                      <a:pPr marL="182563" indent="-182563" algn="l">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marR="0" lvl="0" indent="-182563" algn="l" defTabSz="914395"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dk1"/>
                          </a:solidFill>
                          <a:latin typeface="Meiryo UI" panose="020B0604030504040204" pitchFamily="50" charset="-128"/>
                          <a:ea typeface="Meiryo UI" panose="020B0604030504040204" pitchFamily="50" charset="-128"/>
                          <a:cs typeface="+mn-cs"/>
                        </a:rPr>
                        <a:t>✅</a:t>
                      </a:r>
                      <a:r>
                        <a:rPr kumimoji="1" lang="ja-JP" altLang="en-US"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差額ベッド料金の平均金額が</a:t>
                      </a:r>
                      <a:r>
                        <a:rPr kumimoji="1" lang="en-US" altLang="ja-JP"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5,000</a:t>
                      </a:r>
                      <a:r>
                        <a:rPr kumimoji="1" lang="ja-JP" altLang="en-US"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円以下が要件</a:t>
                      </a:r>
                      <a:endParaRPr kumimoji="1" lang="en-US" altLang="ja-JP" sz="8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endParaRPr>
                    </a:p>
                  </a:txBody>
                  <a:tcPr marL="72000" marR="72000" marB="72000"/>
                </a:tc>
                <a:tc>
                  <a:txBody>
                    <a:bodyPr/>
                    <a:lstStyle/>
                    <a:p>
                      <a:pPr algn="ctr">
                        <a:spcBef>
                          <a:spcPts val="0"/>
                        </a:spcBef>
                      </a:pPr>
                      <a:r>
                        <a:rPr kumimoji="1" lang="ja-JP" altLang="en-US" sz="1800" b="1" u="sng" kern="1200" spc="0" dirty="0">
                          <a:solidFill>
                            <a:schemeClr val="accent1"/>
                          </a:solidFill>
                          <a:latin typeface="Meiryo UI" panose="020B0604030504040204" pitchFamily="50" charset="-128"/>
                          <a:ea typeface="Meiryo UI" panose="020B0604030504040204" pitchFamily="50" charset="-128"/>
                        </a:rPr>
                        <a:t>１万円以下</a:t>
                      </a:r>
                      <a:r>
                        <a:rPr kumimoji="1" lang="ja-JP" altLang="en-US" sz="1800" b="1" kern="1200" spc="0" dirty="0">
                          <a:solidFill>
                            <a:schemeClr val="accent1"/>
                          </a:solidFill>
                          <a:latin typeface="Meiryo UI" panose="020B0604030504040204" pitchFamily="50" charset="-128"/>
                          <a:ea typeface="Meiryo UI" panose="020B0604030504040204" pitchFamily="50" charset="-128"/>
                        </a:rPr>
                        <a:t>に拡充！</a:t>
                      </a:r>
                      <a:endParaRPr kumimoji="1" lang="en-US" altLang="ja-JP" sz="1800" b="1" kern="1200" spc="0" dirty="0">
                        <a:solidFill>
                          <a:schemeClr val="accent1"/>
                        </a:solidFill>
                        <a:latin typeface="Meiryo UI" panose="020B0604030504040204" pitchFamily="50" charset="-128"/>
                        <a:ea typeface="Meiryo UI" panose="020B0604030504040204" pitchFamily="50" charset="-128"/>
                      </a:endParaRPr>
                    </a:p>
                    <a:p>
                      <a:pPr algn="ctr">
                        <a:spcBef>
                          <a:spcPts val="600"/>
                        </a:spcBef>
                      </a:pPr>
                      <a:r>
                        <a:rPr kumimoji="1" lang="ja-JP" altLang="en-US" sz="1100" b="1" kern="1200" spc="0" dirty="0">
                          <a:solidFill>
                            <a:schemeClr val="accent1"/>
                          </a:solidFill>
                          <a:latin typeface="Meiryo UI" panose="020B0604030504040204" pitchFamily="50" charset="-128"/>
                          <a:ea typeface="Meiryo UI" panose="020B0604030504040204" pitchFamily="50" charset="-128"/>
                        </a:rPr>
                        <a:t>＊</a:t>
                      </a:r>
                      <a:r>
                        <a:rPr kumimoji="1" lang="ja-JP" altLang="en-US" sz="1100" b="1" u="sng" kern="1200" spc="0" dirty="0">
                          <a:solidFill>
                            <a:schemeClr val="accent1"/>
                          </a:solidFill>
                          <a:latin typeface="Meiryo UI" panose="020B0604030504040204" pitchFamily="50" charset="-128"/>
                          <a:ea typeface="Meiryo UI" panose="020B0604030504040204" pitchFamily="50" charset="-128"/>
                        </a:rPr>
                        <a:t>平成９年以来の見直し！</a:t>
                      </a:r>
                    </a:p>
                  </a:txBody>
                  <a:tcPr marL="36000" marR="36000" anchor="ctr"/>
                </a:tc>
                <a:tc>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tx2">
                        <a:lumMod val="20000"/>
                        <a:lumOff val="80000"/>
                      </a:schemeClr>
                    </a:solidFill>
                  </a:tcPr>
                </a:tc>
                <a:extLst>
                  <a:ext uri="{0D108BD9-81ED-4DB2-BD59-A6C34878D82A}">
                    <a16:rowId xmlns:a16="http://schemas.microsoft.com/office/drawing/2014/main" val="1894550446"/>
                  </a:ext>
                </a:extLst>
              </a:tr>
            </a:tbl>
          </a:graphicData>
        </a:graphic>
      </p:graphicFrame>
      <p:sp>
        <p:nvSpPr>
          <p:cNvPr id="15" name="角丸四角形 6">
            <a:extLst>
              <a:ext uri="{FF2B5EF4-FFF2-40B4-BE49-F238E27FC236}">
                <a16:creationId xmlns:a16="http://schemas.microsoft.com/office/drawing/2014/main" id="{809B8A6D-DB1C-E06E-1406-D9E4697FE9EA}"/>
              </a:ext>
            </a:extLst>
          </p:cNvPr>
          <p:cNvSpPr/>
          <p:nvPr/>
        </p:nvSpPr>
        <p:spPr>
          <a:xfrm>
            <a:off x="467544" y="2054002"/>
            <a:ext cx="2664000" cy="540000"/>
          </a:xfrm>
          <a:prstGeom prst="roundRect">
            <a:avLst/>
          </a:prstGeom>
          <a:ln/>
        </p:spPr>
        <p:style>
          <a:lnRef idx="2">
            <a:schemeClr val="accent3"/>
          </a:lnRef>
          <a:fillRef idx="1">
            <a:schemeClr val="lt1"/>
          </a:fillRef>
          <a:effectRef idx="0">
            <a:schemeClr val="accent3"/>
          </a:effectRef>
          <a:fontRef idx="minor">
            <a:schemeClr val="dk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rPr>
              <a:t>軽油の石油石炭税</a:t>
            </a:r>
            <a:r>
              <a:rPr lang="ja-JP" altLang="en-US" b="1" dirty="0">
                <a:solidFill>
                  <a:schemeClr val="accent3"/>
                </a:solidFill>
                <a:latin typeface="Meiryo UI" panose="020B0604030504040204" pitchFamily="50" charset="-128"/>
                <a:ea typeface="Meiryo UI" panose="020B0604030504040204" pitchFamily="50" charset="-128"/>
              </a:rPr>
              <a:t>の</a:t>
            </a:r>
            <a:endParaRPr lang="en-US" altLang="ja-JP" b="1" dirty="0">
              <a:solidFill>
                <a:schemeClr val="accent3"/>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schemeClr val="accent3"/>
                </a:solidFill>
                <a:latin typeface="Meiryo UI" panose="020B0604030504040204" pitchFamily="50" charset="-128"/>
                <a:ea typeface="Meiryo UI" panose="020B0604030504040204" pitchFamily="50" charset="-128"/>
              </a:rPr>
              <a:t>還付措置</a:t>
            </a:r>
            <a:endParaRPr kumimoji="1" lang="en-US" altLang="ja-JP"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endParaRPr>
          </a:p>
        </p:txBody>
      </p:sp>
      <p:sp>
        <p:nvSpPr>
          <p:cNvPr id="16" name="角丸四角形 9">
            <a:extLst>
              <a:ext uri="{FF2B5EF4-FFF2-40B4-BE49-F238E27FC236}">
                <a16:creationId xmlns:a16="http://schemas.microsoft.com/office/drawing/2014/main" id="{15001FDC-F7D5-C3EA-90DF-14BF827D6F70}"/>
              </a:ext>
            </a:extLst>
          </p:cNvPr>
          <p:cNvSpPr/>
          <p:nvPr/>
        </p:nvSpPr>
        <p:spPr>
          <a:xfrm>
            <a:off x="467544" y="3249040"/>
            <a:ext cx="2664000" cy="5400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accent3"/>
                </a:solidFill>
                <a:effectLst/>
                <a:uLnTx/>
                <a:uFillTx/>
                <a:latin typeface="Meiryo UI" panose="020B0604030504040204" pitchFamily="50" charset="-128"/>
                <a:ea typeface="Meiryo UI" panose="020B0604030504040204" pitchFamily="50" charset="-128"/>
              </a:rPr>
              <a:t>肉用牛免税</a:t>
            </a:r>
            <a:endParaRPr kumimoji="1" lang="en-US" altLang="ja-JP" sz="1800" b="1" i="0" u="none" strike="noStrike" kern="1200" cap="none" spc="0" normalizeH="0" baseline="0" noProof="0" dirty="0">
              <a:ln>
                <a:noFill/>
              </a:ln>
              <a:solidFill>
                <a:schemeClr val="accent3"/>
              </a:solidFill>
              <a:effectLst/>
              <a:uLnTx/>
              <a:uFillTx/>
              <a:latin typeface="Meiryo UI" panose="020B0604030504040204" pitchFamily="50" charset="-128"/>
              <a:ea typeface="Meiryo UI" panose="020B0604030504040204" pitchFamily="50" charset="-128"/>
            </a:endParaRPr>
          </a:p>
        </p:txBody>
      </p:sp>
      <p:sp>
        <p:nvSpPr>
          <p:cNvPr id="18" name="角丸四角形 10">
            <a:extLst>
              <a:ext uri="{FF2B5EF4-FFF2-40B4-BE49-F238E27FC236}">
                <a16:creationId xmlns:a16="http://schemas.microsoft.com/office/drawing/2014/main" id="{FFB810A2-3A54-618E-900A-258F9A96EC2A}"/>
              </a:ext>
            </a:extLst>
          </p:cNvPr>
          <p:cNvSpPr/>
          <p:nvPr/>
        </p:nvSpPr>
        <p:spPr>
          <a:xfrm>
            <a:off x="6023059" y="4532504"/>
            <a:ext cx="2952000" cy="912720"/>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1"/>
          <a:lstStyle/>
          <a:p>
            <a:pPr marL="0" marR="0" lvl="0" indent="0" algn="ctr" defTabSz="914400" rtl="0" eaLnBrk="1" fontAlgn="auto" latinLnBrk="0" hangingPunct="1">
              <a:lnSpc>
                <a:spcPct val="100000"/>
              </a:lnSpc>
              <a:spcAft>
                <a:spcPts val="0"/>
              </a:spcAft>
              <a:buClrTx/>
              <a:buSzTx/>
              <a:buFontTx/>
              <a:buNone/>
              <a:tabLst/>
              <a:defRPr/>
            </a:pPr>
            <a:r>
              <a:rPr kumimoji="1" lang="ja-JP" altLang="en-US" sz="18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適用件数</a:t>
            </a:r>
            <a:r>
              <a:rPr lang="ja-JP" altLang="en-US" b="1"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18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699</a:t>
            </a:r>
            <a:r>
              <a:rPr kumimoji="1" lang="ja-JP" altLang="en-US" sz="18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件</a:t>
            </a:r>
            <a:endParaRPr kumimoji="1" lang="en-US" altLang="ja-JP" sz="18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ja-JP" altLang="en-US" sz="1200" b="1"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cs typeface="メイリオ" panose="020B0604030504040204" pitchFamily="50" charset="-128"/>
              </a:rPr>
              <a:t>＊創設以降、右肩上がりに適用件数が増加</a:t>
            </a:r>
            <a:endParaRPr kumimoji="1" lang="en-US" altLang="ja-JP" sz="1200" b="1"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lvl="0" algn="r">
              <a:defRPr/>
            </a:pPr>
            <a:r>
              <a:rPr lang="ja-JP" altLang="en-US" sz="900" dirty="0">
                <a:solidFill>
                  <a:schemeClr val="tx1">
                    <a:lumMod val="85000"/>
                    <a:lumOff val="15000"/>
                  </a:schemeClr>
                </a:solidFill>
                <a:latin typeface="Meiryo UI" panose="020B0604030504040204" pitchFamily="50" charset="-128"/>
                <a:ea typeface="Meiryo UI" panose="020B0604030504040204" pitchFamily="50" charset="-128"/>
              </a:rPr>
              <a:t>＊Ｒ６年度実績</a:t>
            </a:r>
            <a:endParaRPr kumimoji="1" lang="en-US" altLang="ja-JP" sz="80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角丸四角形 9">
            <a:extLst>
              <a:ext uri="{FF2B5EF4-FFF2-40B4-BE49-F238E27FC236}">
                <a16:creationId xmlns:a16="http://schemas.microsoft.com/office/drawing/2014/main" id="{62566A02-0E98-D266-C6EF-A13F0D856811}"/>
              </a:ext>
            </a:extLst>
          </p:cNvPr>
          <p:cNvSpPr/>
          <p:nvPr/>
        </p:nvSpPr>
        <p:spPr>
          <a:xfrm>
            <a:off x="467544" y="5661248"/>
            <a:ext cx="2664000" cy="5400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b="1" dirty="0">
                <a:solidFill>
                  <a:schemeClr val="accent3"/>
                </a:solidFill>
                <a:latin typeface="Meiryo UI" panose="020B0604030504040204" pitchFamily="50" charset="-128"/>
                <a:ea typeface="Meiryo UI" panose="020B0604030504040204" pitchFamily="50" charset="-128"/>
              </a:rPr>
              <a:t>厚生連の法人税</a:t>
            </a:r>
            <a:endParaRPr lang="en-US" altLang="ja-JP" b="1" dirty="0">
              <a:solidFill>
                <a:schemeClr val="accent3"/>
              </a:solidFill>
              <a:latin typeface="Meiryo UI" panose="020B0604030504040204" pitchFamily="50" charset="-128"/>
              <a:ea typeface="Meiryo UI" panose="020B0604030504040204" pitchFamily="50" charset="-128"/>
            </a:endParaRPr>
          </a:p>
          <a:p>
            <a:pPr algn="ctr"/>
            <a:r>
              <a:rPr lang="ja-JP" altLang="en-US" b="1" dirty="0">
                <a:solidFill>
                  <a:schemeClr val="accent3"/>
                </a:solidFill>
                <a:latin typeface="Meiryo UI" panose="020B0604030504040204" pitchFamily="50" charset="-128"/>
                <a:ea typeface="Meiryo UI" panose="020B0604030504040204" pitchFamily="50" charset="-128"/>
              </a:rPr>
              <a:t>非課税要件</a:t>
            </a:r>
            <a:endParaRPr lang="en-US" altLang="ja-JP" b="1" dirty="0">
              <a:solidFill>
                <a:schemeClr val="accent3"/>
              </a:solidFill>
              <a:latin typeface="Meiryo UI" panose="020B0604030504040204" pitchFamily="50" charset="-128"/>
              <a:ea typeface="Meiryo UI" panose="020B0604030504040204" pitchFamily="50" charset="-128"/>
            </a:endParaRPr>
          </a:p>
        </p:txBody>
      </p:sp>
      <p:sp>
        <p:nvSpPr>
          <p:cNvPr id="20" name="角丸四角形 12">
            <a:extLst>
              <a:ext uri="{FF2B5EF4-FFF2-40B4-BE49-F238E27FC236}">
                <a16:creationId xmlns:a16="http://schemas.microsoft.com/office/drawing/2014/main" id="{A0C050FA-C93A-B02D-3F29-6CA83DEB5D3F}"/>
              </a:ext>
            </a:extLst>
          </p:cNvPr>
          <p:cNvSpPr/>
          <p:nvPr/>
        </p:nvSpPr>
        <p:spPr>
          <a:xfrm>
            <a:off x="6014275" y="5661248"/>
            <a:ext cx="2952000" cy="992229"/>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0"/>
          <a:lstStyle/>
          <a:p>
            <a:pPr algn="ctr">
              <a:spcBef>
                <a:spcPts val="600"/>
              </a:spcBef>
            </a:pPr>
            <a:r>
              <a:rPr lang="ja-JP" altLang="en-US" sz="2000" b="1" spc="-50" dirty="0">
                <a:solidFill>
                  <a:schemeClr val="accent1"/>
                </a:solidFill>
                <a:latin typeface="Meiryo UI" panose="020B0604030504040204" pitchFamily="50" charset="-128"/>
                <a:ea typeface="Meiryo UI" panose="020B0604030504040204" pitchFamily="50" charset="-128"/>
              </a:rPr>
              <a:t>人件費・物価上昇に対応！</a:t>
            </a:r>
            <a:endParaRPr lang="en-US" altLang="ja-JP" sz="2000" b="1" spc="-50" dirty="0">
              <a:solidFill>
                <a:schemeClr val="accent1"/>
              </a:solidFill>
              <a:latin typeface="Meiryo UI" panose="020B0604030504040204" pitchFamily="50" charset="-128"/>
              <a:ea typeface="Meiryo UI" panose="020B0604030504040204" pitchFamily="50" charset="-128"/>
            </a:endParaRPr>
          </a:p>
        </p:txBody>
      </p:sp>
      <p:sp>
        <p:nvSpPr>
          <p:cNvPr id="21" name="角丸四角形 12">
            <a:extLst>
              <a:ext uri="{FF2B5EF4-FFF2-40B4-BE49-F238E27FC236}">
                <a16:creationId xmlns:a16="http://schemas.microsoft.com/office/drawing/2014/main" id="{89B75C64-8B46-AD2D-FA43-BB93C350F55F}"/>
              </a:ext>
            </a:extLst>
          </p:cNvPr>
          <p:cNvSpPr/>
          <p:nvPr/>
        </p:nvSpPr>
        <p:spPr>
          <a:xfrm>
            <a:off x="6012160" y="3330454"/>
            <a:ext cx="2952000" cy="918471"/>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0"/>
          <a:lstStyle/>
          <a:p>
            <a:pPr algn="ctr">
              <a:spcBef>
                <a:spcPts val="600"/>
              </a:spcBef>
            </a:pPr>
            <a:r>
              <a:rPr lang="ja-JP" altLang="en-US" sz="2000" b="1" dirty="0">
                <a:solidFill>
                  <a:schemeClr val="accent1"/>
                </a:solidFill>
                <a:latin typeface="Meiryo UI" panose="020B0604030504040204" pitchFamily="50" charset="-128"/>
                <a:ea typeface="Meiryo UI" panose="020B0604030504040204" pitchFamily="50" charset="-128"/>
              </a:rPr>
              <a:t>減税額：約６５億円／年 </a:t>
            </a:r>
            <a:endParaRPr lang="en-US" altLang="ja-JP" sz="2000" b="1" dirty="0">
              <a:solidFill>
                <a:schemeClr val="accent1"/>
              </a:solidFill>
              <a:latin typeface="Meiryo UI" panose="020B0604030504040204" pitchFamily="50" charset="-128"/>
              <a:ea typeface="Meiryo UI" panose="020B0604030504040204" pitchFamily="50" charset="-128"/>
            </a:endParaRPr>
          </a:p>
          <a:p>
            <a:pPr algn="r"/>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rPr>
              <a:t>＊Ｒ３～５年度の平均実績</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3" name="角丸四角形 9">
            <a:extLst>
              <a:ext uri="{FF2B5EF4-FFF2-40B4-BE49-F238E27FC236}">
                <a16:creationId xmlns:a16="http://schemas.microsoft.com/office/drawing/2014/main" id="{76C305EB-3D17-714F-67EB-5F9DF4242FD4}"/>
              </a:ext>
            </a:extLst>
          </p:cNvPr>
          <p:cNvSpPr/>
          <p:nvPr/>
        </p:nvSpPr>
        <p:spPr>
          <a:xfrm>
            <a:off x="467544" y="4437112"/>
            <a:ext cx="2664000" cy="5400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accent3"/>
                </a:solidFill>
                <a:effectLst/>
                <a:uLnTx/>
                <a:uFillTx/>
                <a:latin typeface="Meiryo UI" panose="020B0604030504040204" pitchFamily="50" charset="-128"/>
                <a:ea typeface="Meiryo UI" panose="020B0604030504040204" pitchFamily="50" charset="-128"/>
              </a:rPr>
              <a:t>新規就農者税制</a:t>
            </a:r>
            <a:endParaRPr kumimoji="1" lang="en-US" altLang="ja-JP" sz="1800" b="1" i="0" u="none" strike="noStrike" kern="1200" cap="none" spc="0" normalizeH="0" baseline="0" noProof="0" dirty="0">
              <a:ln>
                <a:noFill/>
              </a:ln>
              <a:solidFill>
                <a:schemeClr val="accent3"/>
              </a:solidFill>
              <a:effectLst/>
              <a:uLnTx/>
              <a:uFillTx/>
              <a:latin typeface="Meiryo UI" panose="020B0604030504040204" pitchFamily="50" charset="-128"/>
              <a:ea typeface="Meiryo UI" panose="020B0604030504040204" pitchFamily="50" charset="-128"/>
            </a:endParaRPr>
          </a:p>
        </p:txBody>
      </p:sp>
      <p:sp>
        <p:nvSpPr>
          <p:cNvPr id="24" name="角丸四角形 12">
            <a:extLst>
              <a:ext uri="{FF2B5EF4-FFF2-40B4-BE49-F238E27FC236}">
                <a16:creationId xmlns:a16="http://schemas.microsoft.com/office/drawing/2014/main" id="{A538A10A-B4D2-4DBE-3CF0-2760323E8248}"/>
              </a:ext>
            </a:extLst>
          </p:cNvPr>
          <p:cNvSpPr/>
          <p:nvPr/>
        </p:nvSpPr>
        <p:spPr>
          <a:xfrm>
            <a:off x="6012160" y="2128404"/>
            <a:ext cx="2952000" cy="918471"/>
          </a:xfrm>
          <a:prstGeom prst="roundRect">
            <a:avLst>
              <a:gd name="adj" fmla="val 5332"/>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0"/>
          <a:lstStyle/>
          <a:p>
            <a:pPr algn="ctr">
              <a:spcBef>
                <a:spcPts val="600"/>
              </a:spcBef>
            </a:pPr>
            <a:r>
              <a:rPr lang="ja-JP" altLang="en-US" b="1" dirty="0">
                <a:solidFill>
                  <a:schemeClr val="accent1"/>
                </a:solidFill>
                <a:latin typeface="Meiryo UI" panose="020B0604030504040204" pitchFamily="50" charset="-128"/>
                <a:ea typeface="Meiryo UI" panose="020B0604030504040204" pitchFamily="50" charset="-128"/>
              </a:rPr>
              <a:t>減税額：約３億円／年</a:t>
            </a:r>
            <a:endParaRPr lang="en-US" altLang="ja-JP" b="1" dirty="0">
              <a:solidFill>
                <a:schemeClr val="accent1"/>
              </a:solidFill>
              <a:latin typeface="Meiryo UI" panose="020B0604030504040204" pitchFamily="50" charset="-128"/>
              <a:ea typeface="Meiryo UI" panose="020B0604030504040204" pitchFamily="50" charset="-128"/>
            </a:endParaRPr>
          </a:p>
          <a:p>
            <a:pPr algn="ctr">
              <a:spcBef>
                <a:spcPts val="300"/>
              </a:spcBef>
            </a:pPr>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＊約</a:t>
            </a:r>
            <a:r>
              <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rPr>
              <a:t>22</a:t>
            </a:r>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万人の農業者が活用</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pPr algn="r"/>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rPr>
              <a:t>＊Ｒ３～５年度の平均実績</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2" name="スライド番号プレースホルダ 1">
            <a:extLst>
              <a:ext uri="{FF2B5EF4-FFF2-40B4-BE49-F238E27FC236}">
                <a16:creationId xmlns:a16="http://schemas.microsoft.com/office/drawing/2014/main" id="{D5F3164C-C842-3D24-DDB9-B8E9CF3A312F}"/>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Tree>
    <p:extLst>
      <p:ext uri="{BB962C8B-B14F-4D97-AF65-F5344CB8AC3E}">
        <p14:creationId xmlns:p14="http://schemas.microsoft.com/office/powerpoint/2010/main" val="2514862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AB2B6-2BEF-9451-5B70-C8611766C620}"/>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40289847-864E-F15B-4E9A-38A82AF1DAB0}"/>
              </a:ext>
            </a:extLst>
          </p:cNvPr>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9C86032C-CAB7-F607-D97A-4C7084F7C787}"/>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＜参考：第</a:t>
            </a:r>
            <a:r>
              <a:rPr kumimoji="1" lang="ja-JP" altLang="en-US"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２７</a:t>
            </a:r>
            <a:r>
              <a:rPr kumimoji="1" lang="zh-TW" altLang="en-US"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回参議院議員通常選挙結果＞</a:t>
            </a:r>
            <a:endParaRPr kumimoji="1" lang="ja-JP" altLang="en-US"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p:txBody>
      </p:sp>
      <p:sp>
        <p:nvSpPr>
          <p:cNvPr id="22" name="スライド番号プレースホルダ 1">
            <a:extLst>
              <a:ext uri="{FF2B5EF4-FFF2-40B4-BE49-F238E27FC236}">
                <a16:creationId xmlns:a16="http://schemas.microsoft.com/office/drawing/2014/main" id="{ECCCD010-BC60-590D-0C17-F0F0C9580DE2}"/>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pic>
        <p:nvPicPr>
          <p:cNvPr id="54" name="図 53">
            <a:extLst>
              <a:ext uri="{FF2B5EF4-FFF2-40B4-BE49-F238E27FC236}">
                <a16:creationId xmlns:a16="http://schemas.microsoft.com/office/drawing/2014/main" id="{3A2BD270-72E4-9E84-EBCC-FC95B329A50B}"/>
              </a:ext>
            </a:extLst>
          </p:cNvPr>
          <p:cNvPicPr>
            <a:picLocks noChangeAspect="1"/>
          </p:cNvPicPr>
          <p:nvPr/>
        </p:nvPicPr>
        <p:blipFill>
          <a:blip r:embed="rId3"/>
          <a:stretch>
            <a:fillRect/>
          </a:stretch>
        </p:blipFill>
        <p:spPr>
          <a:xfrm>
            <a:off x="238103" y="1874669"/>
            <a:ext cx="4632665" cy="4341913"/>
          </a:xfrm>
          <a:prstGeom prst="rect">
            <a:avLst/>
          </a:prstGeom>
        </p:spPr>
      </p:pic>
      <p:sp>
        <p:nvSpPr>
          <p:cNvPr id="55" name="テキスト ボックス 54">
            <a:extLst>
              <a:ext uri="{FF2B5EF4-FFF2-40B4-BE49-F238E27FC236}">
                <a16:creationId xmlns:a16="http://schemas.microsoft.com/office/drawing/2014/main" id="{5EA5778B-CA19-C0DF-359C-BA682D3ED307}"/>
              </a:ext>
            </a:extLst>
          </p:cNvPr>
          <p:cNvSpPr txBox="1"/>
          <p:nvPr/>
        </p:nvSpPr>
        <p:spPr>
          <a:xfrm>
            <a:off x="361570" y="1358769"/>
            <a:ext cx="4385730" cy="287149"/>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自民党・全国比例区　得票数・順位（一部）</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6" name="テキスト ボックス 55">
            <a:extLst>
              <a:ext uri="{FF2B5EF4-FFF2-40B4-BE49-F238E27FC236}">
                <a16:creationId xmlns:a16="http://schemas.microsoft.com/office/drawing/2014/main" id="{D57AFB9C-E3E4-C02E-DEEC-DB91503EEB21}"/>
              </a:ext>
            </a:extLst>
          </p:cNvPr>
          <p:cNvSpPr txBox="1"/>
          <p:nvPr/>
        </p:nvSpPr>
        <p:spPr>
          <a:xfrm>
            <a:off x="238103" y="3429000"/>
            <a:ext cx="4632665" cy="252000"/>
          </a:xfrm>
          <a:prstGeom prst="roundRect">
            <a:avLst/>
          </a:prstGeom>
          <a:noFill/>
          <a:ln w="28575">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テキスト ボックス 60">
            <a:extLst>
              <a:ext uri="{FF2B5EF4-FFF2-40B4-BE49-F238E27FC236}">
                <a16:creationId xmlns:a16="http://schemas.microsoft.com/office/drawing/2014/main" id="{747C91D2-8A21-C118-D50B-A41310EC0F20}"/>
              </a:ext>
            </a:extLst>
          </p:cNvPr>
          <p:cNvSpPr txBox="1"/>
          <p:nvPr/>
        </p:nvSpPr>
        <p:spPr>
          <a:xfrm>
            <a:off x="5220296" y="1358768"/>
            <a:ext cx="3600400" cy="287149"/>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自民党での活動の模様</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62" name="四角形: 角を丸くする 61">
            <a:extLst>
              <a:ext uri="{FF2B5EF4-FFF2-40B4-BE49-F238E27FC236}">
                <a16:creationId xmlns:a16="http://schemas.microsoft.com/office/drawing/2014/main" id="{5ABFCD9D-1408-A2F5-08DD-BA15B5591C49}"/>
              </a:ext>
            </a:extLst>
          </p:cNvPr>
          <p:cNvSpPr/>
          <p:nvPr/>
        </p:nvSpPr>
        <p:spPr>
          <a:xfrm>
            <a:off x="53722" y="692696"/>
            <a:ext cx="9036557" cy="504000"/>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Meiryo UI" panose="020B0604030504040204" pitchFamily="50" charset="-128"/>
                <a:ea typeface="Meiryo UI" panose="020B0604030504040204" pitchFamily="50" charset="-128"/>
              </a:rPr>
              <a:t>厳しい逆風の中、全国農政連推薦の東野秀樹氏は、自民党比例候補４位で当選！</a:t>
            </a:r>
            <a:r>
              <a:rPr lang="ja-JP" altLang="en-US" sz="1100" dirty="0">
                <a:solidFill>
                  <a:prstClr val="black"/>
                </a:solidFill>
                <a:latin typeface="Meiryo UI" panose="020B0604030504040204" pitchFamily="50" charset="-128"/>
                <a:ea typeface="Meiryo UI" panose="020B0604030504040204" pitchFamily="50" charset="-128"/>
              </a:rPr>
              <a:t>（特定枠除く）</a:t>
            </a:r>
            <a:endParaRPr lang="en-US" altLang="ja-JP" dirty="0">
              <a:solidFill>
                <a:prstClr val="black"/>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6DD08919-30A9-E72A-7D44-3EB5254F47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0296" y="1874669"/>
            <a:ext cx="3600400" cy="3600400"/>
          </a:xfrm>
          <a:prstGeom prst="rect">
            <a:avLst/>
          </a:prstGeom>
        </p:spPr>
      </p:pic>
      <p:sp>
        <p:nvSpPr>
          <p:cNvPr id="4" name="テキスト ボックス 3">
            <a:extLst>
              <a:ext uri="{FF2B5EF4-FFF2-40B4-BE49-F238E27FC236}">
                <a16:creationId xmlns:a16="http://schemas.microsoft.com/office/drawing/2014/main" id="{0D333F65-6EBB-E4BA-938E-2E1031E471DE}"/>
              </a:ext>
            </a:extLst>
          </p:cNvPr>
          <p:cNvSpPr txBox="1"/>
          <p:nvPr/>
        </p:nvSpPr>
        <p:spPr>
          <a:xfrm>
            <a:off x="5148064" y="5574580"/>
            <a:ext cx="3600400" cy="605499"/>
          </a:xfrm>
          <a:prstGeom prst="rect">
            <a:avLst/>
          </a:prstGeom>
          <a:solidFill>
            <a:schemeClr val="bg1"/>
          </a:solidFill>
          <a:ln w="28575">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b="1" u="heavy"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藤木議員と二人体制で</a:t>
            </a:r>
            <a:endParaRPr lang="en-US" altLang="ja-JP" b="1" u="heavy"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auto" latinLnBrk="0" hangingPunct="1">
              <a:spcBef>
                <a:spcPts val="0"/>
              </a:spcBef>
              <a:spcAft>
                <a:spcPts val="0"/>
              </a:spcAft>
              <a:buClrTx/>
              <a:buSzTx/>
              <a:buFontTx/>
              <a:buNone/>
              <a:tabLst/>
              <a:defRPr/>
            </a:pPr>
            <a:r>
              <a:rPr lang="ja-JP" altLang="en-US" b="1" u="heavy"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生産現場の意見を積極的に発言！</a:t>
            </a:r>
            <a:endParaRPr kumimoji="1" lang="en-US" altLang="ja-JP" b="1" i="0" u="heavy" strike="noStrike" kern="1200" cap="none" spc="0" normalizeH="0" noProof="0" dirty="0">
              <a:ln>
                <a:noFill/>
              </a:ln>
              <a:solidFill>
                <a:schemeClr val="accent1"/>
              </a:solidFill>
              <a:uLnTx/>
              <a:uFillTx/>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52623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0340F-7F43-2F0D-3377-D293EF19C4C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B38195-D77A-D5B9-ABCF-E1DC76B12FA0}"/>
              </a:ext>
            </a:extLst>
          </p:cNvPr>
          <p:cNvSpPr>
            <a:spLocks noGrp="1"/>
          </p:cNvSpPr>
          <p:nvPr>
            <p:ph type="sldNum" sz="quarter" idx="12"/>
          </p:nvPr>
        </p:nvSpPr>
        <p:spPr/>
        <p:txBody>
          <a:bodyPr/>
          <a:lstStyle/>
          <a:p>
            <a:fld id="{AC0CF3E3-977F-49A5-8EC7-B81E16CC7256}" type="slidenum">
              <a:rPr kumimoji="1" lang="ja-JP" altLang="en-US" smtClean="0"/>
              <a:pPr/>
              <a:t>21</a:t>
            </a:fld>
            <a:endParaRPr kumimoji="1" lang="ja-JP" altLang="en-US" dirty="0"/>
          </a:p>
        </p:txBody>
      </p:sp>
      <p:sp>
        <p:nvSpPr>
          <p:cNvPr id="3" name="四角形: 角を丸くする 2">
            <a:extLst>
              <a:ext uri="{FF2B5EF4-FFF2-40B4-BE49-F238E27FC236}">
                <a16:creationId xmlns:a16="http://schemas.microsoft.com/office/drawing/2014/main" id="{FD979464-E6E4-A29F-FD55-D934057E90B5}"/>
              </a:ext>
            </a:extLst>
          </p:cNvPr>
          <p:cNvSpPr/>
          <p:nvPr/>
        </p:nvSpPr>
        <p:spPr>
          <a:xfrm>
            <a:off x="899592" y="2384884"/>
            <a:ext cx="7488832" cy="2088232"/>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nchorCtr="1"/>
          <a:lstStyle/>
          <a:p>
            <a:pPr marL="896938" indent="-896938">
              <a:spcBef>
                <a:spcPts val="1200"/>
              </a:spcBef>
            </a:pPr>
            <a:r>
              <a:rPr lang="en-US" altLang="ja-JP" sz="4400" b="1" dirty="0">
                <a:latin typeface="+mj-ea"/>
                <a:ea typeface="+mj-ea"/>
              </a:rPr>
              <a:t>Ⅱ</a:t>
            </a:r>
            <a:r>
              <a:rPr lang="ja-JP" altLang="en-US" sz="4400" b="1" dirty="0">
                <a:latin typeface="+mj-ea"/>
                <a:ea typeface="+mj-ea"/>
              </a:rPr>
              <a:t>．ＪＡグループ山形の</a:t>
            </a:r>
            <a:endParaRPr lang="en-US" altLang="ja-JP" sz="4400" b="1" dirty="0">
              <a:latin typeface="+mj-ea"/>
              <a:ea typeface="+mj-ea"/>
            </a:endParaRPr>
          </a:p>
          <a:p>
            <a:pPr marL="896938" indent="-896938">
              <a:spcBef>
                <a:spcPts val="1200"/>
              </a:spcBef>
            </a:pPr>
            <a:r>
              <a:rPr lang="ja-JP" altLang="en-US" sz="4400" b="1" dirty="0">
                <a:latin typeface="+mj-ea"/>
                <a:ea typeface="+mj-ea"/>
              </a:rPr>
              <a:t>取り組みと結果について</a:t>
            </a:r>
          </a:p>
        </p:txBody>
      </p:sp>
    </p:spTree>
    <p:extLst>
      <p:ext uri="{BB962C8B-B14F-4D97-AF65-F5344CB8AC3E}">
        <p14:creationId xmlns:p14="http://schemas.microsoft.com/office/powerpoint/2010/main" val="1502362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rPr>
              <a:t>令和７年のＪＡグループ山形の主な農政運動</a:t>
            </a: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54" name="四角形: 角を丸くする 53">
            <a:extLst>
              <a:ext uri="{FF2B5EF4-FFF2-40B4-BE49-F238E27FC236}">
                <a16:creationId xmlns:a16="http://schemas.microsoft.com/office/drawing/2014/main" id="{8A057177-DF35-F2C2-98D8-DD8DE849C19B}"/>
              </a:ext>
            </a:extLst>
          </p:cNvPr>
          <p:cNvSpPr/>
          <p:nvPr/>
        </p:nvSpPr>
        <p:spPr>
          <a:xfrm>
            <a:off x="53722" y="620688"/>
            <a:ext cx="9036557" cy="475650"/>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Meiryo UI" panose="020B0604030504040204" pitchFamily="50" charset="-128"/>
                <a:ea typeface="Meiryo UI" panose="020B0604030504040204" pitchFamily="50" charset="-128"/>
              </a:rPr>
              <a:t>県知事・議会等への要請や意見交換、県要請集会の開催など、強力に農政運動を展開！</a:t>
            </a:r>
          </a:p>
        </p:txBody>
      </p:sp>
      <p:sp>
        <p:nvSpPr>
          <p:cNvPr id="5" name="矢印: 五方向 4">
            <a:extLst>
              <a:ext uri="{FF2B5EF4-FFF2-40B4-BE49-F238E27FC236}">
                <a16:creationId xmlns:a16="http://schemas.microsoft.com/office/drawing/2014/main" id="{44B1B489-274D-4A29-8A8F-F5F7C6B5E4D6}"/>
              </a:ext>
            </a:extLst>
          </p:cNvPr>
          <p:cNvSpPr/>
          <p:nvPr/>
        </p:nvSpPr>
        <p:spPr>
          <a:xfrm>
            <a:off x="683568" y="6197973"/>
            <a:ext cx="8293763" cy="399379"/>
          </a:xfrm>
          <a:prstGeom prst="homePlat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a:ln>
                <a:noFill/>
              </a:ln>
              <a:solidFill>
                <a:schemeClr val="accent3">
                  <a:lumMod val="75000"/>
                </a:schemeClr>
              </a:solidFill>
              <a:effectLst/>
              <a:uLnTx/>
              <a:uFillTx/>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A3581C57-CA6B-3705-2BA8-FE36B8D9005F}"/>
              </a:ext>
            </a:extLst>
          </p:cNvPr>
          <p:cNvSpPr/>
          <p:nvPr/>
        </p:nvSpPr>
        <p:spPr>
          <a:xfrm>
            <a:off x="489710" y="6017922"/>
            <a:ext cx="8976678" cy="72000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rPr>
              <a:t>全国段階の取り組みに参加・参画するとともに、生産現場の声を全国段階へ積み上げ！</a:t>
            </a:r>
          </a:p>
        </p:txBody>
      </p:sp>
      <p:sp>
        <p:nvSpPr>
          <p:cNvPr id="12" name="正方形/長方形 11">
            <a:extLst>
              <a:ext uri="{FF2B5EF4-FFF2-40B4-BE49-F238E27FC236}">
                <a16:creationId xmlns:a16="http://schemas.microsoft.com/office/drawing/2014/main" id="{2D5652A9-B5B8-A8C6-2273-FA1AD97D1E10}"/>
              </a:ext>
            </a:extLst>
          </p:cNvPr>
          <p:cNvSpPr/>
          <p:nvPr/>
        </p:nvSpPr>
        <p:spPr>
          <a:xfrm>
            <a:off x="2148730" y="1210872"/>
            <a:ext cx="1711524" cy="5876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５月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13</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dirty="0">
              <a:solidFill>
                <a:prstClr val="black">
                  <a:lumMod val="65000"/>
                  <a:lumOff val="35000"/>
                </a:prstClr>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政策推進全国大会への</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参加</a:t>
            </a: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および本県独自行動</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9AA5986C-2C5E-3D0A-3B83-F3EC9B93509A}"/>
              </a:ext>
            </a:extLst>
          </p:cNvPr>
          <p:cNvSpPr/>
          <p:nvPr/>
        </p:nvSpPr>
        <p:spPr>
          <a:xfrm>
            <a:off x="5974551" y="3548914"/>
            <a:ext cx="1909817" cy="76183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11</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dirty="0">
                <a:solidFill>
                  <a:prstClr val="black">
                    <a:lumMod val="65000"/>
                    <a:lumOff val="35000"/>
                  </a:prstClr>
                </a:solidFill>
                <a:latin typeface="Meiryo UI" panose="020B0604030504040204" pitchFamily="50" charset="-128"/>
                <a:ea typeface="Meiryo UI" panose="020B0604030504040204" pitchFamily="50" charset="-128"/>
              </a:rPr>
              <a:t>10</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11</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基本農政確立全国大会</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への参加およびＪＡグループ</a:t>
            </a:r>
            <a:endParaRPr kumimoji="0" lang="en-US" altLang="ja-JP" sz="1100" b="1" dirty="0">
              <a:solidFill>
                <a:prstClr val="black">
                  <a:lumMod val="65000"/>
                  <a:lumOff val="35000"/>
                </a:prstClr>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トップセミナーの開催</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4662DE96-8AF1-E932-81E0-F7BAA73F564A}"/>
              </a:ext>
            </a:extLst>
          </p:cNvPr>
          <p:cNvSpPr/>
          <p:nvPr/>
        </p:nvSpPr>
        <p:spPr>
          <a:xfrm>
            <a:off x="572125" y="1272300"/>
            <a:ext cx="1526995" cy="3984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4</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22</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大雪等による被害対策にかかる追加要請</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CF18F64A-8526-2B33-8B88-31127DBE219E}"/>
              </a:ext>
            </a:extLst>
          </p:cNvPr>
          <p:cNvSpPr/>
          <p:nvPr/>
        </p:nvSpPr>
        <p:spPr>
          <a:xfrm>
            <a:off x="3760388" y="3645024"/>
            <a:ext cx="2107756" cy="4767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8</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22</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食料・農業・地域政策推進</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山形県</a:t>
            </a: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要請集会</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D78E9556-5742-2EA0-5B09-D5D08402AF40}"/>
              </a:ext>
            </a:extLst>
          </p:cNvPr>
          <p:cNvSpPr txBox="1"/>
          <p:nvPr/>
        </p:nvSpPr>
        <p:spPr>
          <a:xfrm>
            <a:off x="-63892" y="1124744"/>
            <a:ext cx="807815" cy="2539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3</a:t>
            </a:r>
            <a:r>
              <a:rPr kumimoji="0" lang="ja-JP" altLang="en-US"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月～</a:t>
            </a:r>
            <a:r>
              <a:rPr kumimoji="0" lang="en-US" altLang="ja-JP"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4</a:t>
            </a:r>
            <a:r>
              <a:rPr kumimoji="0" lang="ja-JP" altLang="en-US"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月</a:t>
            </a:r>
          </a:p>
        </p:txBody>
      </p:sp>
      <p:cxnSp>
        <p:nvCxnSpPr>
          <p:cNvPr id="59" name="直線矢印コネクタ 58">
            <a:extLst>
              <a:ext uri="{FF2B5EF4-FFF2-40B4-BE49-F238E27FC236}">
                <a16:creationId xmlns:a16="http://schemas.microsoft.com/office/drawing/2014/main" id="{394CD353-A90B-E17B-0FF0-6085431F68E1}"/>
              </a:ext>
            </a:extLst>
          </p:cNvPr>
          <p:cNvCxnSpPr>
            <a:cxnSpLocks/>
          </p:cNvCxnSpPr>
          <p:nvPr/>
        </p:nvCxnSpPr>
        <p:spPr>
          <a:xfrm>
            <a:off x="611560" y="3502520"/>
            <a:ext cx="4707161" cy="56986"/>
          </a:xfrm>
          <a:prstGeom prst="straightConnector1">
            <a:avLst/>
          </a:prstGeom>
          <a:ln w="254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33E53DE6-3620-48DC-D63D-DEE8B9D62706}"/>
              </a:ext>
            </a:extLst>
          </p:cNvPr>
          <p:cNvCxnSpPr>
            <a:cxnSpLocks/>
          </p:cNvCxnSpPr>
          <p:nvPr/>
        </p:nvCxnSpPr>
        <p:spPr>
          <a:xfrm>
            <a:off x="6084168" y="3557164"/>
            <a:ext cx="2838824" cy="2342"/>
          </a:xfrm>
          <a:prstGeom prst="straightConnector1">
            <a:avLst/>
          </a:prstGeom>
          <a:ln w="254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BDB9E505-E1A4-0AD5-D7FD-78F0208B4746}"/>
              </a:ext>
            </a:extLst>
          </p:cNvPr>
          <p:cNvSpPr/>
          <p:nvPr/>
        </p:nvSpPr>
        <p:spPr>
          <a:xfrm>
            <a:off x="584629" y="3653247"/>
            <a:ext cx="1721058" cy="4267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6</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27</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さくらんぼの安定生産に</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向けた緊急要請</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68" name="正方形/長方形 67">
            <a:extLst>
              <a:ext uri="{FF2B5EF4-FFF2-40B4-BE49-F238E27FC236}">
                <a16:creationId xmlns:a16="http://schemas.microsoft.com/office/drawing/2014/main" id="{B75F60E9-C895-D223-0BE7-C9C12FE2ABE5}"/>
              </a:ext>
            </a:extLst>
          </p:cNvPr>
          <p:cNvSpPr/>
          <p:nvPr/>
        </p:nvSpPr>
        <p:spPr>
          <a:xfrm>
            <a:off x="2123728" y="3655097"/>
            <a:ext cx="1788184" cy="4690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８月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4</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高温・渇水による被害対策にかかる緊急要請</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69" name="四角形: 角を丸くする 68">
            <a:extLst>
              <a:ext uri="{FF2B5EF4-FFF2-40B4-BE49-F238E27FC236}">
                <a16:creationId xmlns:a16="http://schemas.microsoft.com/office/drawing/2014/main" id="{6A603395-8E20-A76F-9878-9F2CE17A5AE4}"/>
              </a:ext>
            </a:extLst>
          </p:cNvPr>
          <p:cNvSpPr/>
          <p:nvPr/>
        </p:nvSpPr>
        <p:spPr>
          <a:xfrm>
            <a:off x="5436096" y="1448792"/>
            <a:ext cx="558914" cy="4664920"/>
          </a:xfrm>
          <a:prstGeom prst="roundRect">
            <a:avLst/>
          </a:prstGeom>
          <a:solidFill>
            <a:schemeClr val="accent3">
              <a:lumMod val="75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農業構造転換集中対策の具体化等に向けた</a:t>
            </a:r>
            <a:endParaRPr kumimoji="0"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重点要請にかかる組織討議の実施</a:t>
            </a:r>
            <a:endParaRPr kumimoji="0"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2" name="四角形: 角を丸くする 71">
            <a:extLst>
              <a:ext uri="{FF2B5EF4-FFF2-40B4-BE49-F238E27FC236}">
                <a16:creationId xmlns:a16="http://schemas.microsoft.com/office/drawing/2014/main" id="{C27B57ED-1367-306A-F18D-BB9BE28B1B97}"/>
              </a:ext>
            </a:extLst>
          </p:cNvPr>
          <p:cNvSpPr/>
          <p:nvPr/>
        </p:nvSpPr>
        <p:spPr>
          <a:xfrm>
            <a:off x="133879" y="1377044"/>
            <a:ext cx="381066" cy="4727188"/>
          </a:xfrm>
          <a:prstGeom prst="roundRect">
            <a:avLst/>
          </a:prstGeom>
          <a:solidFill>
            <a:schemeClr val="accent3">
              <a:lumMod val="75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地域政策推進に向けた組織討議の実施</a:t>
            </a:r>
            <a:endParaRPr kumimoji="0"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5" name="正方形/長方形 74">
            <a:extLst>
              <a:ext uri="{FF2B5EF4-FFF2-40B4-BE49-F238E27FC236}">
                <a16:creationId xmlns:a16="http://schemas.microsoft.com/office/drawing/2014/main" id="{335ABB38-1653-57F4-0527-65E0335E268C}"/>
              </a:ext>
            </a:extLst>
          </p:cNvPr>
          <p:cNvSpPr/>
          <p:nvPr/>
        </p:nvSpPr>
        <p:spPr>
          <a:xfrm>
            <a:off x="7668344" y="3573016"/>
            <a:ext cx="1490268" cy="7377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12</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共同利用施設の更新、</a:t>
            </a:r>
            <a:endParaRPr kumimoji="0" lang="en-US" altLang="ja-JP" sz="1100" b="1" dirty="0">
              <a:solidFill>
                <a:prstClr val="black">
                  <a:lumMod val="65000"/>
                  <a:lumOff val="35000"/>
                </a:prstClr>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再編・集約化等</a:t>
            </a:r>
            <a:endParaRPr kumimoji="0" lang="en-US" altLang="ja-JP" sz="1100" b="1" dirty="0">
              <a:solidFill>
                <a:prstClr val="black">
                  <a:lumMod val="65000"/>
                  <a:lumOff val="35000"/>
                </a:prstClr>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にかかる緊急要請</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78" name="正方形/長方形 77">
            <a:extLst>
              <a:ext uri="{FF2B5EF4-FFF2-40B4-BE49-F238E27FC236}">
                <a16:creationId xmlns:a16="http://schemas.microsoft.com/office/drawing/2014/main" id="{976C1A06-108E-D233-86D9-A6ABF4D41D6D}"/>
              </a:ext>
            </a:extLst>
          </p:cNvPr>
          <p:cNvSpPr/>
          <p:nvPr/>
        </p:nvSpPr>
        <p:spPr>
          <a:xfrm>
            <a:off x="3748302" y="1304808"/>
            <a:ext cx="1662538" cy="396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dirty="0">
                <a:solidFill>
                  <a:prstClr val="black">
                    <a:lumMod val="65000"/>
                    <a:lumOff val="35000"/>
                  </a:prstClr>
                </a:solidFill>
                <a:latin typeface="Meiryo UI" panose="020B0604030504040204" pitchFamily="50" charset="-128"/>
                <a:ea typeface="Meiryo UI" panose="020B0604030504040204" pitchFamily="50" charset="-128"/>
              </a:rPr>
              <a:t>6</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7</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日（東北ブロック）</a:t>
            </a:r>
            <a:endParaRPr kumimoji="0" lang="en-US" altLang="ja-JP" sz="1100" dirty="0">
              <a:solidFill>
                <a:prstClr val="black">
                  <a:lumMod val="65000"/>
                  <a:lumOff val="35000"/>
                </a:prstClr>
              </a:solidFill>
              <a:latin typeface="Meiryo UI" panose="020B0604030504040204" pitchFamily="50" charset="-128"/>
              <a:ea typeface="Meiryo UI" panose="020B0604030504040204" pitchFamily="50" charset="-128"/>
            </a:endParaRPr>
          </a:p>
          <a:p>
            <a:pPr lvl="0" defTabSz="457200">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米の需給と価格の安定に向けた緊急要請</a:t>
            </a:r>
          </a:p>
        </p:txBody>
      </p:sp>
      <p:sp>
        <p:nvSpPr>
          <p:cNvPr id="79" name="テキスト ボックス 78">
            <a:extLst>
              <a:ext uri="{FF2B5EF4-FFF2-40B4-BE49-F238E27FC236}">
                <a16:creationId xmlns:a16="http://schemas.microsoft.com/office/drawing/2014/main" id="{A902316F-8D70-1B3C-B232-D7A0F5C76853}"/>
              </a:ext>
            </a:extLst>
          </p:cNvPr>
          <p:cNvSpPr txBox="1"/>
          <p:nvPr/>
        </p:nvSpPr>
        <p:spPr>
          <a:xfrm>
            <a:off x="5250512" y="1124744"/>
            <a:ext cx="896530" cy="2539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9</a:t>
            </a:r>
            <a:r>
              <a:rPr kumimoji="0" lang="ja-JP" altLang="en-US"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月～</a:t>
            </a:r>
            <a:r>
              <a:rPr kumimoji="0" lang="en-US" altLang="ja-JP"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10</a:t>
            </a:r>
            <a:r>
              <a:rPr kumimoji="0" lang="ja-JP" altLang="en-US"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月</a:t>
            </a:r>
          </a:p>
        </p:txBody>
      </p:sp>
      <p:sp>
        <p:nvSpPr>
          <p:cNvPr id="6" name="吹き出し: 角を丸めた四角形 5">
            <a:extLst>
              <a:ext uri="{FF2B5EF4-FFF2-40B4-BE49-F238E27FC236}">
                <a16:creationId xmlns:a16="http://schemas.microsoft.com/office/drawing/2014/main" id="{42041BB7-790A-F1D0-CB4D-250CB14340FE}"/>
              </a:ext>
            </a:extLst>
          </p:cNvPr>
          <p:cNvSpPr/>
          <p:nvPr/>
        </p:nvSpPr>
        <p:spPr>
          <a:xfrm>
            <a:off x="698771" y="5843734"/>
            <a:ext cx="3076820" cy="260498"/>
          </a:xfrm>
          <a:prstGeom prst="wedgeRoundRectCallout">
            <a:avLst>
              <a:gd name="adj1" fmla="val -52778"/>
              <a:gd name="adj2" fmla="val -101509"/>
              <a:gd name="adj3" fmla="val 16667"/>
            </a:avLst>
          </a:prstGeom>
          <a:solidFill>
            <a:schemeClr val="bg2"/>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en-US" altLang="ja-JP" sz="1050" dirty="0">
                <a:solidFill>
                  <a:schemeClr val="tx1"/>
                </a:solidFill>
                <a:latin typeface="Meiryo UI" panose="020B0604030504040204" pitchFamily="50" charset="-128"/>
                <a:ea typeface="Meiryo UI" panose="020B0604030504040204" pitchFamily="50" charset="-128"/>
              </a:rPr>
              <a:t>3</a:t>
            </a:r>
            <a:r>
              <a:rPr kumimoji="1" lang="ja-JP" altLang="en-US" sz="1050" dirty="0">
                <a:solidFill>
                  <a:schemeClr val="tx1"/>
                </a:solidFill>
                <a:latin typeface="Meiryo UI" panose="020B0604030504040204" pitchFamily="50" charset="-128"/>
                <a:ea typeface="Meiryo UI" panose="020B0604030504040204" pitchFamily="50" charset="-128"/>
              </a:rPr>
              <a:t>月</a:t>
            </a:r>
            <a:r>
              <a:rPr kumimoji="1" lang="en-US" altLang="ja-JP" sz="1050" dirty="0">
                <a:solidFill>
                  <a:schemeClr val="tx1"/>
                </a:solidFill>
                <a:latin typeface="Meiryo UI" panose="020B0604030504040204" pitchFamily="50" charset="-128"/>
                <a:ea typeface="Meiryo UI" panose="020B0604030504040204" pitchFamily="50" charset="-128"/>
              </a:rPr>
              <a:t>11</a:t>
            </a:r>
            <a:r>
              <a:rPr kumimoji="1" lang="ja-JP" altLang="en-US" sz="1050" dirty="0">
                <a:solidFill>
                  <a:schemeClr val="tx1"/>
                </a:solidFill>
                <a:latin typeface="Meiryo UI" panose="020B0604030504040204" pitchFamily="50" charset="-128"/>
                <a:ea typeface="Meiryo UI" panose="020B0604030504040204" pitchFamily="50" charset="-128"/>
              </a:rPr>
              <a:t>日～</a:t>
            </a:r>
            <a:r>
              <a:rPr kumimoji="1" lang="en-US" altLang="ja-JP" sz="1050" dirty="0">
                <a:solidFill>
                  <a:schemeClr val="tx1"/>
                </a:solidFill>
                <a:latin typeface="Meiryo UI" panose="020B0604030504040204" pitchFamily="50" charset="-128"/>
                <a:ea typeface="Meiryo UI" panose="020B0604030504040204" pitchFamily="50" charset="-128"/>
              </a:rPr>
              <a:t>4</a:t>
            </a:r>
            <a:r>
              <a:rPr kumimoji="1" lang="ja-JP" altLang="en-US" sz="1050" dirty="0">
                <a:solidFill>
                  <a:schemeClr val="tx1"/>
                </a:solidFill>
                <a:latin typeface="Meiryo UI" panose="020B0604030504040204" pitchFamily="50" charset="-128"/>
                <a:ea typeface="Meiryo UI" panose="020B0604030504040204" pitchFamily="50" charset="-128"/>
              </a:rPr>
              <a:t>月</a:t>
            </a:r>
            <a:r>
              <a:rPr lang="en-US" altLang="ja-JP" sz="1050" dirty="0">
                <a:solidFill>
                  <a:schemeClr val="tx1"/>
                </a:solidFill>
                <a:latin typeface="Meiryo UI" panose="020B0604030504040204" pitchFamily="50" charset="-128"/>
                <a:ea typeface="Meiryo UI" panose="020B0604030504040204" pitchFamily="50" charset="-128"/>
              </a:rPr>
              <a:t>30</a:t>
            </a:r>
            <a:r>
              <a:rPr kumimoji="1" lang="ja-JP" altLang="en-US" sz="1050" dirty="0">
                <a:solidFill>
                  <a:schemeClr val="tx1"/>
                </a:solidFill>
                <a:latin typeface="Meiryo UI" panose="020B0604030504040204" pitchFamily="50" charset="-128"/>
                <a:ea typeface="Meiryo UI" panose="020B0604030504040204" pitchFamily="50" charset="-128"/>
              </a:rPr>
              <a:t>日にかけて</a:t>
            </a:r>
            <a:r>
              <a:rPr kumimoji="1" lang="ja-JP" altLang="en-US" sz="1050" b="1" dirty="0">
                <a:solidFill>
                  <a:schemeClr val="accent1"/>
                </a:solidFill>
                <a:latin typeface="Meiryo UI" panose="020B0604030504040204" pitchFamily="50" charset="-128"/>
                <a:ea typeface="Meiryo UI" panose="020B0604030504040204" pitchFamily="50" charset="-128"/>
              </a:rPr>
              <a:t>組織討議</a:t>
            </a:r>
            <a:r>
              <a:rPr kumimoji="1" lang="ja-JP" altLang="en-US" sz="1050" dirty="0">
                <a:solidFill>
                  <a:schemeClr val="tx1"/>
                </a:solidFill>
                <a:latin typeface="Meiryo UI" panose="020B0604030504040204" pitchFamily="50" charset="-128"/>
                <a:ea typeface="Meiryo UI" panose="020B0604030504040204" pitchFamily="50" charset="-128"/>
              </a:rPr>
              <a:t>を実施！</a:t>
            </a:r>
          </a:p>
        </p:txBody>
      </p:sp>
      <p:sp>
        <p:nvSpPr>
          <p:cNvPr id="8" name="吹き出し: 角を丸めた四角形 7">
            <a:extLst>
              <a:ext uri="{FF2B5EF4-FFF2-40B4-BE49-F238E27FC236}">
                <a16:creationId xmlns:a16="http://schemas.microsoft.com/office/drawing/2014/main" id="{1ED43470-6D56-BB15-3174-046A87FC5B5C}"/>
              </a:ext>
            </a:extLst>
          </p:cNvPr>
          <p:cNvSpPr/>
          <p:nvPr/>
        </p:nvSpPr>
        <p:spPr>
          <a:xfrm>
            <a:off x="6211748" y="5858444"/>
            <a:ext cx="2765583" cy="245788"/>
          </a:xfrm>
          <a:prstGeom prst="wedgeRoundRectCallout">
            <a:avLst>
              <a:gd name="adj1" fmla="val -51365"/>
              <a:gd name="adj2" fmla="val -94268"/>
              <a:gd name="adj3" fmla="val 16667"/>
            </a:avLst>
          </a:prstGeom>
          <a:solidFill>
            <a:schemeClr val="bg2"/>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en-US" altLang="ja-JP" sz="1050" dirty="0">
                <a:solidFill>
                  <a:schemeClr val="tx1"/>
                </a:solidFill>
                <a:latin typeface="Meiryo UI" panose="020B0604030504040204" pitchFamily="50" charset="-128"/>
                <a:ea typeface="Meiryo UI" panose="020B0604030504040204" pitchFamily="50" charset="-128"/>
              </a:rPr>
              <a:t>10</a:t>
            </a:r>
            <a:r>
              <a:rPr kumimoji="1" lang="ja-JP" altLang="en-US" sz="1050" dirty="0">
                <a:solidFill>
                  <a:schemeClr val="tx1"/>
                </a:solidFill>
                <a:latin typeface="Meiryo UI" panose="020B0604030504040204" pitchFamily="50" charset="-128"/>
                <a:ea typeface="Meiryo UI" panose="020B0604030504040204" pitchFamily="50" charset="-128"/>
              </a:rPr>
              <a:t>月</a:t>
            </a:r>
            <a:r>
              <a:rPr lang="ja-JP" altLang="en-US" sz="1050" dirty="0">
                <a:solidFill>
                  <a:schemeClr val="tx1"/>
                </a:solidFill>
                <a:latin typeface="Meiryo UI" panose="020B0604030504040204" pitchFamily="50" charset="-128"/>
                <a:ea typeface="Meiryo UI" panose="020B0604030504040204" pitchFamily="50" charset="-128"/>
              </a:rPr>
              <a:t>９日～</a:t>
            </a:r>
            <a:r>
              <a:rPr lang="en-US" altLang="ja-JP" sz="1050" dirty="0">
                <a:solidFill>
                  <a:schemeClr val="tx1"/>
                </a:solidFill>
                <a:latin typeface="Meiryo UI" panose="020B0604030504040204" pitchFamily="50" charset="-128"/>
                <a:ea typeface="Meiryo UI" panose="020B0604030504040204" pitchFamily="50" charset="-128"/>
              </a:rPr>
              <a:t>28</a:t>
            </a:r>
            <a:r>
              <a:rPr lang="ja-JP" altLang="en-US" sz="1050" dirty="0">
                <a:solidFill>
                  <a:schemeClr val="tx1"/>
                </a:solidFill>
                <a:latin typeface="Meiryo UI" panose="020B0604030504040204" pitchFamily="50" charset="-128"/>
                <a:ea typeface="Meiryo UI" panose="020B0604030504040204" pitchFamily="50" charset="-128"/>
              </a:rPr>
              <a:t>日にかけて</a:t>
            </a:r>
            <a:r>
              <a:rPr lang="ja-JP" altLang="en-US" sz="1050" b="1" dirty="0">
                <a:solidFill>
                  <a:schemeClr val="accent1"/>
                </a:solidFill>
                <a:latin typeface="Meiryo UI" panose="020B0604030504040204" pitchFamily="50" charset="-128"/>
                <a:ea typeface="Meiryo UI" panose="020B0604030504040204" pitchFamily="50" charset="-128"/>
              </a:rPr>
              <a:t>組織討議</a:t>
            </a:r>
            <a:r>
              <a:rPr lang="ja-JP" altLang="en-US" sz="1050" dirty="0">
                <a:solidFill>
                  <a:schemeClr val="tx1"/>
                </a:solidFill>
                <a:latin typeface="Meiryo UI" panose="020B0604030504040204" pitchFamily="50" charset="-128"/>
                <a:ea typeface="Meiryo UI" panose="020B0604030504040204" pitchFamily="50" charset="-128"/>
              </a:rPr>
              <a:t>を実施！</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71250E02-86F1-0D9E-9E52-430110E18171}"/>
              </a:ext>
            </a:extLst>
          </p:cNvPr>
          <p:cNvSpPr/>
          <p:nvPr/>
        </p:nvSpPr>
        <p:spPr>
          <a:xfrm>
            <a:off x="7486666" y="1143138"/>
            <a:ext cx="1529837" cy="48584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a:t>
            </a:r>
            <a:r>
              <a:rPr kumimoji="0" lang="en-US" altLang="ja-JP" sz="1100" dirty="0">
                <a:solidFill>
                  <a:prstClr val="black">
                    <a:lumMod val="65000"/>
                    <a:lumOff val="35000"/>
                  </a:prstClr>
                </a:solidFill>
                <a:latin typeface="Meiryo UI" panose="020B0604030504040204" pitchFamily="50" charset="-128"/>
                <a:ea typeface="Meiryo UI" panose="020B0604030504040204" pitchFamily="50" charset="-128"/>
              </a:rPr>
              <a:t>0</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dirty="0">
                <a:solidFill>
                  <a:prstClr val="black">
                    <a:lumMod val="65000"/>
                    <a:lumOff val="35000"/>
                  </a:prstClr>
                </a:solidFill>
                <a:latin typeface="Meiryo UI" panose="020B0604030504040204" pitchFamily="50" charset="-128"/>
                <a:ea typeface="Meiryo UI" panose="020B0604030504040204" pitchFamily="50" charset="-128"/>
              </a:rPr>
              <a:t>20</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県知事との意見交換会</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C39F0C55-9124-E638-AADD-DFC531B38403}"/>
              </a:ext>
            </a:extLst>
          </p:cNvPr>
          <p:cNvSpPr/>
          <p:nvPr/>
        </p:nvSpPr>
        <p:spPr>
          <a:xfrm>
            <a:off x="6052661" y="1164867"/>
            <a:ext cx="1484639" cy="593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10</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3</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県議会常任委員</a:t>
            </a: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との意見交換会</a:t>
            </a:r>
          </a:p>
        </p:txBody>
      </p:sp>
      <p:pic>
        <p:nvPicPr>
          <p:cNvPr id="7" name="図 6" descr="人, スーツ, 女性, テーブル が含まれている画像&#10;&#10;AI によって生成されたコンテンツは間違っている可能性があります。">
            <a:extLst>
              <a:ext uri="{FF2B5EF4-FFF2-40B4-BE49-F238E27FC236}">
                <a16:creationId xmlns:a16="http://schemas.microsoft.com/office/drawing/2014/main" id="{F51D5042-BD68-1F4E-779B-DD66941193BB}"/>
              </a:ext>
            </a:extLst>
          </p:cNvPr>
          <p:cNvPicPr>
            <a:picLocks noChangeAspect="1"/>
          </p:cNvPicPr>
          <p:nvPr/>
        </p:nvPicPr>
        <p:blipFill>
          <a:blip r:embed="rId3" cstate="print">
            <a:extLst>
              <a:ext uri="{28A0092B-C50C-407E-A947-70E740481C1C}">
                <a14:useLocalDpi xmlns:a14="http://schemas.microsoft.com/office/drawing/2010/main" val="0"/>
              </a:ext>
            </a:extLst>
          </a:blip>
          <a:srcRect l="27262" t="23738" r="28425" b="4246"/>
          <a:stretch/>
        </p:blipFill>
        <p:spPr>
          <a:xfrm>
            <a:off x="646976" y="1801116"/>
            <a:ext cx="1404744" cy="1584232"/>
          </a:xfrm>
          <a:prstGeom prst="rect">
            <a:avLst/>
          </a:prstGeom>
        </p:spPr>
      </p:pic>
      <p:pic>
        <p:nvPicPr>
          <p:cNvPr id="16" name="図 15" descr="テーブルの上に立つスーツを着た男性たち&#10;&#10;AI によって生成されたコンテンツは間違っている可能性があります。">
            <a:extLst>
              <a:ext uri="{FF2B5EF4-FFF2-40B4-BE49-F238E27FC236}">
                <a16:creationId xmlns:a16="http://schemas.microsoft.com/office/drawing/2014/main" id="{D45A4951-9386-8C1E-7061-B69926992DF2}"/>
              </a:ext>
            </a:extLst>
          </p:cNvPr>
          <p:cNvPicPr>
            <a:picLocks noChangeAspect="1"/>
          </p:cNvPicPr>
          <p:nvPr/>
        </p:nvPicPr>
        <p:blipFill>
          <a:blip r:embed="rId4" cstate="print">
            <a:extLst>
              <a:ext uri="{28A0092B-C50C-407E-A947-70E740481C1C}">
                <a14:useLocalDpi xmlns:a14="http://schemas.microsoft.com/office/drawing/2010/main" val="0"/>
              </a:ext>
            </a:extLst>
          </a:blip>
          <a:srcRect l="4651" t="13816" r="4325" b="22869"/>
          <a:stretch/>
        </p:blipFill>
        <p:spPr>
          <a:xfrm>
            <a:off x="2203464" y="1801115"/>
            <a:ext cx="1509955" cy="1584232"/>
          </a:xfrm>
          <a:prstGeom prst="rect">
            <a:avLst/>
          </a:prstGeom>
        </p:spPr>
      </p:pic>
      <p:pic>
        <p:nvPicPr>
          <p:cNvPr id="20" name="図 19" descr="屋内, 人, 天井, テーブル が含まれている画像&#10;&#10;AI によって生成されたコンテンツは間違っている可能性があります。">
            <a:extLst>
              <a:ext uri="{FF2B5EF4-FFF2-40B4-BE49-F238E27FC236}">
                <a16:creationId xmlns:a16="http://schemas.microsoft.com/office/drawing/2014/main" id="{BB79BE04-4574-029E-4CDA-86DE6A5C7104}"/>
              </a:ext>
            </a:extLst>
          </p:cNvPr>
          <p:cNvPicPr>
            <a:picLocks noChangeAspect="1"/>
          </p:cNvPicPr>
          <p:nvPr/>
        </p:nvPicPr>
        <p:blipFill>
          <a:blip r:embed="rId5" cstate="print">
            <a:extLst>
              <a:ext uri="{28A0092B-C50C-407E-A947-70E740481C1C}">
                <a14:useLocalDpi xmlns:a14="http://schemas.microsoft.com/office/drawing/2010/main" val="0"/>
              </a:ext>
            </a:extLst>
          </a:blip>
          <a:srcRect l="4326" t="40234" r="28744"/>
          <a:stretch/>
        </p:blipFill>
        <p:spPr>
          <a:xfrm>
            <a:off x="611560" y="4210431"/>
            <a:ext cx="1612256" cy="1459155"/>
          </a:xfrm>
          <a:prstGeom prst="rect">
            <a:avLst/>
          </a:prstGeom>
        </p:spPr>
      </p:pic>
      <p:pic>
        <p:nvPicPr>
          <p:cNvPr id="30" name="図 29" descr="テーブルの上に立つスーツを着た男性&#10;&#10;AI によって生成されたコンテンツは間違っている可能性があります。">
            <a:extLst>
              <a:ext uri="{FF2B5EF4-FFF2-40B4-BE49-F238E27FC236}">
                <a16:creationId xmlns:a16="http://schemas.microsoft.com/office/drawing/2014/main" id="{6F1A0135-DFF6-772A-60C9-0135398D1E37}"/>
              </a:ext>
            </a:extLst>
          </p:cNvPr>
          <p:cNvPicPr>
            <a:picLocks noChangeAspect="1"/>
          </p:cNvPicPr>
          <p:nvPr/>
        </p:nvPicPr>
        <p:blipFill>
          <a:blip r:embed="rId6" cstate="print">
            <a:extLst>
              <a:ext uri="{28A0092B-C50C-407E-A947-70E740481C1C}">
                <a14:useLocalDpi xmlns:a14="http://schemas.microsoft.com/office/drawing/2010/main" val="0"/>
              </a:ext>
            </a:extLst>
          </a:blip>
          <a:srcRect l="24995" t="2750" r="27644" b="24634"/>
          <a:stretch/>
        </p:blipFill>
        <p:spPr>
          <a:xfrm>
            <a:off x="2352376" y="4197722"/>
            <a:ext cx="1373280" cy="1491876"/>
          </a:xfrm>
          <a:prstGeom prst="rect">
            <a:avLst/>
          </a:prstGeom>
        </p:spPr>
      </p:pic>
      <p:pic>
        <p:nvPicPr>
          <p:cNvPr id="38" name="図 37" descr="スーツを着た男性が部屋の中にいる人たち&#10;&#10;AI によって生成されたコンテンツは間違っている可能性があります。">
            <a:extLst>
              <a:ext uri="{FF2B5EF4-FFF2-40B4-BE49-F238E27FC236}">
                <a16:creationId xmlns:a16="http://schemas.microsoft.com/office/drawing/2014/main" id="{14F74B17-874B-A496-6193-47C32F131942}"/>
              </a:ext>
            </a:extLst>
          </p:cNvPr>
          <p:cNvPicPr>
            <a:picLocks noChangeAspect="1"/>
          </p:cNvPicPr>
          <p:nvPr/>
        </p:nvPicPr>
        <p:blipFill>
          <a:blip r:embed="rId7" cstate="print">
            <a:extLst>
              <a:ext uri="{28A0092B-C50C-407E-A947-70E740481C1C}">
                <a14:useLocalDpi xmlns:a14="http://schemas.microsoft.com/office/drawing/2010/main" val="0"/>
              </a:ext>
            </a:extLst>
          </a:blip>
          <a:srcRect l="19711" t="25942" r="9532" b="12280"/>
          <a:stretch/>
        </p:blipFill>
        <p:spPr>
          <a:xfrm>
            <a:off x="7735826" y="4299200"/>
            <a:ext cx="1241505" cy="1393933"/>
          </a:xfrm>
          <a:prstGeom prst="rect">
            <a:avLst/>
          </a:prstGeom>
        </p:spPr>
      </p:pic>
      <p:pic>
        <p:nvPicPr>
          <p:cNvPr id="40" name="図 39" descr="天井, 屋内, 人, テーブル が含まれている画像&#10;&#10;AI によって生成されたコンテンツは間違っている可能性があります。">
            <a:extLst>
              <a:ext uri="{FF2B5EF4-FFF2-40B4-BE49-F238E27FC236}">
                <a16:creationId xmlns:a16="http://schemas.microsoft.com/office/drawing/2014/main" id="{07534BA4-E9B6-9BF5-7AAD-F68565DB160A}"/>
              </a:ext>
            </a:extLst>
          </p:cNvPr>
          <p:cNvPicPr>
            <a:picLocks noChangeAspect="1"/>
          </p:cNvPicPr>
          <p:nvPr/>
        </p:nvPicPr>
        <p:blipFill>
          <a:blip r:embed="rId8" cstate="print">
            <a:extLst>
              <a:ext uri="{28A0092B-C50C-407E-A947-70E740481C1C}">
                <a14:useLocalDpi xmlns:a14="http://schemas.microsoft.com/office/drawing/2010/main" val="0"/>
              </a:ext>
            </a:extLst>
          </a:blip>
          <a:srcRect l="5982" t="29477" r="8054" b="11023"/>
          <a:stretch/>
        </p:blipFill>
        <p:spPr>
          <a:xfrm>
            <a:off x="6084168" y="4298229"/>
            <a:ext cx="1569564" cy="1394904"/>
          </a:xfrm>
          <a:prstGeom prst="rect">
            <a:avLst/>
          </a:prstGeom>
        </p:spPr>
      </p:pic>
      <p:pic>
        <p:nvPicPr>
          <p:cNvPr id="42" name="図 41" descr="会議室に集まる人々&#10;&#10;AI によって生成されたコンテンツは間違っている可能性があります。">
            <a:extLst>
              <a:ext uri="{FF2B5EF4-FFF2-40B4-BE49-F238E27FC236}">
                <a16:creationId xmlns:a16="http://schemas.microsoft.com/office/drawing/2014/main" id="{3A4CF746-DB79-5720-9541-E7B241D35688}"/>
              </a:ext>
            </a:extLst>
          </p:cNvPr>
          <p:cNvPicPr>
            <a:picLocks noChangeAspect="1"/>
          </p:cNvPicPr>
          <p:nvPr/>
        </p:nvPicPr>
        <p:blipFill>
          <a:blip r:embed="rId9" cstate="print">
            <a:extLst>
              <a:ext uri="{28A0092B-C50C-407E-A947-70E740481C1C}">
                <a14:useLocalDpi xmlns:a14="http://schemas.microsoft.com/office/drawing/2010/main" val="0"/>
              </a:ext>
            </a:extLst>
          </a:blip>
          <a:srcRect l="3346" t="39525" r="34003"/>
          <a:stretch/>
        </p:blipFill>
        <p:spPr>
          <a:xfrm>
            <a:off x="7537301" y="1758127"/>
            <a:ext cx="1427188" cy="1658467"/>
          </a:xfrm>
          <a:prstGeom prst="rect">
            <a:avLst/>
          </a:prstGeom>
        </p:spPr>
      </p:pic>
      <p:pic>
        <p:nvPicPr>
          <p:cNvPr id="44" name="図 43" descr="スーツ姿の男性のグループ&#10;&#10;AI によって生成されたコンテンツは間違っている可能性があります。">
            <a:extLst>
              <a:ext uri="{FF2B5EF4-FFF2-40B4-BE49-F238E27FC236}">
                <a16:creationId xmlns:a16="http://schemas.microsoft.com/office/drawing/2014/main" id="{A45C76D3-A561-B752-13CC-E5F06FBB136D}"/>
              </a:ext>
            </a:extLst>
          </p:cNvPr>
          <p:cNvPicPr>
            <a:picLocks noChangeAspect="1"/>
          </p:cNvPicPr>
          <p:nvPr/>
        </p:nvPicPr>
        <p:blipFill>
          <a:blip r:embed="rId10" cstate="print">
            <a:extLst>
              <a:ext uri="{28A0092B-C50C-407E-A947-70E740481C1C}">
                <a14:useLocalDpi xmlns:a14="http://schemas.microsoft.com/office/drawing/2010/main" val="0"/>
              </a:ext>
            </a:extLst>
          </a:blip>
          <a:srcRect l="4327" t="14153" r="2760" b="16533"/>
          <a:stretch/>
        </p:blipFill>
        <p:spPr>
          <a:xfrm>
            <a:off x="3834471" y="1801115"/>
            <a:ext cx="1475057" cy="1584232"/>
          </a:xfrm>
          <a:prstGeom prst="rect">
            <a:avLst/>
          </a:prstGeom>
        </p:spPr>
      </p:pic>
      <p:sp>
        <p:nvSpPr>
          <p:cNvPr id="3" name="テキスト ボックス 2">
            <a:extLst>
              <a:ext uri="{FF2B5EF4-FFF2-40B4-BE49-F238E27FC236}">
                <a16:creationId xmlns:a16="http://schemas.microsoft.com/office/drawing/2014/main" id="{FB8DC1D3-6561-CB59-BECA-06149319F0D4}"/>
              </a:ext>
            </a:extLst>
          </p:cNvPr>
          <p:cNvSpPr txBox="1"/>
          <p:nvPr/>
        </p:nvSpPr>
        <p:spPr>
          <a:xfrm>
            <a:off x="-63892" y="6119161"/>
            <a:ext cx="807815"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196B24">
                    <a:lumMod val="75000"/>
                  </a:srgbClr>
                </a:solidFill>
                <a:effectLst/>
                <a:uLnTx/>
                <a:uFillTx/>
                <a:latin typeface="Meiryo UI" panose="020B0604030504040204" pitchFamily="50" charset="-128"/>
                <a:ea typeface="Meiryo UI" panose="020B0604030504040204" pitchFamily="50" charset="-128"/>
              </a:rPr>
              <a:t>ＪＡ</a:t>
            </a:r>
            <a:endParaRPr kumimoji="0" lang="en-US" altLang="ja-JP" sz="1400" b="1" i="0" u="none" strike="noStrike" kern="1200" cap="none" spc="0" normalizeH="0" baseline="0" noProof="0" dirty="0">
              <a:ln>
                <a:noFill/>
              </a:ln>
              <a:solidFill>
                <a:srgbClr val="196B24">
                  <a:lumMod val="75000"/>
                </a:srgbClr>
              </a:solidFill>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196B24">
                    <a:lumMod val="75000"/>
                  </a:srgbClr>
                </a:solidFill>
                <a:effectLst/>
                <a:uLnTx/>
                <a:uFillTx/>
                <a:latin typeface="Meiryo UI" panose="020B0604030504040204" pitchFamily="50" charset="-128"/>
                <a:ea typeface="Meiryo UI" panose="020B0604030504040204" pitchFamily="50" charset="-128"/>
              </a:rPr>
              <a:t>グループ</a:t>
            </a:r>
            <a:endParaRPr kumimoji="0" lang="ja-JP" altLang="en-US"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endParaRPr>
          </a:p>
        </p:txBody>
      </p:sp>
      <p:pic>
        <p:nvPicPr>
          <p:cNvPr id="27" name="図 26">
            <a:extLst>
              <a:ext uri="{FF2B5EF4-FFF2-40B4-BE49-F238E27FC236}">
                <a16:creationId xmlns:a16="http://schemas.microsoft.com/office/drawing/2014/main" id="{B40BAEB5-431A-5ACB-729B-6525DBBFAFC4}"/>
              </a:ext>
            </a:extLst>
          </p:cNvPr>
          <p:cNvPicPr>
            <a:picLocks noChangeAspect="1"/>
          </p:cNvPicPr>
          <p:nvPr/>
        </p:nvPicPr>
        <p:blipFill>
          <a:blip r:embed="rId11"/>
          <a:srcRect l="24256" r="28344"/>
          <a:stretch/>
        </p:blipFill>
        <p:spPr>
          <a:xfrm>
            <a:off x="6084168" y="1774728"/>
            <a:ext cx="1369713" cy="1654272"/>
          </a:xfrm>
          <a:prstGeom prst="rect">
            <a:avLst/>
          </a:prstGeom>
        </p:spPr>
      </p:pic>
      <p:pic>
        <p:nvPicPr>
          <p:cNvPr id="15" name="図 14" descr="講堂にいる人々&#10;&#10;AI によって生成されたコンテンツは間違っている可能性があります。">
            <a:extLst>
              <a:ext uri="{FF2B5EF4-FFF2-40B4-BE49-F238E27FC236}">
                <a16:creationId xmlns:a16="http://schemas.microsoft.com/office/drawing/2014/main" id="{DC9F626C-8904-EA22-A702-9FA06A848695}"/>
              </a:ext>
            </a:extLst>
          </p:cNvPr>
          <p:cNvPicPr>
            <a:picLocks noChangeAspect="1"/>
          </p:cNvPicPr>
          <p:nvPr/>
        </p:nvPicPr>
        <p:blipFill>
          <a:blip r:embed="rId12" cstate="print">
            <a:extLst>
              <a:ext uri="{28A0092B-C50C-407E-A947-70E740481C1C}">
                <a14:useLocalDpi xmlns:a14="http://schemas.microsoft.com/office/drawing/2010/main" val="0"/>
              </a:ext>
            </a:extLst>
          </a:blip>
          <a:srcRect l="14458" t="11153"/>
          <a:stretch/>
        </p:blipFill>
        <p:spPr>
          <a:xfrm>
            <a:off x="3806938" y="4207278"/>
            <a:ext cx="1511783" cy="1491876"/>
          </a:xfrm>
          <a:prstGeom prst="rect">
            <a:avLst/>
          </a:prstGeom>
        </p:spPr>
      </p:pic>
    </p:spTree>
    <p:extLst>
      <p:ext uri="{BB962C8B-B14F-4D97-AF65-F5344CB8AC3E}">
        <p14:creationId xmlns:p14="http://schemas.microsoft.com/office/powerpoint/2010/main" val="3202224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EFE6-C0ED-027D-3EC7-C40613FF5B44}"/>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3F999E9D-2097-55AF-35C4-19497E2AD67C}"/>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22" name="スライド番号プレースホルダ 1">
            <a:extLst>
              <a:ext uri="{FF2B5EF4-FFF2-40B4-BE49-F238E27FC236}">
                <a16:creationId xmlns:a16="http://schemas.microsoft.com/office/drawing/2014/main" id="{D1F708EB-F49C-61BA-0634-081547589969}"/>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D8572A6B-AF00-AF6D-78D8-FD6F4CB35853}"/>
              </a:ext>
            </a:extLst>
          </p:cNvPr>
          <p:cNvSpPr/>
          <p:nvPr/>
        </p:nvSpPr>
        <p:spPr>
          <a:xfrm>
            <a:off x="251521" y="1201558"/>
            <a:ext cx="8496943" cy="768961"/>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panose="020B0604030504040204" pitchFamily="50" charset="-128"/>
                <a:ea typeface="Meiryo UI" panose="020B0604030504040204" pitchFamily="50" charset="-128"/>
              </a:rPr>
              <a:t>米の需給と価格の安定、米の</a:t>
            </a:r>
            <a:r>
              <a:rPr lang="ja-JP" altLang="ja-JP" dirty="0">
                <a:solidFill>
                  <a:prstClr val="black"/>
                </a:solidFill>
                <a:latin typeface="Meiryo UI" panose="020B0604030504040204" pitchFamily="50" charset="-128"/>
                <a:ea typeface="Meiryo UI" panose="020B0604030504040204" pitchFamily="50" charset="-128"/>
              </a:rPr>
              <a:t>再生産可能な</a:t>
            </a:r>
            <a:r>
              <a:rPr lang="ja-JP" altLang="en-US" dirty="0">
                <a:solidFill>
                  <a:prstClr val="black"/>
                </a:solidFill>
                <a:latin typeface="Meiryo UI" panose="020B0604030504040204" pitchFamily="50" charset="-128"/>
                <a:ea typeface="Meiryo UI" panose="020B0604030504040204" pitchFamily="50" charset="-128"/>
              </a:rPr>
              <a:t>適正価格の確保</a:t>
            </a:r>
            <a:r>
              <a:rPr lang="ja-JP" altLang="ja-JP" dirty="0">
                <a:solidFill>
                  <a:prstClr val="black"/>
                </a:solidFill>
                <a:latin typeface="Meiryo UI" panose="020B0604030504040204" pitchFamily="50" charset="-128"/>
                <a:ea typeface="Meiryo UI" panose="020B0604030504040204" pitchFamily="50" charset="-128"/>
              </a:rPr>
              <a:t>に向け</a:t>
            </a:r>
            <a:r>
              <a:rPr lang="ja-JP" altLang="en-US" dirty="0">
                <a:solidFill>
                  <a:prstClr val="black"/>
                </a:solidFill>
                <a:latin typeface="Meiryo UI" panose="020B0604030504040204" pitchFamily="50" charset="-128"/>
                <a:ea typeface="Meiryo UI" panose="020B0604030504040204" pitchFamily="50" charset="-128"/>
              </a:rPr>
              <a:t>、実参加　約</a:t>
            </a:r>
            <a:r>
              <a:rPr lang="en-US" altLang="ja-JP" dirty="0">
                <a:solidFill>
                  <a:prstClr val="black"/>
                </a:solidFill>
                <a:latin typeface="Meiryo UI" panose="020B0604030504040204" pitchFamily="50" charset="-128"/>
                <a:ea typeface="Meiryo UI" panose="020B0604030504040204" pitchFamily="50" charset="-128"/>
              </a:rPr>
              <a:t>600</a:t>
            </a:r>
            <a:r>
              <a:rPr lang="ja-JP" altLang="en-US" dirty="0">
                <a:solidFill>
                  <a:prstClr val="black"/>
                </a:solidFill>
                <a:latin typeface="Meiryo UI" panose="020B0604030504040204" pitchFamily="50" charset="-128"/>
                <a:ea typeface="Meiryo UI" panose="020B0604030504040204" pitchFamily="50" charset="-128"/>
              </a:rPr>
              <a:t>名規模の要請集会を開催し、県選出国会議員へ強力に働きかけを行った。</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50A26CF-5EE2-1706-4C63-E496430F1C92}"/>
              </a:ext>
            </a:extLst>
          </p:cNvPr>
          <p:cNvSpPr txBox="1"/>
          <p:nvPr/>
        </p:nvSpPr>
        <p:spPr>
          <a:xfrm>
            <a:off x="817331" y="692696"/>
            <a:ext cx="7560840" cy="524048"/>
          </a:xfrm>
          <a:prstGeom prst="rect">
            <a:avLst/>
          </a:prstGeom>
          <a:noFill/>
          <a:ln w="19050">
            <a:noFill/>
          </a:ln>
        </p:spPr>
        <p:txBody>
          <a:bodyPr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dirty="0">
                <a:solidFill>
                  <a:prstClr val="black"/>
                </a:solidFill>
                <a:latin typeface="HGS創英角ｺﾞｼｯｸUB" pitchFamily="50" charset="-128"/>
                <a:ea typeface="HGS創英角ｺﾞｼｯｸUB" pitchFamily="50" charset="-128"/>
              </a:rPr>
              <a:t>「</a:t>
            </a:r>
            <a:r>
              <a:rPr kumimoji="1" lang="ja-JP" altLang="en-US"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食料・農業・地域政策推進山形県要請集会」の開催（</a:t>
            </a:r>
            <a:r>
              <a:rPr kumimoji="1" lang="en-US" altLang="ja-JP"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8/22</a:t>
            </a:r>
            <a:r>
              <a:rPr kumimoji="1" lang="ja-JP" altLang="en-US"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a:t>
            </a:r>
          </a:p>
        </p:txBody>
      </p:sp>
      <p:sp>
        <p:nvSpPr>
          <p:cNvPr id="19" name="テキスト ボックス 18">
            <a:extLst>
              <a:ext uri="{FF2B5EF4-FFF2-40B4-BE49-F238E27FC236}">
                <a16:creationId xmlns:a16="http://schemas.microsoft.com/office/drawing/2014/main" id="{7466E04A-EC01-0BAB-509D-E2223E203406}"/>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rPr>
              <a:t>令和７年のＪＡグループ山形の主な農政運動</a:t>
            </a:r>
          </a:p>
        </p:txBody>
      </p:sp>
      <p:pic>
        <p:nvPicPr>
          <p:cNvPr id="20" name="図 19">
            <a:extLst>
              <a:ext uri="{FF2B5EF4-FFF2-40B4-BE49-F238E27FC236}">
                <a16:creationId xmlns:a16="http://schemas.microsoft.com/office/drawing/2014/main" id="{7E59A8EF-0F0B-1CEC-562F-31E87637B318}"/>
              </a:ext>
            </a:extLst>
          </p:cNvPr>
          <p:cNvPicPr>
            <a:picLocks noChangeAspect="1"/>
          </p:cNvPicPr>
          <p:nvPr/>
        </p:nvPicPr>
        <p:blipFill>
          <a:blip r:embed="rId3"/>
          <a:srcRect b="9440"/>
          <a:stretch/>
        </p:blipFill>
        <p:spPr>
          <a:xfrm>
            <a:off x="5177918" y="2089179"/>
            <a:ext cx="3744184" cy="1930672"/>
          </a:xfrm>
          <a:prstGeom prst="rect">
            <a:avLst/>
          </a:prstGeom>
        </p:spPr>
      </p:pic>
      <p:pic>
        <p:nvPicPr>
          <p:cNvPr id="21" name="図 20">
            <a:extLst>
              <a:ext uri="{FF2B5EF4-FFF2-40B4-BE49-F238E27FC236}">
                <a16:creationId xmlns:a16="http://schemas.microsoft.com/office/drawing/2014/main" id="{1787B91A-121C-89A0-BC0E-2138C68DB016}"/>
              </a:ext>
            </a:extLst>
          </p:cNvPr>
          <p:cNvPicPr>
            <a:picLocks noChangeAspect="1"/>
          </p:cNvPicPr>
          <p:nvPr/>
        </p:nvPicPr>
        <p:blipFill>
          <a:blip r:embed="rId4"/>
          <a:srcRect t="13634"/>
          <a:stretch/>
        </p:blipFill>
        <p:spPr>
          <a:xfrm>
            <a:off x="5177918" y="4077072"/>
            <a:ext cx="3798198" cy="2363666"/>
          </a:xfrm>
          <a:prstGeom prst="rect">
            <a:avLst/>
          </a:prstGeom>
        </p:spPr>
      </p:pic>
      <p:pic>
        <p:nvPicPr>
          <p:cNvPr id="3" name="図 2" descr="部屋に備え付けている看板&#10;&#10;AI によって生成されたコンテンツは間違っている可能性があります。">
            <a:extLst>
              <a:ext uri="{FF2B5EF4-FFF2-40B4-BE49-F238E27FC236}">
                <a16:creationId xmlns:a16="http://schemas.microsoft.com/office/drawing/2014/main" id="{03DBF4DA-E131-819B-902D-462739A1B761}"/>
              </a:ext>
            </a:extLst>
          </p:cNvPr>
          <p:cNvPicPr>
            <a:picLocks noChangeAspect="1"/>
          </p:cNvPicPr>
          <p:nvPr/>
        </p:nvPicPr>
        <p:blipFill>
          <a:blip r:embed="rId5" cstate="print">
            <a:extLst>
              <a:ext uri="{28A0092B-C50C-407E-A947-70E740481C1C}">
                <a14:useLocalDpi xmlns:a14="http://schemas.microsoft.com/office/drawing/2010/main" val="0"/>
              </a:ext>
            </a:extLst>
          </a:blip>
          <a:srcRect b="15108"/>
          <a:stretch/>
        </p:blipFill>
        <p:spPr>
          <a:xfrm>
            <a:off x="251521" y="2146849"/>
            <a:ext cx="4680519" cy="4378495"/>
          </a:xfrm>
          <a:prstGeom prst="rect">
            <a:avLst/>
          </a:prstGeom>
        </p:spPr>
      </p:pic>
      <p:pic>
        <p:nvPicPr>
          <p:cNvPr id="5" name="図 4" descr="レストランにいる人たち&#10;&#10;AI によって生成されたコンテンツは間違っている可能性があります。">
            <a:extLst>
              <a:ext uri="{FF2B5EF4-FFF2-40B4-BE49-F238E27FC236}">
                <a16:creationId xmlns:a16="http://schemas.microsoft.com/office/drawing/2014/main" id="{F85DDA09-AE94-9EAA-2FB0-866115CC7779}"/>
              </a:ext>
            </a:extLst>
          </p:cNvPr>
          <p:cNvPicPr>
            <a:picLocks noChangeAspect="1"/>
          </p:cNvPicPr>
          <p:nvPr/>
        </p:nvPicPr>
        <p:blipFill>
          <a:blip r:embed="rId6" cstate="print">
            <a:extLst>
              <a:ext uri="{28A0092B-C50C-407E-A947-70E740481C1C}">
                <a14:useLocalDpi xmlns:a14="http://schemas.microsoft.com/office/drawing/2010/main" val="0"/>
              </a:ext>
            </a:extLst>
          </a:blip>
          <a:srcRect l="54692" t="6386" r="2784" b="42911"/>
          <a:stretch/>
        </p:blipFill>
        <p:spPr>
          <a:xfrm>
            <a:off x="2660515" y="3573016"/>
            <a:ext cx="1911485" cy="1844753"/>
          </a:xfrm>
          <a:prstGeom prst="rect">
            <a:avLst/>
          </a:prstGeom>
        </p:spPr>
      </p:pic>
    </p:spTree>
    <p:extLst>
      <p:ext uri="{BB962C8B-B14F-4D97-AF65-F5344CB8AC3E}">
        <p14:creationId xmlns:p14="http://schemas.microsoft.com/office/powerpoint/2010/main" val="1595110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EFE6-C0ED-027D-3EC7-C40613FF5B44}"/>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3F999E9D-2097-55AF-35C4-19497E2AD67C}"/>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22" name="スライド番号プレースホルダ 1">
            <a:extLst>
              <a:ext uri="{FF2B5EF4-FFF2-40B4-BE49-F238E27FC236}">
                <a16:creationId xmlns:a16="http://schemas.microsoft.com/office/drawing/2014/main" id="{D1F708EB-F49C-61BA-0634-081547589969}"/>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D8572A6B-AF00-AF6D-78D8-FD6F4CB35853}"/>
              </a:ext>
            </a:extLst>
          </p:cNvPr>
          <p:cNvSpPr/>
          <p:nvPr/>
        </p:nvSpPr>
        <p:spPr>
          <a:xfrm>
            <a:off x="251521" y="1166501"/>
            <a:ext cx="8640958" cy="966355"/>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panose="020B0604030504040204" pitchFamily="50" charset="-128"/>
                <a:ea typeface="Meiryo UI" panose="020B0604030504040204" pitchFamily="50" charset="-128"/>
              </a:rPr>
              <a:t>当集会では、生産者を代表し</a:t>
            </a:r>
            <a:r>
              <a:rPr lang="en-US" altLang="ja-JP" dirty="0">
                <a:solidFill>
                  <a:prstClr val="black"/>
                </a:solidFill>
                <a:latin typeface="Meiryo UI" panose="020B0604030504040204" pitchFamily="50" charset="-128"/>
                <a:ea typeface="Meiryo UI" panose="020B0604030504040204" pitchFamily="50" charset="-128"/>
              </a:rPr>
              <a:t>4</a:t>
            </a:r>
            <a:r>
              <a:rPr lang="ja-JP" altLang="en-US" dirty="0">
                <a:solidFill>
                  <a:prstClr val="black"/>
                </a:solidFill>
                <a:latin typeface="Meiryo UI" panose="020B0604030504040204" pitchFamily="50" charset="-128"/>
                <a:ea typeface="Meiryo UI" panose="020B0604030504040204" pitchFamily="50" charset="-128"/>
              </a:rPr>
              <a:t>名から現場の声と、生協共立社から米価高騰をうけた消費者の声をそれぞれ表明いただき、国に対して</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米の需給と価格の安定の重要性を訴えるとともに、要請内容の実現に向けガンバロー三唱を行い、意思統一をはかった。</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50A26CF-5EE2-1706-4C63-E496430F1C92}"/>
              </a:ext>
            </a:extLst>
          </p:cNvPr>
          <p:cNvSpPr txBox="1"/>
          <p:nvPr/>
        </p:nvSpPr>
        <p:spPr>
          <a:xfrm>
            <a:off x="817331" y="692696"/>
            <a:ext cx="7560840" cy="524048"/>
          </a:xfrm>
          <a:prstGeom prst="rect">
            <a:avLst/>
          </a:prstGeom>
          <a:noFill/>
          <a:ln w="19050">
            <a:noFill/>
          </a:ln>
        </p:spPr>
        <p:txBody>
          <a:bodyPr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dirty="0">
                <a:solidFill>
                  <a:prstClr val="black"/>
                </a:solidFill>
                <a:latin typeface="HGS創英角ｺﾞｼｯｸUB" pitchFamily="50" charset="-128"/>
                <a:ea typeface="HGS創英角ｺﾞｼｯｸUB" pitchFamily="50" charset="-128"/>
              </a:rPr>
              <a:t>「</a:t>
            </a:r>
            <a:r>
              <a:rPr kumimoji="1" lang="ja-JP" altLang="en-US"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食料・農業・地域政策推進山形県要請集会」の開催（</a:t>
            </a:r>
            <a:r>
              <a:rPr kumimoji="1" lang="en-US" altLang="ja-JP"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8/22</a:t>
            </a:r>
            <a:r>
              <a:rPr kumimoji="1" lang="ja-JP" altLang="en-US"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a:t>
            </a:r>
          </a:p>
        </p:txBody>
      </p:sp>
      <p:sp>
        <p:nvSpPr>
          <p:cNvPr id="19" name="テキスト ボックス 18">
            <a:extLst>
              <a:ext uri="{FF2B5EF4-FFF2-40B4-BE49-F238E27FC236}">
                <a16:creationId xmlns:a16="http://schemas.microsoft.com/office/drawing/2014/main" id="{7466E04A-EC01-0BAB-509D-E2223E203406}"/>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rPr>
              <a:t>令和７年のＪＡグループ山形の主な農政運動</a:t>
            </a:r>
          </a:p>
        </p:txBody>
      </p:sp>
      <p:pic>
        <p:nvPicPr>
          <p:cNvPr id="8" name="図 7" descr="レストランにいる人々&#10;&#10;AI によって生成されたコンテンツは間違っている可能性があります。">
            <a:extLst>
              <a:ext uri="{FF2B5EF4-FFF2-40B4-BE49-F238E27FC236}">
                <a16:creationId xmlns:a16="http://schemas.microsoft.com/office/drawing/2014/main" id="{0641318E-3624-BF6A-E786-58DE29C447A9}"/>
              </a:ext>
            </a:extLst>
          </p:cNvPr>
          <p:cNvPicPr>
            <a:picLocks noChangeAspect="1"/>
          </p:cNvPicPr>
          <p:nvPr/>
        </p:nvPicPr>
        <p:blipFill>
          <a:blip r:embed="rId3" cstate="print">
            <a:extLst>
              <a:ext uri="{28A0092B-C50C-407E-A947-70E740481C1C}">
                <a14:useLocalDpi xmlns:a14="http://schemas.microsoft.com/office/drawing/2010/main" val="0"/>
              </a:ext>
            </a:extLst>
          </a:blip>
          <a:srcRect t="16373" r="22438"/>
          <a:stretch/>
        </p:blipFill>
        <p:spPr>
          <a:xfrm>
            <a:off x="4788024" y="2348880"/>
            <a:ext cx="4104455" cy="4176464"/>
          </a:xfrm>
          <a:prstGeom prst="rect">
            <a:avLst/>
          </a:prstGeom>
        </p:spPr>
      </p:pic>
      <p:pic>
        <p:nvPicPr>
          <p:cNvPr id="11" name="図 10" descr="カーテンの前に座っている人たち&#10;&#10;AI によって生成されたコンテンツは間違っている可能性があります。">
            <a:extLst>
              <a:ext uri="{FF2B5EF4-FFF2-40B4-BE49-F238E27FC236}">
                <a16:creationId xmlns:a16="http://schemas.microsoft.com/office/drawing/2014/main" id="{21C22935-2B7D-5D96-8516-9E130F8A5B4A}"/>
              </a:ext>
            </a:extLst>
          </p:cNvPr>
          <p:cNvPicPr>
            <a:picLocks noChangeAspect="1"/>
          </p:cNvPicPr>
          <p:nvPr/>
        </p:nvPicPr>
        <p:blipFill>
          <a:blip r:embed="rId4" cstate="print">
            <a:extLst>
              <a:ext uri="{28A0092B-C50C-407E-A947-70E740481C1C}">
                <a14:useLocalDpi xmlns:a14="http://schemas.microsoft.com/office/drawing/2010/main" val="0"/>
              </a:ext>
            </a:extLst>
          </a:blip>
          <a:srcRect l="8113" r="15580" b="15608"/>
          <a:stretch/>
        </p:blipFill>
        <p:spPr>
          <a:xfrm>
            <a:off x="251521" y="2348880"/>
            <a:ext cx="4343286" cy="4176464"/>
          </a:xfrm>
          <a:prstGeom prst="rect">
            <a:avLst/>
          </a:prstGeom>
        </p:spPr>
      </p:pic>
      <p:pic>
        <p:nvPicPr>
          <p:cNvPr id="3" name="図 2" descr="部屋に集まっている人たち&#10;&#10;AI によって生成されたコンテンツは間違っている可能性があります。">
            <a:extLst>
              <a:ext uri="{FF2B5EF4-FFF2-40B4-BE49-F238E27FC236}">
                <a16:creationId xmlns:a16="http://schemas.microsoft.com/office/drawing/2014/main" id="{889CE76A-B1D9-F016-0349-33A58CACE453}"/>
              </a:ext>
            </a:extLst>
          </p:cNvPr>
          <p:cNvPicPr>
            <a:picLocks noChangeAspect="1"/>
          </p:cNvPicPr>
          <p:nvPr/>
        </p:nvPicPr>
        <p:blipFill>
          <a:blip r:embed="rId5" cstate="print">
            <a:extLst>
              <a:ext uri="{28A0092B-C50C-407E-A947-70E740481C1C}">
                <a14:useLocalDpi xmlns:a14="http://schemas.microsoft.com/office/drawing/2010/main" val="0"/>
              </a:ext>
            </a:extLst>
          </a:blip>
          <a:srcRect l="38513" t="22418" r="34228" b="38826"/>
          <a:stretch/>
        </p:blipFill>
        <p:spPr>
          <a:xfrm>
            <a:off x="539552" y="3140968"/>
            <a:ext cx="2029349" cy="2808312"/>
          </a:xfrm>
          <a:prstGeom prst="rect">
            <a:avLst/>
          </a:prstGeom>
        </p:spPr>
      </p:pic>
    </p:spTree>
    <p:extLst>
      <p:ext uri="{BB962C8B-B14F-4D97-AF65-F5344CB8AC3E}">
        <p14:creationId xmlns:p14="http://schemas.microsoft.com/office/powerpoint/2010/main" val="4216571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EFE6-C0ED-027D-3EC7-C40613FF5B44}"/>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3F999E9D-2097-55AF-35C4-19497E2AD67C}"/>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22" name="スライド番号プレースホルダ 1">
            <a:extLst>
              <a:ext uri="{FF2B5EF4-FFF2-40B4-BE49-F238E27FC236}">
                <a16:creationId xmlns:a16="http://schemas.microsoft.com/office/drawing/2014/main" id="{D1F708EB-F49C-61BA-0634-081547589969}"/>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D8572A6B-AF00-AF6D-78D8-FD6F4CB35853}"/>
              </a:ext>
            </a:extLst>
          </p:cNvPr>
          <p:cNvSpPr/>
          <p:nvPr/>
        </p:nvSpPr>
        <p:spPr>
          <a:xfrm>
            <a:off x="179512" y="1306413"/>
            <a:ext cx="8742590" cy="1038390"/>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ja-JP" altLang="en-US" dirty="0">
                <a:solidFill>
                  <a:prstClr val="black"/>
                </a:solidFill>
                <a:latin typeface="Meiryo UI" panose="020B0604030504040204" pitchFamily="50" charset="-128"/>
                <a:ea typeface="Meiryo UI" panose="020B0604030504040204" pitchFamily="50" charset="-128"/>
              </a:rPr>
              <a:t>農業構造転換集中対策の具体化や水田農業政策の見直しなど、重要な政策の確立に向け、約</a:t>
            </a:r>
            <a:r>
              <a:rPr lang="en-US" altLang="ja-JP" dirty="0">
                <a:solidFill>
                  <a:prstClr val="black"/>
                </a:solidFill>
                <a:latin typeface="Meiryo UI" panose="020B0604030504040204" pitchFamily="50" charset="-128"/>
                <a:ea typeface="Meiryo UI" panose="020B0604030504040204" pitchFamily="50" charset="-128"/>
              </a:rPr>
              <a:t>800</a:t>
            </a:r>
            <a:r>
              <a:rPr lang="ja-JP" altLang="en-US" dirty="0">
                <a:solidFill>
                  <a:prstClr val="black"/>
                </a:solidFill>
                <a:latin typeface="Meiryo UI" panose="020B0604030504040204" pitchFamily="50" charset="-128"/>
                <a:ea typeface="Meiryo UI" panose="020B0604030504040204" pitchFamily="50" charset="-128"/>
              </a:rPr>
              <a:t>名規模の全国大会に参加し、ＪＡ山形おきたま　若林組合長、外</a:t>
            </a:r>
            <a:r>
              <a:rPr lang="en-US" altLang="ja-JP" dirty="0">
                <a:solidFill>
                  <a:prstClr val="black"/>
                </a:solidFill>
                <a:latin typeface="Meiryo UI" panose="020B0604030504040204" pitchFamily="50" charset="-128"/>
                <a:ea typeface="Meiryo UI" panose="020B0604030504040204" pitchFamily="50" charset="-128"/>
              </a:rPr>
              <a:t>3</a:t>
            </a:r>
            <a:r>
              <a:rPr lang="ja-JP" altLang="en-US" dirty="0">
                <a:solidFill>
                  <a:prstClr val="black"/>
                </a:solidFill>
                <a:latin typeface="Meiryo UI" panose="020B0604030504040204" pitchFamily="50" charset="-128"/>
                <a:ea typeface="Meiryo UI" panose="020B0604030504040204" pitchFamily="50" charset="-128"/>
              </a:rPr>
              <a:t>名のＪＡグループ代表者が現場の声をあげ、与党政策責任者と意見交換を行った。</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50A26CF-5EE2-1706-4C63-E496430F1C92}"/>
              </a:ext>
            </a:extLst>
          </p:cNvPr>
          <p:cNvSpPr txBox="1"/>
          <p:nvPr/>
        </p:nvSpPr>
        <p:spPr>
          <a:xfrm>
            <a:off x="-70290" y="627418"/>
            <a:ext cx="8992392" cy="524048"/>
          </a:xfrm>
          <a:prstGeom prst="rect">
            <a:avLst/>
          </a:prstGeom>
          <a:noFill/>
          <a:ln w="19050">
            <a:noFill/>
          </a:ln>
        </p:spPr>
        <p:txBody>
          <a:bodyPr wrap="square" rtlCol="0" anchor="t">
            <a:noAutofit/>
          </a:bodyPr>
          <a:lstStyle/>
          <a:p>
            <a:pPr algn="ctr">
              <a:defRPr/>
            </a:pPr>
            <a:r>
              <a:rPr lang="ja-JP" altLang="en-US" sz="2000" dirty="0">
                <a:solidFill>
                  <a:prstClr val="black"/>
                </a:solidFill>
                <a:latin typeface="HGS創英角ｺﾞｼｯｸUB" pitchFamily="50" charset="-128"/>
                <a:ea typeface="HGS創英角ｺﾞｼｯｸUB" pitchFamily="50" charset="-128"/>
              </a:rPr>
              <a:t>「基本農政確立全国大会」への参加および</a:t>
            </a:r>
            <a:endParaRPr lang="en-US" altLang="ja-JP" sz="2000" dirty="0">
              <a:solidFill>
                <a:prstClr val="black"/>
              </a:solidFill>
              <a:latin typeface="HGS創英角ｺﾞｼｯｸUB" pitchFamily="50" charset="-128"/>
              <a:ea typeface="HGS創英角ｺﾞｼｯｸUB" pitchFamily="50" charset="-128"/>
            </a:endParaRPr>
          </a:p>
          <a:p>
            <a:pPr algn="ctr">
              <a:defRPr/>
            </a:pPr>
            <a:r>
              <a:rPr lang="ja-JP" altLang="en-US" sz="2000" dirty="0">
                <a:solidFill>
                  <a:prstClr val="black"/>
                </a:solidFill>
                <a:latin typeface="HGS創英角ｺﾞｼｯｸUB" pitchFamily="50" charset="-128"/>
                <a:ea typeface="HGS創英角ｺﾞｼｯｸUB" pitchFamily="50" charset="-128"/>
              </a:rPr>
              <a:t>「ＪＡグループトップセミナー」の開催（</a:t>
            </a:r>
            <a:r>
              <a:rPr lang="en-US" altLang="ja-JP" sz="2000" dirty="0">
                <a:solidFill>
                  <a:prstClr val="black"/>
                </a:solidFill>
                <a:latin typeface="HGS創英角ｺﾞｼｯｸUB" pitchFamily="50" charset="-128"/>
                <a:ea typeface="HGS創英角ｺﾞｼｯｸUB" pitchFamily="50" charset="-128"/>
              </a:rPr>
              <a:t>11/10</a:t>
            </a:r>
            <a:r>
              <a:rPr lang="ja-JP" altLang="en-US" sz="2000" dirty="0">
                <a:solidFill>
                  <a:prstClr val="black"/>
                </a:solidFill>
                <a:latin typeface="HGS創英角ｺﾞｼｯｸUB" pitchFamily="50" charset="-128"/>
                <a:ea typeface="HGS創英角ｺﾞｼｯｸUB" pitchFamily="50" charset="-128"/>
              </a:rPr>
              <a:t>～</a:t>
            </a:r>
            <a:r>
              <a:rPr lang="en-US" altLang="ja-JP" sz="2000" dirty="0">
                <a:solidFill>
                  <a:prstClr val="black"/>
                </a:solidFill>
                <a:latin typeface="HGS創英角ｺﾞｼｯｸUB" pitchFamily="50" charset="-128"/>
                <a:ea typeface="HGS創英角ｺﾞｼｯｸUB" pitchFamily="50" charset="-128"/>
              </a:rPr>
              <a:t>11</a:t>
            </a:r>
            <a:r>
              <a:rPr lang="ja-JP" altLang="en-US" sz="2000" dirty="0">
                <a:solidFill>
                  <a:prstClr val="black"/>
                </a:solidFill>
                <a:latin typeface="HGS創英角ｺﾞｼｯｸUB" pitchFamily="50" charset="-128"/>
                <a:ea typeface="HGS創英角ｺﾞｼｯｸUB" pitchFamily="50" charset="-128"/>
              </a:rPr>
              <a:t>）</a:t>
            </a:r>
          </a:p>
        </p:txBody>
      </p:sp>
      <p:sp>
        <p:nvSpPr>
          <p:cNvPr id="19" name="テキスト ボックス 18">
            <a:extLst>
              <a:ext uri="{FF2B5EF4-FFF2-40B4-BE49-F238E27FC236}">
                <a16:creationId xmlns:a16="http://schemas.microsoft.com/office/drawing/2014/main" id="{7466E04A-EC01-0BAB-509D-E2223E203406}"/>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rPr>
              <a:t>令和７年のＪＡグループ山形の主な農政運動</a:t>
            </a:r>
          </a:p>
        </p:txBody>
      </p:sp>
      <p:pic>
        <p:nvPicPr>
          <p:cNvPr id="3" name="図 2" descr="Web サイト&#10;&#10;AI によって生成されたコンテンツは間違っている可能性があります。">
            <a:extLst>
              <a:ext uri="{FF2B5EF4-FFF2-40B4-BE49-F238E27FC236}">
                <a16:creationId xmlns:a16="http://schemas.microsoft.com/office/drawing/2014/main" id="{372136CC-0B86-954A-4D26-BDB831D952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496454"/>
            <a:ext cx="4350102" cy="4097340"/>
          </a:xfrm>
          <a:prstGeom prst="rect">
            <a:avLst/>
          </a:prstGeom>
        </p:spPr>
      </p:pic>
      <p:pic>
        <p:nvPicPr>
          <p:cNvPr id="4" name="図 3" descr="スーツを着た男性たち&#10;&#10;AI によって生成されたコンテンツは間違っている可能性があります。">
            <a:extLst>
              <a:ext uri="{FF2B5EF4-FFF2-40B4-BE49-F238E27FC236}">
                <a16:creationId xmlns:a16="http://schemas.microsoft.com/office/drawing/2014/main" id="{6BB71DA4-A1EA-1152-590E-95A13B0C43B4}"/>
              </a:ext>
            </a:extLst>
          </p:cNvPr>
          <p:cNvPicPr>
            <a:picLocks noChangeAspect="1"/>
          </p:cNvPicPr>
          <p:nvPr/>
        </p:nvPicPr>
        <p:blipFill>
          <a:blip r:embed="rId4">
            <a:extLst>
              <a:ext uri="{28A0092B-C50C-407E-A947-70E740481C1C}">
                <a14:useLocalDpi xmlns:a14="http://schemas.microsoft.com/office/drawing/2010/main" val="0"/>
              </a:ext>
            </a:extLst>
          </a:blip>
          <a:srcRect l="8607" r="50685"/>
          <a:stretch/>
        </p:blipFill>
        <p:spPr>
          <a:xfrm>
            <a:off x="164443" y="2500401"/>
            <a:ext cx="2751373" cy="4096951"/>
          </a:xfrm>
          <a:prstGeom prst="rect">
            <a:avLst/>
          </a:prstGeom>
        </p:spPr>
      </p:pic>
      <p:pic>
        <p:nvPicPr>
          <p:cNvPr id="10" name="図 9" descr="スーツを着た男性たち&#10;&#10;AI によって生成されたコンテンツは間違っている可能性があります。">
            <a:extLst>
              <a:ext uri="{FF2B5EF4-FFF2-40B4-BE49-F238E27FC236}">
                <a16:creationId xmlns:a16="http://schemas.microsoft.com/office/drawing/2014/main" id="{D1433675-F0B7-E4FC-978E-59D8108A8EA1}"/>
              </a:ext>
            </a:extLst>
          </p:cNvPr>
          <p:cNvPicPr>
            <a:picLocks noChangeAspect="1"/>
          </p:cNvPicPr>
          <p:nvPr/>
        </p:nvPicPr>
        <p:blipFill>
          <a:blip r:embed="rId4">
            <a:extLst>
              <a:ext uri="{28A0092B-C50C-407E-A947-70E740481C1C}">
                <a14:useLocalDpi xmlns:a14="http://schemas.microsoft.com/office/drawing/2010/main" val="0"/>
              </a:ext>
            </a:extLst>
          </a:blip>
          <a:srcRect l="75397" r="4032"/>
          <a:stretch/>
        </p:blipFill>
        <p:spPr>
          <a:xfrm>
            <a:off x="2734819" y="2492896"/>
            <a:ext cx="1549149" cy="4100898"/>
          </a:xfrm>
          <a:prstGeom prst="rect">
            <a:avLst/>
          </a:prstGeom>
        </p:spPr>
      </p:pic>
    </p:spTree>
    <p:extLst>
      <p:ext uri="{BB962C8B-B14F-4D97-AF65-F5344CB8AC3E}">
        <p14:creationId xmlns:p14="http://schemas.microsoft.com/office/powerpoint/2010/main" val="1812371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EFE6-C0ED-027D-3EC7-C40613FF5B44}"/>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3F999E9D-2097-55AF-35C4-19497E2AD67C}"/>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22" name="スライド番号プレースホルダ 1">
            <a:extLst>
              <a:ext uri="{FF2B5EF4-FFF2-40B4-BE49-F238E27FC236}">
                <a16:creationId xmlns:a16="http://schemas.microsoft.com/office/drawing/2014/main" id="{D1F708EB-F49C-61BA-0634-081547589969}"/>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D8572A6B-AF00-AF6D-78D8-FD6F4CB35853}"/>
              </a:ext>
            </a:extLst>
          </p:cNvPr>
          <p:cNvSpPr/>
          <p:nvPr/>
        </p:nvSpPr>
        <p:spPr>
          <a:xfrm>
            <a:off x="179513" y="1340769"/>
            <a:ext cx="8742590" cy="792088"/>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ja-JP" altLang="en-US" dirty="0">
                <a:solidFill>
                  <a:prstClr val="black"/>
                </a:solidFill>
                <a:latin typeface="Meiryo UI" panose="020B0604030504040204" pitchFamily="50" charset="-128"/>
                <a:ea typeface="Meiryo UI" panose="020B0604030504040204" pitchFamily="50" charset="-128"/>
              </a:rPr>
              <a:t>全国大会の機会をとらえ、本県ＪＡグループトップセミナーとして、農水省から基本計画の策定に深く携わる山口靖　農産局長を講師に招聘し、米をめぐる情勢に対する学びを深めた。</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50A26CF-5EE2-1706-4C63-E496430F1C92}"/>
              </a:ext>
            </a:extLst>
          </p:cNvPr>
          <p:cNvSpPr txBox="1"/>
          <p:nvPr/>
        </p:nvSpPr>
        <p:spPr>
          <a:xfrm>
            <a:off x="-70290" y="627418"/>
            <a:ext cx="8992392" cy="524048"/>
          </a:xfrm>
          <a:prstGeom prst="rect">
            <a:avLst/>
          </a:prstGeom>
          <a:noFill/>
          <a:ln w="19050">
            <a:noFill/>
          </a:ln>
        </p:spPr>
        <p:txBody>
          <a:bodyPr wrap="square" rtlCol="0" anchor="t">
            <a:noAutofit/>
          </a:bodyPr>
          <a:lstStyle/>
          <a:p>
            <a:pPr algn="ctr">
              <a:defRPr/>
            </a:pPr>
            <a:r>
              <a:rPr lang="ja-JP" altLang="en-US" sz="2000" dirty="0">
                <a:solidFill>
                  <a:prstClr val="black"/>
                </a:solidFill>
                <a:latin typeface="HGS創英角ｺﾞｼｯｸUB" pitchFamily="50" charset="-128"/>
                <a:ea typeface="HGS創英角ｺﾞｼｯｸUB" pitchFamily="50" charset="-128"/>
              </a:rPr>
              <a:t>「基本農政確立全国大会」への参加および</a:t>
            </a:r>
            <a:endParaRPr lang="en-US" altLang="ja-JP" sz="2000" dirty="0">
              <a:solidFill>
                <a:prstClr val="black"/>
              </a:solidFill>
              <a:latin typeface="HGS創英角ｺﾞｼｯｸUB" pitchFamily="50" charset="-128"/>
              <a:ea typeface="HGS創英角ｺﾞｼｯｸUB" pitchFamily="50" charset="-128"/>
            </a:endParaRPr>
          </a:p>
          <a:p>
            <a:pPr algn="ctr">
              <a:defRPr/>
            </a:pPr>
            <a:r>
              <a:rPr lang="ja-JP" altLang="en-US" sz="2000" dirty="0">
                <a:solidFill>
                  <a:prstClr val="black"/>
                </a:solidFill>
                <a:latin typeface="HGS創英角ｺﾞｼｯｸUB" pitchFamily="50" charset="-128"/>
                <a:ea typeface="HGS創英角ｺﾞｼｯｸUB" pitchFamily="50" charset="-128"/>
              </a:rPr>
              <a:t>「ＪＡグループトップセミナー」の開催（</a:t>
            </a:r>
            <a:r>
              <a:rPr lang="en-US" altLang="ja-JP" sz="2000" dirty="0">
                <a:solidFill>
                  <a:prstClr val="black"/>
                </a:solidFill>
                <a:latin typeface="HGS創英角ｺﾞｼｯｸUB" pitchFamily="50" charset="-128"/>
                <a:ea typeface="HGS創英角ｺﾞｼｯｸUB" pitchFamily="50" charset="-128"/>
              </a:rPr>
              <a:t>11/10</a:t>
            </a:r>
            <a:r>
              <a:rPr lang="ja-JP" altLang="en-US" sz="2000" dirty="0">
                <a:solidFill>
                  <a:prstClr val="black"/>
                </a:solidFill>
                <a:latin typeface="HGS創英角ｺﾞｼｯｸUB" pitchFamily="50" charset="-128"/>
                <a:ea typeface="HGS創英角ｺﾞｼｯｸUB" pitchFamily="50" charset="-128"/>
              </a:rPr>
              <a:t>～</a:t>
            </a:r>
            <a:r>
              <a:rPr lang="en-US" altLang="ja-JP" sz="2000" dirty="0">
                <a:solidFill>
                  <a:prstClr val="black"/>
                </a:solidFill>
                <a:latin typeface="HGS創英角ｺﾞｼｯｸUB" pitchFamily="50" charset="-128"/>
                <a:ea typeface="HGS創英角ｺﾞｼｯｸUB" pitchFamily="50" charset="-128"/>
              </a:rPr>
              <a:t>11</a:t>
            </a:r>
            <a:r>
              <a:rPr lang="ja-JP" altLang="en-US" sz="2000" dirty="0">
                <a:solidFill>
                  <a:prstClr val="black"/>
                </a:solidFill>
                <a:latin typeface="HGS創英角ｺﾞｼｯｸUB" pitchFamily="50" charset="-128"/>
                <a:ea typeface="HGS創英角ｺﾞｼｯｸUB" pitchFamily="50" charset="-128"/>
              </a:rPr>
              <a:t>）</a:t>
            </a:r>
          </a:p>
        </p:txBody>
      </p:sp>
      <p:sp>
        <p:nvSpPr>
          <p:cNvPr id="19" name="テキスト ボックス 18">
            <a:extLst>
              <a:ext uri="{FF2B5EF4-FFF2-40B4-BE49-F238E27FC236}">
                <a16:creationId xmlns:a16="http://schemas.microsoft.com/office/drawing/2014/main" id="{7466E04A-EC01-0BAB-509D-E2223E203406}"/>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rPr>
              <a:t>令和７年のＪＡグループ山形の主な農政運動</a:t>
            </a:r>
          </a:p>
        </p:txBody>
      </p:sp>
      <p:pic>
        <p:nvPicPr>
          <p:cNvPr id="4" name="図 3" descr="スーツを着た男性のグループ&#10;&#10;AI によって生成されたコンテンツは間違っている可能性があります。">
            <a:extLst>
              <a:ext uri="{FF2B5EF4-FFF2-40B4-BE49-F238E27FC236}">
                <a16:creationId xmlns:a16="http://schemas.microsoft.com/office/drawing/2014/main" id="{A5FC345E-C5CC-FBC8-4775-1D69421A838C}"/>
              </a:ext>
            </a:extLst>
          </p:cNvPr>
          <p:cNvPicPr>
            <a:picLocks noChangeAspect="1"/>
          </p:cNvPicPr>
          <p:nvPr/>
        </p:nvPicPr>
        <p:blipFill>
          <a:blip r:embed="rId3">
            <a:extLst>
              <a:ext uri="{28A0092B-C50C-407E-A947-70E740481C1C}">
                <a14:useLocalDpi xmlns:a14="http://schemas.microsoft.com/office/drawing/2010/main" val="0"/>
              </a:ext>
            </a:extLst>
          </a:blip>
          <a:srcRect l="17328" t="18418" r="19658"/>
          <a:stretch/>
        </p:blipFill>
        <p:spPr>
          <a:xfrm>
            <a:off x="4661909" y="2322160"/>
            <a:ext cx="4158563" cy="4297915"/>
          </a:xfrm>
          <a:prstGeom prst="rect">
            <a:avLst/>
          </a:prstGeom>
        </p:spPr>
      </p:pic>
      <p:pic>
        <p:nvPicPr>
          <p:cNvPr id="2" name="図 1" descr="部屋の中に立っている人たち&#10;&#10;AI によって生成されたコンテンツは間違っている可能性があります。">
            <a:extLst>
              <a:ext uri="{FF2B5EF4-FFF2-40B4-BE49-F238E27FC236}">
                <a16:creationId xmlns:a16="http://schemas.microsoft.com/office/drawing/2014/main" id="{4E884960-8F82-98BA-F7B7-504E3A587055}"/>
              </a:ext>
            </a:extLst>
          </p:cNvPr>
          <p:cNvPicPr>
            <a:picLocks noChangeAspect="1"/>
          </p:cNvPicPr>
          <p:nvPr/>
        </p:nvPicPr>
        <p:blipFill>
          <a:blip r:embed="rId4" cstate="print">
            <a:extLst>
              <a:ext uri="{28A0092B-C50C-407E-A947-70E740481C1C}">
                <a14:useLocalDpi xmlns:a14="http://schemas.microsoft.com/office/drawing/2010/main" val="0"/>
              </a:ext>
            </a:extLst>
          </a:blip>
          <a:srcRect l="6688" t="28845" r="25646" b="4851"/>
          <a:stretch/>
        </p:blipFill>
        <p:spPr>
          <a:xfrm>
            <a:off x="251521" y="2322160"/>
            <a:ext cx="4248471" cy="4333509"/>
          </a:xfrm>
          <a:prstGeom prst="rect">
            <a:avLst/>
          </a:prstGeom>
        </p:spPr>
      </p:pic>
    </p:spTree>
    <p:extLst>
      <p:ext uri="{BB962C8B-B14F-4D97-AF65-F5344CB8AC3E}">
        <p14:creationId xmlns:p14="http://schemas.microsoft.com/office/powerpoint/2010/main" val="1113120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EFE6-C0ED-027D-3EC7-C40613FF5B44}"/>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3F999E9D-2097-55AF-35C4-19497E2AD67C}"/>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22" name="スライド番号プレースホルダ 1">
            <a:extLst>
              <a:ext uri="{FF2B5EF4-FFF2-40B4-BE49-F238E27FC236}">
                <a16:creationId xmlns:a16="http://schemas.microsoft.com/office/drawing/2014/main" id="{D1F708EB-F49C-61BA-0634-081547589969}"/>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D8572A6B-AF00-AF6D-78D8-FD6F4CB35853}"/>
              </a:ext>
            </a:extLst>
          </p:cNvPr>
          <p:cNvSpPr/>
          <p:nvPr/>
        </p:nvSpPr>
        <p:spPr>
          <a:xfrm>
            <a:off x="256501" y="980728"/>
            <a:ext cx="8496943" cy="582792"/>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panose="020B0604030504040204" pitchFamily="50" charset="-128"/>
                <a:ea typeface="Meiryo UI" panose="020B0604030504040204" pitchFamily="50" charset="-128"/>
              </a:rPr>
              <a:t>開花期の強風や降雨による裂果により、平成以降で最小の不作となったことから、次年度　以降のさくらんぼの安定生産</a:t>
            </a:r>
            <a:r>
              <a:rPr lang="ja-JP" altLang="ja-JP" dirty="0">
                <a:solidFill>
                  <a:prstClr val="black"/>
                </a:solidFill>
                <a:latin typeface="Meiryo UI" panose="020B0604030504040204" pitchFamily="50" charset="-128"/>
                <a:ea typeface="Meiryo UI" panose="020B0604030504040204" pitchFamily="50" charset="-128"/>
              </a:rPr>
              <a:t>に向け</a:t>
            </a:r>
            <a:r>
              <a:rPr lang="ja-JP" altLang="en-US" dirty="0">
                <a:solidFill>
                  <a:prstClr val="black"/>
                </a:solidFill>
                <a:latin typeface="Meiryo UI" panose="020B0604030504040204" pitchFamily="50" charset="-128"/>
                <a:ea typeface="Meiryo UI" panose="020B0604030504040204" pitchFamily="50" charset="-128"/>
              </a:rPr>
              <a:t>、県知事へ要請を行った。</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50A26CF-5EE2-1706-4C63-E496430F1C92}"/>
              </a:ext>
            </a:extLst>
          </p:cNvPr>
          <p:cNvSpPr txBox="1"/>
          <p:nvPr/>
        </p:nvSpPr>
        <p:spPr>
          <a:xfrm>
            <a:off x="791580" y="593909"/>
            <a:ext cx="7560840" cy="401380"/>
          </a:xfrm>
          <a:prstGeom prst="rect">
            <a:avLst/>
          </a:prstGeom>
          <a:noFill/>
          <a:ln w="19050">
            <a:noFill/>
          </a:ln>
        </p:spPr>
        <p:txBody>
          <a:bodyPr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さくらんぼの安定生産に向けた緊急要請（</a:t>
            </a:r>
            <a:r>
              <a:rPr kumimoji="1" lang="en-US" altLang="ja-JP"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6/27</a:t>
            </a:r>
            <a:r>
              <a:rPr kumimoji="1" lang="ja-JP" altLang="en-US"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a:t>
            </a:r>
          </a:p>
        </p:txBody>
      </p:sp>
      <p:sp>
        <p:nvSpPr>
          <p:cNvPr id="19" name="テキスト ボックス 18">
            <a:extLst>
              <a:ext uri="{FF2B5EF4-FFF2-40B4-BE49-F238E27FC236}">
                <a16:creationId xmlns:a16="http://schemas.microsoft.com/office/drawing/2014/main" id="{7466E04A-EC01-0BAB-509D-E2223E203406}"/>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rPr>
              <a:t>令和７年のＪＡグループ山形の主な農政運動</a:t>
            </a:r>
          </a:p>
        </p:txBody>
      </p:sp>
      <p:graphicFrame>
        <p:nvGraphicFramePr>
          <p:cNvPr id="2" name="表 1">
            <a:extLst>
              <a:ext uri="{FF2B5EF4-FFF2-40B4-BE49-F238E27FC236}">
                <a16:creationId xmlns:a16="http://schemas.microsoft.com/office/drawing/2014/main" id="{F66251D0-8463-8A9B-9DE9-BC9BD5DFF023}"/>
              </a:ext>
            </a:extLst>
          </p:cNvPr>
          <p:cNvGraphicFramePr>
            <a:graphicFrameLocks noGrp="1"/>
          </p:cNvGraphicFramePr>
          <p:nvPr>
            <p:extLst>
              <p:ext uri="{D42A27DB-BD31-4B8C-83A1-F6EECF244321}">
                <p14:modId xmlns:p14="http://schemas.microsoft.com/office/powerpoint/2010/main" val="715117259"/>
              </p:ext>
            </p:extLst>
          </p:nvPr>
        </p:nvGraphicFramePr>
        <p:xfrm>
          <a:off x="251521" y="1628800"/>
          <a:ext cx="8496943" cy="5146232"/>
        </p:xfrm>
        <a:graphic>
          <a:graphicData uri="http://schemas.openxmlformats.org/drawingml/2006/table">
            <a:tbl>
              <a:tblPr firstRow="1" bandRow="1">
                <a:tableStyleId>{F5AB1C69-6EDB-4FF4-983F-18BD219EF322}</a:tableStyleId>
              </a:tblPr>
              <a:tblGrid>
                <a:gridCol w="4248471">
                  <a:extLst>
                    <a:ext uri="{9D8B030D-6E8A-4147-A177-3AD203B41FA5}">
                      <a16:colId xmlns:a16="http://schemas.microsoft.com/office/drawing/2014/main" val="20000"/>
                    </a:ext>
                  </a:extLst>
                </a:gridCol>
                <a:gridCol w="4248472">
                  <a:extLst>
                    <a:ext uri="{9D8B030D-6E8A-4147-A177-3AD203B41FA5}">
                      <a16:colId xmlns:a16="http://schemas.microsoft.com/office/drawing/2014/main" val="20002"/>
                    </a:ext>
                  </a:extLst>
                </a:gridCol>
              </a:tblGrid>
              <a:tr h="386209">
                <a:tc>
                  <a:txBody>
                    <a:bodyPr/>
                    <a:lstStyle/>
                    <a:p>
                      <a:pPr algn="ctr"/>
                      <a:r>
                        <a:rPr kumimoji="1" lang="ja-JP" altLang="en-US" sz="1900" dirty="0">
                          <a:latin typeface="Meiryo UI" panose="020B0604030504040204" pitchFamily="50" charset="-128"/>
                          <a:ea typeface="Meiryo UI" panose="020B0604030504040204" pitchFamily="50" charset="-128"/>
                        </a:rPr>
                        <a:t>要 請 項 目</a:t>
                      </a:r>
                    </a:p>
                  </a:txBody>
                  <a:tcPr/>
                </a:tc>
                <a:tc>
                  <a:txBody>
                    <a:bodyPr/>
                    <a:lstStyle/>
                    <a:p>
                      <a:pPr algn="ctr"/>
                      <a:r>
                        <a:rPr kumimoji="1" lang="ja-JP" altLang="en-US" sz="1900" dirty="0">
                          <a:latin typeface="Meiryo UI" panose="020B0604030504040204" pitchFamily="50" charset="-128"/>
                          <a:ea typeface="Meiryo UI" panose="020B0604030504040204" pitchFamily="50" charset="-128"/>
                        </a:rPr>
                        <a:t>結 果</a:t>
                      </a:r>
                    </a:p>
                  </a:txBody>
                  <a:tcPr>
                    <a:solidFill>
                      <a:schemeClr val="accent5">
                        <a:lumMod val="60000"/>
                        <a:lumOff val="40000"/>
                      </a:schemeClr>
                    </a:solidFill>
                  </a:tcPr>
                </a:tc>
                <a:extLst>
                  <a:ext uri="{0D108BD9-81ED-4DB2-BD59-A6C34878D82A}">
                    <a16:rowId xmlns:a16="http://schemas.microsoft.com/office/drawing/2014/main" val="10000"/>
                  </a:ext>
                </a:extLst>
              </a:tr>
              <a:tr h="1390352">
                <a:tc>
                  <a:txBody>
                    <a:bodyPr/>
                    <a:lstStyle/>
                    <a:p>
                      <a:pPr marL="179388" indent="-179388" algn="l">
                        <a:spcBef>
                          <a:spcPts val="60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l">
                        <a:spcBef>
                          <a:spcPts val="600"/>
                        </a:spcBef>
                        <a:spcAft>
                          <a:spcPts val="0"/>
                        </a:spcAft>
                      </a:pPr>
                      <a:endParaRPr kumimoji="1" lang="en-US" altLang="ja-JP" sz="1200" b="0"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600"/>
                        </a:spcBef>
                        <a:spcAft>
                          <a:spcPts val="0"/>
                        </a:spcAft>
                      </a:pPr>
                      <a:r>
                        <a:rPr kumimoji="1" lang="ja-JP" altLang="en-US" sz="1200" b="1" u="none" dirty="0">
                          <a:latin typeface="Meiryo UI" panose="020B0604030504040204" pitchFamily="50" charset="-128"/>
                          <a:ea typeface="Meiryo UI" panose="020B0604030504040204" pitchFamily="50" charset="-128"/>
                        </a:rPr>
                        <a:t>✅　</a:t>
                      </a:r>
                      <a:r>
                        <a:rPr kumimoji="1" lang="ja-JP" altLang="en-US" sz="1200" b="0" u="none" dirty="0">
                          <a:latin typeface="Meiryo UI" panose="020B0604030504040204" pitchFamily="50" charset="-128"/>
                          <a:ea typeface="Meiryo UI" panose="020B0604030504040204" pitchFamily="50" charset="-128"/>
                        </a:rPr>
                        <a:t>マメコバチの増殖対策やミツバチの購入等への支援、受粉樹の　導入への支援、さくらんぼの人工授粉に使用する輸入花粉の　数量確保と購入への支援</a:t>
                      </a:r>
                      <a:endParaRPr kumimoji="1" lang="en-US" altLang="ja-JP" sz="1200" b="0" u="none" dirty="0">
                        <a:solidFill>
                          <a:schemeClr val="tx1">
                            <a:lumMod val="85000"/>
                            <a:lumOff val="15000"/>
                          </a:schemeClr>
                        </a:solidFill>
                        <a:latin typeface="Meiryo UI" panose="020B0604030504040204" pitchFamily="50" charset="-128"/>
                        <a:ea typeface="Meiryo UI" panose="020B0604030504040204" pitchFamily="50" charset="-128"/>
                      </a:endParaRPr>
                    </a:p>
                  </a:txBody>
                  <a:tcPr marB="72000"/>
                </a:tc>
                <a:tc>
                  <a:txBody>
                    <a:bodyPr/>
                    <a:lstStyle/>
                    <a:p>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kumimoji="1" lang="ja-JP" altLang="en-US" sz="1200" b="1" u="none" dirty="0">
                          <a:latin typeface="Meiryo UI" panose="020B0604030504040204" pitchFamily="50" charset="-128"/>
                          <a:ea typeface="Meiryo UI" panose="020B0604030504040204" pitchFamily="50" charset="-128"/>
                        </a:rPr>
                        <a:t>　</a:t>
                      </a:r>
                      <a:r>
                        <a:rPr kumimoji="1" lang="en-US" altLang="ja-JP" sz="1200" b="1" u="sng" dirty="0">
                          <a:latin typeface="Meiryo UI" panose="020B0604030504040204" pitchFamily="50" charset="-128"/>
                          <a:ea typeface="Meiryo UI" panose="020B0604030504040204" pitchFamily="50" charset="-128"/>
                        </a:rPr>
                        <a:t>※</a:t>
                      </a:r>
                      <a:r>
                        <a:rPr kumimoji="1" lang="ja-JP" altLang="en-US" sz="1200" b="1" u="sng" dirty="0">
                          <a:latin typeface="Meiryo UI" panose="020B0604030504040204" pitchFamily="50" charset="-128"/>
                          <a:ea typeface="Meiryo UI" panose="020B0604030504040204" pitchFamily="50" charset="-128"/>
                        </a:rPr>
                        <a:t>　ミツバチの導入経費等に対し、県</a:t>
                      </a:r>
                      <a:r>
                        <a:rPr kumimoji="1" lang="en-US" altLang="ja-JP" sz="1200" b="1" u="sng" dirty="0">
                          <a:latin typeface="Meiryo UI" panose="020B0604030504040204" pitchFamily="50" charset="-128"/>
                          <a:ea typeface="Meiryo UI" panose="020B0604030504040204" pitchFamily="50" charset="-128"/>
                        </a:rPr>
                        <a:t>1/3</a:t>
                      </a:r>
                      <a:r>
                        <a:rPr kumimoji="1" lang="ja-JP" altLang="en-US" sz="1200" b="1" u="sng" dirty="0">
                          <a:latin typeface="Meiryo UI" panose="020B0604030504040204" pitchFamily="50" charset="-128"/>
                          <a:ea typeface="Meiryo UI" panose="020B0604030504040204" pitchFamily="50" charset="-128"/>
                        </a:rPr>
                        <a:t>、市町村</a:t>
                      </a:r>
                      <a:r>
                        <a:rPr kumimoji="1" lang="en-US" altLang="ja-JP" sz="1200" b="1" u="sng" dirty="0">
                          <a:latin typeface="Meiryo UI" panose="020B0604030504040204" pitchFamily="50" charset="-128"/>
                          <a:ea typeface="Meiryo UI" panose="020B0604030504040204" pitchFamily="50" charset="-128"/>
                        </a:rPr>
                        <a:t>1/6</a:t>
                      </a:r>
                      <a:r>
                        <a:rPr kumimoji="1" lang="ja-JP" altLang="en-US" sz="1200" b="1" u="sng" dirty="0">
                          <a:latin typeface="Meiryo UI" panose="020B0604030504040204" pitchFamily="50" charset="-128"/>
                          <a:ea typeface="Meiryo UI" panose="020B0604030504040204" pitchFamily="50" charset="-128"/>
                        </a:rPr>
                        <a:t>以上　　　</a:t>
                      </a:r>
                      <a:endParaRPr kumimoji="1" lang="en-US" altLang="ja-JP" sz="1200" b="1" u="sng" dirty="0">
                        <a:latin typeface="Meiryo UI" panose="020B0604030504040204" pitchFamily="50" charset="-128"/>
                        <a:ea typeface="Meiryo UI" panose="020B0604030504040204" pitchFamily="50" charset="-128"/>
                      </a:endParaRPr>
                    </a:p>
                    <a:p>
                      <a:r>
                        <a:rPr kumimoji="1" lang="ja-JP" altLang="en-US" sz="1200" b="1" u="none" dirty="0">
                          <a:latin typeface="Meiryo UI" panose="020B0604030504040204" pitchFamily="50" charset="-128"/>
                          <a:ea typeface="Meiryo UI" panose="020B0604030504040204" pitchFamily="50" charset="-128"/>
                        </a:rPr>
                        <a:t>　　 </a:t>
                      </a:r>
                      <a:r>
                        <a:rPr kumimoji="1" lang="ja-JP" altLang="en-US" sz="1200" b="1" u="sng" dirty="0">
                          <a:latin typeface="Meiryo UI" panose="020B0604030504040204" pitchFamily="50" charset="-128"/>
                          <a:ea typeface="Meiryo UI" panose="020B0604030504040204" pitchFamily="50" charset="-128"/>
                        </a:rPr>
                        <a:t>による協調支援。</a:t>
                      </a:r>
                      <a:endParaRPr kumimoji="1" lang="en-US" altLang="ja-JP" sz="1200" b="1" u="sng" dirty="0">
                        <a:latin typeface="Meiryo UI" panose="020B0604030504040204" pitchFamily="50" charset="-128"/>
                        <a:ea typeface="Meiryo UI" panose="020B0604030504040204" pitchFamily="50" charset="-128"/>
                      </a:endParaRPr>
                    </a:p>
                  </a:txBody>
                  <a:tcPr>
                    <a:solidFill>
                      <a:schemeClr val="tx2">
                        <a:lumMod val="40000"/>
                        <a:lumOff val="60000"/>
                      </a:schemeClr>
                    </a:solidFill>
                  </a:tcPr>
                </a:tc>
                <a:extLst>
                  <a:ext uri="{0D108BD9-81ED-4DB2-BD59-A6C34878D82A}">
                    <a16:rowId xmlns:a16="http://schemas.microsoft.com/office/drawing/2014/main" val="10001"/>
                  </a:ext>
                </a:extLst>
              </a:tr>
              <a:tr h="1123472">
                <a:tc>
                  <a:txBody>
                    <a:bodyPr/>
                    <a:lstStyle/>
                    <a:p>
                      <a:pPr algn="ctr">
                        <a:spcBef>
                          <a:spcPts val="300"/>
                        </a:spcBef>
                        <a:spcAft>
                          <a:spcPts val="0"/>
                        </a:spcAft>
                      </a:pPr>
                      <a:endParaRPr kumimoji="1" lang="en-US" altLang="ja-JP" sz="1200" dirty="0">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200" b="1" u="none" kern="1200" dirty="0">
                        <a:solidFill>
                          <a:schemeClr val="dk1"/>
                        </a:solidFill>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200" b="1" u="none" kern="1200" dirty="0">
                        <a:solidFill>
                          <a:schemeClr val="dk1"/>
                        </a:solidFill>
                        <a:latin typeface="Meiryo UI" panose="020B0604030504040204" pitchFamily="50" charset="-128"/>
                        <a:ea typeface="Meiryo UI" panose="020B0604030504040204" pitchFamily="50" charset="-128"/>
                      </a:endParaRPr>
                    </a:p>
                    <a:p>
                      <a:pPr marL="182563" indent="-182563" algn="l">
                        <a:spcBef>
                          <a:spcPts val="1200"/>
                        </a:spcBef>
                        <a:spcAft>
                          <a:spcPts val="0"/>
                        </a:spcAft>
                      </a:pPr>
                      <a:r>
                        <a:rPr kumimoji="1" lang="ja-JP" altLang="en-US" sz="1200" b="1" u="none" kern="1200" dirty="0">
                          <a:solidFill>
                            <a:schemeClr val="dk1"/>
                          </a:solidFill>
                          <a:latin typeface="Meiryo UI" panose="020B0604030504040204" pitchFamily="50" charset="-128"/>
                          <a:ea typeface="Meiryo UI" panose="020B0604030504040204" pitchFamily="50" charset="-128"/>
                          <a:cs typeface="+mn-cs"/>
                        </a:rPr>
                        <a:t>✅　</a:t>
                      </a:r>
                      <a:r>
                        <a:rPr kumimoji="1" lang="ja-JP" altLang="en-US" sz="1200" b="0" kern="1200" dirty="0">
                          <a:solidFill>
                            <a:schemeClr val="tx1">
                              <a:lumMod val="85000"/>
                              <a:lumOff val="15000"/>
                            </a:schemeClr>
                          </a:solidFill>
                          <a:latin typeface="Meiryo UI" panose="020B0604030504040204" pitchFamily="50" charset="-128"/>
                          <a:ea typeface="Meiryo UI" panose="020B0604030504040204" pitchFamily="50" charset="-128"/>
                          <a:cs typeface="+mn-cs"/>
                        </a:rPr>
                        <a:t>老朽化したスピードスプレーヤや雨よけ施設等の更新に対する　支援</a:t>
                      </a:r>
                      <a:endParaRPr kumimoji="1" lang="en-US" altLang="ja-JP" sz="1400" b="0" u="none" dirty="0">
                        <a:solidFill>
                          <a:schemeClr val="tx1">
                            <a:lumMod val="85000"/>
                            <a:lumOff val="15000"/>
                          </a:schemeClr>
                        </a:solidFill>
                        <a:latin typeface="Meiryo UI" panose="020B0604030504040204" pitchFamily="50" charset="-128"/>
                        <a:ea typeface="Meiryo UI" panose="020B0604030504040204" pitchFamily="50" charset="-128"/>
                      </a:endParaRPr>
                    </a:p>
                  </a:txBody>
                  <a:tcPr marL="72000" marR="72000" marB="72000"/>
                </a:tc>
                <a:tc>
                  <a:txBody>
                    <a:bodyPr/>
                    <a:lstStyle/>
                    <a:p>
                      <a:endParaRPr kumimoji="1" lang="en-US" altLang="ja-JP" sz="400"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スピードスプレーヤの更新のみ。</a:t>
                      </a:r>
                      <a:endParaRPr kumimoji="1" lang="ja-JP" altLang="en-US" sz="1200" dirty="0">
                        <a:latin typeface="Meiryo UI" panose="020B0604030504040204" pitchFamily="50" charset="-128"/>
                        <a:ea typeface="Meiryo UI" panose="020B0604030504040204" pitchFamily="50" charset="-128"/>
                      </a:endParaRPr>
                    </a:p>
                  </a:txBody>
                  <a:tcPr>
                    <a:solidFill>
                      <a:schemeClr val="tx2">
                        <a:lumMod val="20000"/>
                        <a:lumOff val="80000"/>
                      </a:schemeClr>
                    </a:solidFill>
                  </a:tcPr>
                </a:tc>
                <a:extLst>
                  <a:ext uri="{0D108BD9-81ED-4DB2-BD59-A6C34878D82A}">
                    <a16:rowId xmlns:a16="http://schemas.microsoft.com/office/drawing/2014/main" val="10002"/>
                  </a:ext>
                </a:extLst>
              </a:tr>
              <a:tr h="1138920">
                <a:tc>
                  <a:txBody>
                    <a:bodyPr/>
                    <a:lstStyle/>
                    <a:p>
                      <a:pPr marL="182563" indent="-182563" algn="l">
                        <a:spcAft>
                          <a:spcPts val="0"/>
                        </a:spcAft>
                      </a:pPr>
                      <a:endParaRPr kumimoji="1" lang="en-US" altLang="ja-JP" sz="1400" u="none" dirty="0">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400" u="none" dirty="0">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400" u="none" dirty="0">
                        <a:latin typeface="Meiryo UI" panose="020B0604030504040204" pitchFamily="50" charset="-128"/>
                        <a:ea typeface="Meiryo UI" panose="020B0604030504040204" pitchFamily="50" charset="-128"/>
                      </a:endParaRPr>
                    </a:p>
                    <a:p>
                      <a:pPr marL="182563" marR="0" lvl="0" indent="-182563" algn="l" defTabSz="914395"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dk1"/>
                          </a:solidFill>
                          <a:latin typeface="Meiryo UI" panose="020B0604030504040204" pitchFamily="50" charset="-128"/>
                          <a:ea typeface="Meiryo UI" panose="020B0604030504040204" pitchFamily="50" charset="-128"/>
                        </a:rPr>
                        <a:t>✅　</a:t>
                      </a:r>
                      <a:r>
                        <a:rPr kumimoji="1" lang="ja-JP" altLang="en-US"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昨年度措置した灌水設備をはじめとした高温対策への支援を　継続・拡充</a:t>
                      </a:r>
                      <a:endParaRPr kumimoji="1" lang="en-US" altLang="ja-JP" sz="1400" b="0" u="none" dirty="0">
                        <a:solidFill>
                          <a:schemeClr val="tx1">
                            <a:lumMod val="85000"/>
                            <a:lumOff val="15000"/>
                          </a:schemeClr>
                        </a:solidFill>
                        <a:latin typeface="Meiryo UI" panose="020B0604030504040204" pitchFamily="50" charset="-128"/>
                        <a:ea typeface="Meiryo UI" panose="020B0604030504040204" pitchFamily="50" charset="-128"/>
                      </a:endParaRPr>
                    </a:p>
                  </a:txBody>
                  <a:tcPr marL="72000" marR="72000" marB="72000"/>
                </a:tc>
                <a:tc>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tx2">
                        <a:lumMod val="40000"/>
                        <a:lumOff val="60000"/>
                      </a:schemeClr>
                    </a:solidFill>
                  </a:tcPr>
                </a:tc>
                <a:extLst>
                  <a:ext uri="{0D108BD9-81ED-4DB2-BD59-A6C34878D82A}">
                    <a16:rowId xmlns:a16="http://schemas.microsoft.com/office/drawing/2014/main" val="2132720326"/>
                  </a:ext>
                </a:extLst>
              </a:tr>
              <a:tr h="1046231">
                <a:tc>
                  <a:txBody>
                    <a:bodyPr/>
                    <a:lstStyle/>
                    <a:p>
                      <a:pPr marL="182563" indent="-182563" algn="l">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marR="0" lvl="0" indent="-182563" algn="l" defTabSz="914395"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dk1"/>
                          </a:solidFill>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次期作のさくらんぼの安定生産に向け、生産者の営農継続に　必要な運転資金の原則、無利子化</a:t>
                      </a:r>
                      <a:endParaRPr kumimoji="1" lang="en-US" altLang="ja-JP" sz="8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endParaRPr>
                    </a:p>
                  </a:txBody>
                  <a:tcPr marL="72000" marR="72000" marB="72000"/>
                </a:tc>
                <a:tc>
                  <a:txBody>
                    <a:bodyPr/>
                    <a:lstStyle/>
                    <a:p>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kumimoji="1" lang="ja-JP" altLang="en-US" sz="1200" b="1" u="none" dirty="0">
                          <a:latin typeface="Meiryo UI" panose="020B0604030504040204" pitchFamily="50" charset="-128"/>
                          <a:ea typeface="Meiryo UI" panose="020B0604030504040204" pitchFamily="50" charset="-128"/>
                        </a:rPr>
                        <a:t>　</a:t>
                      </a:r>
                      <a:r>
                        <a:rPr kumimoji="1" lang="en-US" altLang="ja-JP" sz="1200" b="1" u="sng" dirty="0">
                          <a:latin typeface="Meiryo UI" panose="020B0604030504040204" pitchFamily="50" charset="-128"/>
                          <a:ea typeface="Meiryo UI" panose="020B0604030504040204" pitchFamily="50" charset="-128"/>
                        </a:rPr>
                        <a:t>※</a:t>
                      </a:r>
                      <a:r>
                        <a:rPr kumimoji="1" lang="ja-JP" altLang="en-US" sz="1200" b="1" u="sng" dirty="0">
                          <a:latin typeface="Meiryo UI" panose="020B0604030504040204" pitchFamily="50" charset="-128"/>
                          <a:ea typeface="Meiryo UI" panose="020B0604030504040204" pitchFamily="50" charset="-128"/>
                        </a:rPr>
                        <a:t>　</a:t>
                      </a:r>
                      <a:r>
                        <a:rPr lang="ja-JP" altLang="en-US" sz="1200" b="1" u="sng" dirty="0">
                          <a:solidFill>
                            <a:schemeClr val="tx1">
                              <a:lumMod val="85000"/>
                              <a:lumOff val="15000"/>
                            </a:schemeClr>
                          </a:solidFill>
                          <a:latin typeface="Meiryo UI" panose="020B0604030504040204" pitchFamily="50" charset="-128"/>
                          <a:ea typeface="Meiryo UI" panose="020B0604030504040204" pitchFamily="50" charset="-128"/>
                        </a:rPr>
                        <a:t>県・市町村およびＪＡグループの協調支援。</a:t>
                      </a:r>
                      <a:endParaRPr lang="en-US" altLang="ja-JP" sz="1200" b="1" u="sng" dirty="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sz="1200" b="1" u="none" dirty="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200" b="1" u="sng" dirty="0">
                          <a:solidFill>
                            <a:schemeClr val="tx1">
                              <a:lumMod val="85000"/>
                              <a:lumOff val="15000"/>
                            </a:schemeClr>
                          </a:solidFill>
                          <a:latin typeface="Meiryo UI" panose="020B0604030504040204" pitchFamily="50" charset="-128"/>
                          <a:ea typeface="Meiryo UI" panose="020B0604030504040204" pitchFamily="50" charset="-128"/>
                        </a:rPr>
                        <a:t>果樹栽培者</a:t>
                      </a:r>
                      <a:r>
                        <a:rPr lang="en-US" altLang="ja-JP" sz="1200" b="1" u="sng" dirty="0">
                          <a:solidFill>
                            <a:schemeClr val="tx1">
                              <a:lumMod val="85000"/>
                              <a:lumOff val="15000"/>
                            </a:schemeClr>
                          </a:solidFill>
                          <a:latin typeface="Meiryo UI" panose="020B0604030504040204" pitchFamily="50" charset="-128"/>
                          <a:ea typeface="Meiryo UI" panose="020B0604030504040204" pitchFamily="50" charset="-128"/>
                        </a:rPr>
                        <a:t>500</a:t>
                      </a:r>
                      <a:r>
                        <a:rPr lang="ja-JP" altLang="en-US" sz="1200" b="1" u="sng" dirty="0">
                          <a:solidFill>
                            <a:schemeClr val="tx1">
                              <a:lumMod val="85000"/>
                              <a:lumOff val="15000"/>
                            </a:schemeClr>
                          </a:solidFill>
                          <a:latin typeface="Meiryo UI" panose="020B0604030504040204" pitchFamily="50" charset="-128"/>
                          <a:ea typeface="Meiryo UI" panose="020B0604030504040204" pitchFamily="50" charset="-128"/>
                        </a:rPr>
                        <a:t>万円、一般農業者</a:t>
                      </a:r>
                      <a:r>
                        <a:rPr lang="en-US" altLang="ja-JP" sz="1200" b="1" u="sng" dirty="0">
                          <a:solidFill>
                            <a:schemeClr val="tx1">
                              <a:lumMod val="85000"/>
                              <a:lumOff val="15000"/>
                            </a:schemeClr>
                          </a:solidFill>
                          <a:latin typeface="Meiryo UI" panose="020B0604030504040204" pitchFamily="50" charset="-128"/>
                          <a:ea typeface="Meiryo UI" panose="020B0604030504040204" pitchFamily="50" charset="-128"/>
                        </a:rPr>
                        <a:t>200</a:t>
                      </a:r>
                      <a:r>
                        <a:rPr lang="ja-JP" altLang="en-US" sz="1200" b="1" u="sng" dirty="0">
                          <a:solidFill>
                            <a:schemeClr val="tx1">
                              <a:lumMod val="85000"/>
                              <a:lumOff val="15000"/>
                            </a:schemeClr>
                          </a:solidFill>
                          <a:latin typeface="Meiryo UI" panose="020B0604030504040204" pitchFamily="50" charset="-128"/>
                          <a:ea typeface="Meiryo UI" panose="020B0604030504040204" pitchFamily="50" charset="-128"/>
                        </a:rPr>
                        <a:t>万円を限度。</a:t>
                      </a:r>
                      <a:endParaRPr kumimoji="1" lang="ja-JP" altLang="en-US" sz="1200" b="1" u="sng" dirty="0">
                        <a:latin typeface="Meiryo UI" panose="020B0604030504040204" pitchFamily="50" charset="-128"/>
                        <a:ea typeface="Meiryo UI" panose="020B0604030504040204" pitchFamily="50" charset="-128"/>
                      </a:endParaRPr>
                    </a:p>
                  </a:txBody>
                  <a:tcPr>
                    <a:solidFill>
                      <a:schemeClr val="tx2">
                        <a:lumMod val="20000"/>
                        <a:lumOff val="80000"/>
                      </a:schemeClr>
                    </a:solidFill>
                  </a:tcPr>
                </a:tc>
                <a:extLst>
                  <a:ext uri="{0D108BD9-81ED-4DB2-BD59-A6C34878D82A}">
                    <a16:rowId xmlns:a16="http://schemas.microsoft.com/office/drawing/2014/main" val="1894550446"/>
                  </a:ext>
                </a:extLst>
              </a:tr>
            </a:tbl>
          </a:graphicData>
        </a:graphic>
      </p:graphicFrame>
      <p:sp>
        <p:nvSpPr>
          <p:cNvPr id="3" name="角丸四角形 6">
            <a:extLst>
              <a:ext uri="{FF2B5EF4-FFF2-40B4-BE49-F238E27FC236}">
                <a16:creationId xmlns:a16="http://schemas.microsoft.com/office/drawing/2014/main" id="{533FB299-C696-EAF5-C6EE-3F0E4EF0841A}"/>
              </a:ext>
            </a:extLst>
          </p:cNvPr>
          <p:cNvSpPr/>
          <p:nvPr/>
        </p:nvSpPr>
        <p:spPr>
          <a:xfrm>
            <a:off x="1031180" y="2132856"/>
            <a:ext cx="2664000" cy="568610"/>
          </a:xfrm>
          <a:prstGeom prst="roundRect">
            <a:avLst/>
          </a:prstGeom>
          <a:ln/>
        </p:spPr>
        <p:style>
          <a:lnRef idx="2">
            <a:schemeClr val="accent3"/>
          </a:lnRef>
          <a:fillRef idx="1">
            <a:schemeClr val="lt1"/>
          </a:fillRef>
          <a:effectRef idx="0">
            <a:schemeClr val="accent3"/>
          </a:effectRef>
          <a:fontRef idx="minor">
            <a:schemeClr val="dk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schemeClr val="accent3"/>
                </a:solidFill>
                <a:latin typeface="Meiryo UI" panose="020B0604030504040204" pitchFamily="50" charset="-128"/>
                <a:ea typeface="Meiryo UI" panose="020B0604030504040204" pitchFamily="50" charset="-128"/>
              </a:rPr>
              <a:t>さくらんぼの</a:t>
            </a:r>
            <a:endParaRPr lang="en-US" altLang="ja-JP" b="1" dirty="0">
              <a:solidFill>
                <a:schemeClr val="accent3"/>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rPr>
              <a:t>結実確保対策</a:t>
            </a:r>
            <a:endParaRPr kumimoji="1" lang="en-US" altLang="ja-JP"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endParaRPr>
          </a:p>
        </p:txBody>
      </p:sp>
      <p:sp>
        <p:nvSpPr>
          <p:cNvPr id="4" name="角丸四角形 6">
            <a:extLst>
              <a:ext uri="{FF2B5EF4-FFF2-40B4-BE49-F238E27FC236}">
                <a16:creationId xmlns:a16="http://schemas.microsoft.com/office/drawing/2014/main" id="{81561432-DC7C-B196-2C74-03E7C25A70B4}"/>
              </a:ext>
            </a:extLst>
          </p:cNvPr>
          <p:cNvSpPr/>
          <p:nvPr/>
        </p:nvSpPr>
        <p:spPr>
          <a:xfrm>
            <a:off x="1031180" y="3501008"/>
            <a:ext cx="2664000" cy="552640"/>
          </a:xfrm>
          <a:prstGeom prst="roundRect">
            <a:avLst/>
          </a:prstGeom>
          <a:ln/>
        </p:spPr>
        <p:style>
          <a:lnRef idx="2">
            <a:schemeClr val="accent3"/>
          </a:lnRef>
          <a:fillRef idx="1">
            <a:schemeClr val="lt1"/>
          </a:fillRef>
          <a:effectRef idx="0">
            <a:schemeClr val="accent3"/>
          </a:effectRef>
          <a:fontRef idx="minor">
            <a:schemeClr val="dk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schemeClr val="accent3"/>
                </a:solidFill>
                <a:latin typeface="Meiryo UI" panose="020B0604030504040204" pitchFamily="50" charset="-128"/>
                <a:ea typeface="Meiryo UI" panose="020B0604030504040204" pitchFamily="50" charset="-128"/>
              </a:rPr>
              <a:t>老朽化した機械・設備</a:t>
            </a:r>
            <a:endParaRPr lang="en-US" altLang="ja-JP" b="1" dirty="0">
              <a:solidFill>
                <a:schemeClr val="accent3"/>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schemeClr val="accent3"/>
                </a:solidFill>
                <a:latin typeface="Meiryo UI" panose="020B0604030504040204" pitchFamily="50" charset="-128"/>
                <a:ea typeface="Meiryo UI" panose="020B0604030504040204" pitchFamily="50" charset="-128"/>
              </a:rPr>
              <a:t>の更新</a:t>
            </a:r>
            <a:endParaRPr kumimoji="1" lang="en-US" altLang="ja-JP"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endParaRPr>
          </a:p>
        </p:txBody>
      </p:sp>
      <p:sp>
        <p:nvSpPr>
          <p:cNvPr id="5" name="角丸四角形 6">
            <a:extLst>
              <a:ext uri="{FF2B5EF4-FFF2-40B4-BE49-F238E27FC236}">
                <a16:creationId xmlns:a16="http://schemas.microsoft.com/office/drawing/2014/main" id="{3F7B6131-EB98-5355-3C37-3658B86D03FC}"/>
              </a:ext>
            </a:extLst>
          </p:cNvPr>
          <p:cNvSpPr/>
          <p:nvPr/>
        </p:nvSpPr>
        <p:spPr>
          <a:xfrm>
            <a:off x="1031180" y="4676560"/>
            <a:ext cx="2664000" cy="552640"/>
          </a:xfrm>
          <a:prstGeom prst="roundRect">
            <a:avLst/>
          </a:prstGeom>
          <a:ln/>
        </p:spPr>
        <p:style>
          <a:lnRef idx="2">
            <a:schemeClr val="accent3"/>
          </a:lnRef>
          <a:fillRef idx="1">
            <a:schemeClr val="lt1"/>
          </a:fillRef>
          <a:effectRef idx="0">
            <a:schemeClr val="accent3"/>
          </a:effectRef>
          <a:fontRef idx="minor">
            <a:schemeClr val="dk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rPr>
              <a:t>灌水対策をはじめとした</a:t>
            </a:r>
            <a:endParaRPr kumimoji="1" lang="en-US" altLang="ja-JP"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rPr>
              <a:t>高温対策</a:t>
            </a:r>
            <a:endParaRPr kumimoji="1" lang="en-US" altLang="ja-JP"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endParaRPr>
          </a:p>
        </p:txBody>
      </p:sp>
      <p:sp>
        <p:nvSpPr>
          <p:cNvPr id="7" name="角丸四角形 6">
            <a:extLst>
              <a:ext uri="{FF2B5EF4-FFF2-40B4-BE49-F238E27FC236}">
                <a16:creationId xmlns:a16="http://schemas.microsoft.com/office/drawing/2014/main" id="{A5DD10D0-C411-9C56-1C8F-8277CE74EB1E}"/>
              </a:ext>
            </a:extLst>
          </p:cNvPr>
          <p:cNvSpPr/>
          <p:nvPr/>
        </p:nvSpPr>
        <p:spPr>
          <a:xfrm>
            <a:off x="1031180" y="5800215"/>
            <a:ext cx="2664000" cy="452984"/>
          </a:xfrm>
          <a:prstGeom prst="roundRect">
            <a:avLst/>
          </a:prstGeom>
          <a:ln/>
        </p:spPr>
        <p:style>
          <a:lnRef idx="2">
            <a:schemeClr val="accent3"/>
          </a:lnRef>
          <a:fillRef idx="1">
            <a:schemeClr val="lt1"/>
          </a:fillRef>
          <a:effectRef idx="0">
            <a:schemeClr val="accent3"/>
          </a:effectRef>
          <a:fontRef idx="minor">
            <a:schemeClr val="dk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schemeClr val="accent3"/>
                </a:solidFill>
                <a:latin typeface="Meiryo UI" panose="020B0604030504040204" pitchFamily="50" charset="-128"/>
                <a:ea typeface="Meiryo UI" panose="020B0604030504040204" pitchFamily="50" charset="-128"/>
              </a:rPr>
              <a:t>運転資金の実質無利子化</a:t>
            </a:r>
            <a:endParaRPr lang="en-US" altLang="ja-JP" b="1" dirty="0">
              <a:solidFill>
                <a:schemeClr val="accent3"/>
              </a:solidFill>
              <a:latin typeface="Meiryo UI" panose="020B0604030504040204" pitchFamily="50" charset="-128"/>
              <a:ea typeface="Meiryo UI" panose="020B0604030504040204" pitchFamily="50" charset="-128"/>
            </a:endParaRPr>
          </a:p>
        </p:txBody>
      </p:sp>
      <p:sp>
        <p:nvSpPr>
          <p:cNvPr id="8" name="角丸四角形 12">
            <a:extLst>
              <a:ext uri="{FF2B5EF4-FFF2-40B4-BE49-F238E27FC236}">
                <a16:creationId xmlns:a16="http://schemas.microsoft.com/office/drawing/2014/main" id="{4ECBD37F-F941-B57C-21FD-CBC5661FAC8D}"/>
              </a:ext>
            </a:extLst>
          </p:cNvPr>
          <p:cNvSpPr/>
          <p:nvPr/>
        </p:nvSpPr>
        <p:spPr>
          <a:xfrm>
            <a:off x="5136890" y="2132856"/>
            <a:ext cx="2975930" cy="756183"/>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0"/>
          <a:lstStyle/>
          <a:p>
            <a:pPr algn="ctr">
              <a:spcBef>
                <a:spcPts val="600"/>
              </a:spcBef>
            </a:pPr>
            <a:r>
              <a:rPr lang="ja-JP" altLang="en-US" sz="2000" b="1" dirty="0">
                <a:solidFill>
                  <a:schemeClr val="accent1"/>
                </a:solidFill>
                <a:latin typeface="Meiryo UI" panose="020B0604030504040204" pitchFamily="50" charset="-128"/>
                <a:ea typeface="Meiryo UI" panose="020B0604030504040204" pitchFamily="50" charset="-128"/>
              </a:rPr>
              <a:t>令和</a:t>
            </a:r>
            <a:r>
              <a:rPr lang="en-US" altLang="ja-JP" sz="2000" b="1" dirty="0">
                <a:solidFill>
                  <a:schemeClr val="accent1"/>
                </a:solidFill>
                <a:latin typeface="Meiryo UI" panose="020B0604030504040204" pitchFamily="50" charset="-128"/>
                <a:ea typeface="Meiryo UI" panose="020B0604030504040204" pitchFamily="50" charset="-128"/>
              </a:rPr>
              <a:t>8</a:t>
            </a:r>
            <a:r>
              <a:rPr lang="ja-JP" altLang="en-US" sz="2000" b="1" dirty="0">
                <a:solidFill>
                  <a:schemeClr val="accent1"/>
                </a:solidFill>
                <a:latin typeface="Meiryo UI" panose="020B0604030504040204" pitchFamily="50" charset="-128"/>
                <a:ea typeface="Meiryo UI" panose="020B0604030504040204" pitchFamily="50" charset="-128"/>
              </a:rPr>
              <a:t>年度当初予算にて</a:t>
            </a:r>
            <a:endParaRPr lang="en-US" altLang="ja-JP" sz="2000" b="1" dirty="0">
              <a:solidFill>
                <a:schemeClr val="accent1"/>
              </a:solidFill>
              <a:latin typeface="Meiryo UI" panose="020B0604030504040204" pitchFamily="50" charset="-128"/>
              <a:ea typeface="Meiryo UI" panose="020B0604030504040204" pitchFamily="50" charset="-128"/>
            </a:endParaRPr>
          </a:p>
          <a:p>
            <a:pPr algn="ctr">
              <a:spcBef>
                <a:spcPts val="600"/>
              </a:spcBef>
            </a:pPr>
            <a:r>
              <a:rPr lang="ja-JP" altLang="en-US" sz="2000" b="1" dirty="0">
                <a:solidFill>
                  <a:schemeClr val="accent1"/>
                </a:solidFill>
                <a:latin typeface="Meiryo UI" panose="020B0604030504040204" pitchFamily="50" charset="-128"/>
                <a:ea typeface="Meiryo UI" panose="020B0604030504040204" pitchFamily="50" charset="-128"/>
              </a:rPr>
              <a:t>措置（補助率：</a:t>
            </a:r>
            <a:r>
              <a:rPr lang="en-US" altLang="ja-JP" sz="2000" b="1" dirty="0">
                <a:solidFill>
                  <a:schemeClr val="accent1"/>
                </a:solidFill>
                <a:latin typeface="Meiryo UI" panose="020B0604030504040204" pitchFamily="50" charset="-128"/>
                <a:ea typeface="Meiryo UI" panose="020B0604030504040204" pitchFamily="50" charset="-128"/>
              </a:rPr>
              <a:t>1/2</a:t>
            </a:r>
            <a:r>
              <a:rPr lang="ja-JP" altLang="en-US" sz="2000" b="1" dirty="0">
                <a:solidFill>
                  <a:schemeClr val="accent1"/>
                </a:solidFill>
                <a:latin typeface="Meiryo UI" panose="020B0604030504040204" pitchFamily="50" charset="-128"/>
                <a:ea typeface="Meiryo UI" panose="020B0604030504040204" pitchFamily="50" charset="-128"/>
              </a:rPr>
              <a:t>）</a:t>
            </a:r>
            <a:endParaRPr lang="en-US" altLang="ja-JP" sz="2000" b="1" dirty="0">
              <a:solidFill>
                <a:schemeClr val="accent1"/>
              </a:solidFill>
              <a:latin typeface="Meiryo UI" panose="020B0604030504040204" pitchFamily="50" charset="-128"/>
              <a:ea typeface="Meiryo UI" panose="020B0604030504040204" pitchFamily="50" charset="-128"/>
            </a:endParaRPr>
          </a:p>
        </p:txBody>
      </p:sp>
      <p:sp>
        <p:nvSpPr>
          <p:cNvPr id="10" name="角丸四角形 12">
            <a:extLst>
              <a:ext uri="{FF2B5EF4-FFF2-40B4-BE49-F238E27FC236}">
                <a16:creationId xmlns:a16="http://schemas.microsoft.com/office/drawing/2014/main" id="{59E615EB-8D6B-4F39-2EC6-6625E534914B}"/>
              </a:ext>
            </a:extLst>
          </p:cNvPr>
          <p:cNvSpPr/>
          <p:nvPr/>
        </p:nvSpPr>
        <p:spPr>
          <a:xfrm>
            <a:off x="5136890" y="3501008"/>
            <a:ext cx="2952000" cy="567965"/>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0"/>
          <a:lstStyle/>
          <a:p>
            <a:pPr algn="ctr"/>
            <a:r>
              <a:rPr lang="en-US" altLang="ja-JP" b="1" dirty="0">
                <a:solidFill>
                  <a:schemeClr val="accent1"/>
                </a:solidFill>
                <a:latin typeface="Meiryo UI" panose="020B0604030504040204" pitchFamily="50" charset="-128"/>
                <a:ea typeface="Meiryo UI" panose="020B0604030504040204" pitchFamily="50" charset="-128"/>
              </a:rPr>
              <a:t>12</a:t>
            </a:r>
            <a:r>
              <a:rPr lang="ja-JP" altLang="en-US" b="1" dirty="0">
                <a:solidFill>
                  <a:schemeClr val="accent1"/>
                </a:solidFill>
                <a:latin typeface="Meiryo UI" panose="020B0604030504040204" pitchFamily="50" charset="-128"/>
                <a:ea typeface="Meiryo UI" panose="020B0604030504040204" pitchFamily="50" charset="-128"/>
              </a:rPr>
              <a:t>月補正予算にて措置</a:t>
            </a:r>
            <a:endParaRPr lang="en-US" altLang="ja-JP" b="1" dirty="0">
              <a:solidFill>
                <a:schemeClr val="accent1"/>
              </a:solidFill>
              <a:latin typeface="Meiryo UI" panose="020B0604030504040204" pitchFamily="50" charset="-128"/>
              <a:ea typeface="Meiryo UI" panose="020B0604030504040204" pitchFamily="50" charset="-128"/>
            </a:endParaRPr>
          </a:p>
          <a:p>
            <a:pPr algn="ctr"/>
            <a:r>
              <a:rPr lang="ja-JP" altLang="en-US" b="1" dirty="0">
                <a:solidFill>
                  <a:schemeClr val="accent1"/>
                </a:solidFill>
                <a:latin typeface="Meiryo UI" panose="020B0604030504040204" pitchFamily="50" charset="-128"/>
                <a:ea typeface="Meiryo UI" panose="020B0604030504040204" pitchFamily="50" charset="-128"/>
              </a:rPr>
              <a:t>（補助率：</a:t>
            </a:r>
            <a:r>
              <a:rPr lang="en-US" altLang="ja-JP" b="1" dirty="0">
                <a:solidFill>
                  <a:schemeClr val="accent1"/>
                </a:solidFill>
                <a:latin typeface="Meiryo UI" panose="020B0604030504040204" pitchFamily="50" charset="-128"/>
                <a:ea typeface="Meiryo UI" panose="020B0604030504040204" pitchFamily="50" charset="-128"/>
              </a:rPr>
              <a:t>1/3</a:t>
            </a:r>
            <a:r>
              <a:rPr lang="ja-JP" altLang="en-US" b="1" dirty="0">
                <a:solidFill>
                  <a:schemeClr val="accent1"/>
                </a:solidFill>
                <a:latin typeface="Meiryo UI" panose="020B0604030504040204" pitchFamily="50" charset="-128"/>
                <a:ea typeface="Meiryo UI" panose="020B0604030504040204" pitchFamily="50" charset="-128"/>
              </a:rPr>
              <a:t>）</a:t>
            </a:r>
            <a:endParaRPr lang="en-US" altLang="ja-JP" b="1" dirty="0">
              <a:solidFill>
                <a:schemeClr val="accent1"/>
              </a:solidFill>
              <a:latin typeface="Meiryo UI" panose="020B0604030504040204" pitchFamily="50" charset="-128"/>
              <a:ea typeface="Meiryo UI" panose="020B0604030504040204" pitchFamily="50" charset="-128"/>
            </a:endParaRPr>
          </a:p>
        </p:txBody>
      </p:sp>
      <p:sp>
        <p:nvSpPr>
          <p:cNvPr id="11" name="角丸四角形 12">
            <a:extLst>
              <a:ext uri="{FF2B5EF4-FFF2-40B4-BE49-F238E27FC236}">
                <a16:creationId xmlns:a16="http://schemas.microsoft.com/office/drawing/2014/main" id="{0D71131E-9139-8033-C950-A9C76149546E}"/>
              </a:ext>
            </a:extLst>
          </p:cNvPr>
          <p:cNvSpPr/>
          <p:nvPr/>
        </p:nvSpPr>
        <p:spPr>
          <a:xfrm>
            <a:off x="5136451" y="4725144"/>
            <a:ext cx="2952000" cy="756183"/>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0"/>
          <a:lstStyle/>
          <a:p>
            <a:pPr algn="ctr">
              <a:spcBef>
                <a:spcPts val="600"/>
              </a:spcBef>
            </a:pPr>
            <a:r>
              <a:rPr lang="ja-JP" altLang="en-US" sz="2000" b="1" dirty="0">
                <a:solidFill>
                  <a:schemeClr val="accent1"/>
                </a:solidFill>
                <a:latin typeface="Meiryo UI" panose="020B0604030504040204" pitchFamily="50" charset="-128"/>
                <a:ea typeface="Meiryo UI" panose="020B0604030504040204" pitchFamily="50" charset="-128"/>
              </a:rPr>
              <a:t>令和</a:t>
            </a:r>
            <a:r>
              <a:rPr lang="en-US" altLang="ja-JP" sz="2000" b="1" dirty="0">
                <a:solidFill>
                  <a:schemeClr val="accent1"/>
                </a:solidFill>
                <a:latin typeface="Meiryo UI" panose="020B0604030504040204" pitchFamily="50" charset="-128"/>
                <a:ea typeface="Meiryo UI" panose="020B0604030504040204" pitchFamily="50" charset="-128"/>
              </a:rPr>
              <a:t>8</a:t>
            </a:r>
            <a:r>
              <a:rPr lang="ja-JP" altLang="en-US" sz="2000" b="1" dirty="0">
                <a:solidFill>
                  <a:schemeClr val="accent1"/>
                </a:solidFill>
                <a:latin typeface="Meiryo UI" panose="020B0604030504040204" pitchFamily="50" charset="-128"/>
                <a:ea typeface="Meiryo UI" panose="020B0604030504040204" pitchFamily="50" charset="-128"/>
              </a:rPr>
              <a:t>年度当初予算にて</a:t>
            </a:r>
            <a:endParaRPr lang="en-US" altLang="ja-JP" sz="2000" b="1" dirty="0">
              <a:solidFill>
                <a:schemeClr val="accent1"/>
              </a:solidFill>
              <a:latin typeface="Meiryo UI" panose="020B0604030504040204" pitchFamily="50" charset="-128"/>
              <a:ea typeface="Meiryo UI" panose="020B0604030504040204" pitchFamily="50" charset="-128"/>
            </a:endParaRPr>
          </a:p>
          <a:p>
            <a:pPr algn="ctr">
              <a:spcBef>
                <a:spcPts val="600"/>
              </a:spcBef>
            </a:pPr>
            <a:r>
              <a:rPr lang="ja-JP" altLang="en-US" sz="2000" b="1" dirty="0">
                <a:solidFill>
                  <a:schemeClr val="accent1"/>
                </a:solidFill>
                <a:latin typeface="Meiryo UI" panose="020B0604030504040204" pitchFamily="50" charset="-128"/>
                <a:ea typeface="Meiryo UI" panose="020B0604030504040204" pitchFamily="50" charset="-128"/>
              </a:rPr>
              <a:t>継続措置</a:t>
            </a:r>
            <a:endParaRPr lang="en-US" altLang="ja-JP" sz="2000" b="1" dirty="0">
              <a:solidFill>
                <a:schemeClr val="accent1"/>
              </a:solidFill>
              <a:latin typeface="Meiryo UI" panose="020B0604030504040204" pitchFamily="50" charset="-128"/>
              <a:ea typeface="Meiryo UI" panose="020B0604030504040204" pitchFamily="50" charset="-128"/>
            </a:endParaRPr>
          </a:p>
        </p:txBody>
      </p:sp>
      <p:sp>
        <p:nvSpPr>
          <p:cNvPr id="13" name="角丸四角形 12">
            <a:extLst>
              <a:ext uri="{FF2B5EF4-FFF2-40B4-BE49-F238E27FC236}">
                <a16:creationId xmlns:a16="http://schemas.microsoft.com/office/drawing/2014/main" id="{F64E2173-487C-254B-415B-8D0CCEC105E7}"/>
              </a:ext>
            </a:extLst>
          </p:cNvPr>
          <p:cNvSpPr/>
          <p:nvPr/>
        </p:nvSpPr>
        <p:spPr>
          <a:xfrm>
            <a:off x="5136890" y="5805264"/>
            <a:ext cx="2952000" cy="398358"/>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0"/>
          <a:lstStyle/>
          <a:p>
            <a:pPr algn="ctr">
              <a:spcBef>
                <a:spcPts val="600"/>
              </a:spcBef>
            </a:pPr>
            <a:r>
              <a:rPr lang="ja-JP" altLang="en-US" sz="2000" b="1" dirty="0">
                <a:solidFill>
                  <a:schemeClr val="accent1"/>
                </a:solidFill>
                <a:latin typeface="Meiryo UI" panose="020B0604030504040204" pitchFamily="50" charset="-128"/>
                <a:ea typeface="Meiryo UI" panose="020B0604030504040204" pitchFamily="50" charset="-128"/>
              </a:rPr>
              <a:t>原則、無利子化</a:t>
            </a:r>
            <a:endParaRPr lang="en-US" altLang="ja-JP" sz="2000" b="1" dirty="0">
              <a:solidFill>
                <a:schemeClr val="accen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97252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EFE6-C0ED-027D-3EC7-C40613FF5B44}"/>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3F999E9D-2097-55AF-35C4-19497E2AD67C}"/>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22" name="スライド番号プレースホルダ 1">
            <a:extLst>
              <a:ext uri="{FF2B5EF4-FFF2-40B4-BE49-F238E27FC236}">
                <a16:creationId xmlns:a16="http://schemas.microsoft.com/office/drawing/2014/main" id="{D1F708EB-F49C-61BA-0634-081547589969}"/>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D8572A6B-AF00-AF6D-78D8-FD6F4CB35853}"/>
              </a:ext>
            </a:extLst>
          </p:cNvPr>
          <p:cNvSpPr/>
          <p:nvPr/>
        </p:nvSpPr>
        <p:spPr>
          <a:xfrm>
            <a:off x="251521" y="1107205"/>
            <a:ext cx="8496942" cy="877025"/>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panose="020B0604030504040204" pitchFamily="50" charset="-128"/>
                <a:ea typeface="Meiryo UI" panose="020B0604030504040204" pitchFamily="50" charset="-128"/>
              </a:rPr>
              <a:t>６月からの高温と記録的な少雨に伴う渇水により、米、野菜・果樹、家畜をはじめとした農畜産物に高温障害、暑熱被害等が発生したため、被災農家の被害軽減と拡大防止に向け、県知事へ要請を行った。</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50A26CF-5EE2-1706-4C63-E496430F1C92}"/>
              </a:ext>
            </a:extLst>
          </p:cNvPr>
          <p:cNvSpPr txBox="1"/>
          <p:nvPr/>
        </p:nvSpPr>
        <p:spPr>
          <a:xfrm>
            <a:off x="791580" y="635696"/>
            <a:ext cx="7560840" cy="524048"/>
          </a:xfrm>
          <a:prstGeom prst="rect">
            <a:avLst/>
          </a:prstGeom>
          <a:noFill/>
          <a:ln w="19050">
            <a:noFill/>
          </a:ln>
        </p:spPr>
        <p:txBody>
          <a:bodyPr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dirty="0">
                <a:solidFill>
                  <a:prstClr val="black"/>
                </a:solidFill>
                <a:latin typeface="HGS創英角ｺﾞｼｯｸUB" pitchFamily="50" charset="-128"/>
                <a:ea typeface="HGS創英角ｺﾞｼｯｸUB" pitchFamily="50" charset="-128"/>
              </a:rPr>
              <a:t>高温・渇水</a:t>
            </a:r>
            <a:r>
              <a:rPr kumimoji="1" lang="ja-JP" altLang="en-US"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による被害対策にかかる緊急要請（</a:t>
            </a:r>
            <a:r>
              <a:rPr lang="en-US" altLang="ja-JP" sz="2000" dirty="0">
                <a:solidFill>
                  <a:prstClr val="black"/>
                </a:solidFill>
                <a:latin typeface="HGS創英角ｺﾞｼｯｸUB" pitchFamily="50" charset="-128"/>
                <a:ea typeface="HGS創英角ｺﾞｼｯｸUB" pitchFamily="50" charset="-128"/>
              </a:rPr>
              <a:t>8</a:t>
            </a:r>
            <a:r>
              <a:rPr kumimoji="1" lang="en-US" altLang="ja-JP"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/4</a:t>
            </a:r>
            <a:r>
              <a:rPr kumimoji="1" lang="ja-JP" altLang="en-US"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a:t>
            </a:r>
          </a:p>
        </p:txBody>
      </p:sp>
      <p:sp>
        <p:nvSpPr>
          <p:cNvPr id="19" name="テキスト ボックス 18">
            <a:extLst>
              <a:ext uri="{FF2B5EF4-FFF2-40B4-BE49-F238E27FC236}">
                <a16:creationId xmlns:a16="http://schemas.microsoft.com/office/drawing/2014/main" id="{7466E04A-EC01-0BAB-509D-E2223E203406}"/>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rPr>
              <a:t>令和７年のＪＡグループ山形の主な農政運動</a:t>
            </a:r>
          </a:p>
        </p:txBody>
      </p:sp>
      <p:graphicFrame>
        <p:nvGraphicFramePr>
          <p:cNvPr id="2" name="表 1">
            <a:extLst>
              <a:ext uri="{FF2B5EF4-FFF2-40B4-BE49-F238E27FC236}">
                <a16:creationId xmlns:a16="http://schemas.microsoft.com/office/drawing/2014/main" id="{F66251D0-8463-8A9B-9DE9-BC9BD5DFF023}"/>
              </a:ext>
            </a:extLst>
          </p:cNvPr>
          <p:cNvGraphicFramePr>
            <a:graphicFrameLocks noGrp="1"/>
          </p:cNvGraphicFramePr>
          <p:nvPr>
            <p:extLst>
              <p:ext uri="{D42A27DB-BD31-4B8C-83A1-F6EECF244321}">
                <p14:modId xmlns:p14="http://schemas.microsoft.com/office/powerpoint/2010/main" val="1016412240"/>
              </p:ext>
            </p:extLst>
          </p:nvPr>
        </p:nvGraphicFramePr>
        <p:xfrm>
          <a:off x="251520" y="2104389"/>
          <a:ext cx="8496943" cy="4553171"/>
        </p:xfrm>
        <a:graphic>
          <a:graphicData uri="http://schemas.openxmlformats.org/drawingml/2006/table">
            <a:tbl>
              <a:tblPr firstRow="1" bandRow="1">
                <a:tableStyleId>{F5AB1C69-6EDB-4FF4-983F-18BD219EF322}</a:tableStyleId>
              </a:tblPr>
              <a:tblGrid>
                <a:gridCol w="4248472">
                  <a:extLst>
                    <a:ext uri="{9D8B030D-6E8A-4147-A177-3AD203B41FA5}">
                      <a16:colId xmlns:a16="http://schemas.microsoft.com/office/drawing/2014/main" val="20000"/>
                    </a:ext>
                  </a:extLst>
                </a:gridCol>
                <a:gridCol w="4248471">
                  <a:extLst>
                    <a:ext uri="{9D8B030D-6E8A-4147-A177-3AD203B41FA5}">
                      <a16:colId xmlns:a16="http://schemas.microsoft.com/office/drawing/2014/main" val="20002"/>
                    </a:ext>
                  </a:extLst>
                </a:gridCol>
              </a:tblGrid>
              <a:tr h="367671">
                <a:tc>
                  <a:txBody>
                    <a:bodyPr/>
                    <a:lstStyle/>
                    <a:p>
                      <a:pPr algn="ctr">
                        <a:lnSpc>
                          <a:spcPct val="100000"/>
                        </a:lnSpc>
                      </a:pPr>
                      <a:r>
                        <a:rPr kumimoji="1" lang="ja-JP" altLang="en-US" sz="1900" dirty="0">
                          <a:latin typeface="Meiryo UI" panose="020B0604030504040204" pitchFamily="50" charset="-128"/>
                          <a:ea typeface="Meiryo UI" panose="020B0604030504040204" pitchFamily="50" charset="-128"/>
                        </a:rPr>
                        <a:t>要 請 項 目</a:t>
                      </a:r>
                    </a:p>
                  </a:txBody>
                  <a:tcPr/>
                </a:tc>
                <a:tc>
                  <a:txBody>
                    <a:bodyPr/>
                    <a:lstStyle/>
                    <a:p>
                      <a:pPr algn="ctr">
                        <a:lnSpc>
                          <a:spcPct val="100000"/>
                        </a:lnSpc>
                      </a:pPr>
                      <a:r>
                        <a:rPr kumimoji="1" lang="ja-JP" altLang="en-US" sz="1900" dirty="0">
                          <a:latin typeface="Meiryo UI" panose="020B0604030504040204" pitchFamily="50" charset="-128"/>
                          <a:ea typeface="Meiryo UI" panose="020B0604030504040204" pitchFamily="50" charset="-128"/>
                        </a:rPr>
                        <a:t>結 果</a:t>
                      </a:r>
                    </a:p>
                  </a:txBody>
                  <a:tcPr>
                    <a:solidFill>
                      <a:schemeClr val="accent5">
                        <a:lumMod val="60000"/>
                        <a:lumOff val="40000"/>
                      </a:schemeClr>
                    </a:solidFill>
                  </a:tcPr>
                </a:tc>
                <a:extLst>
                  <a:ext uri="{0D108BD9-81ED-4DB2-BD59-A6C34878D82A}">
                    <a16:rowId xmlns:a16="http://schemas.microsoft.com/office/drawing/2014/main" val="10000"/>
                  </a:ext>
                </a:extLst>
              </a:tr>
              <a:tr h="2743811">
                <a:tc>
                  <a:txBody>
                    <a:bodyPr/>
                    <a:lstStyle/>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r>
                        <a:rPr kumimoji="1" lang="ja-JP" altLang="en-US" sz="1200" b="1" u="none" dirty="0">
                          <a:latin typeface="Meiryo UI" panose="020B0604030504040204" pitchFamily="50" charset="-128"/>
                          <a:ea typeface="Meiryo UI" panose="020B0604030504040204" pitchFamily="50" charset="-128"/>
                        </a:rPr>
                        <a:t>✅　</a:t>
                      </a:r>
                      <a:r>
                        <a:rPr kumimoji="1" lang="ja-JP" altLang="en-US" sz="1200" b="0" u="none" dirty="0">
                          <a:latin typeface="Meiryo UI" panose="020B0604030504040204" pitchFamily="50" charset="-128"/>
                          <a:ea typeface="Meiryo UI" panose="020B0604030504040204" pitchFamily="50" charset="-128"/>
                        </a:rPr>
                        <a:t>水稲への追肥や用水を排水路から反復利用するための臨時の揚水機の設置</a:t>
                      </a:r>
                      <a:endParaRPr kumimoji="1" lang="en-US" altLang="ja-JP" sz="1200" b="0"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0"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0"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0"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0" u="none" dirty="0">
                        <a:latin typeface="Meiryo UI" panose="020B0604030504040204" pitchFamily="50" charset="-128"/>
                        <a:ea typeface="Meiryo UI" panose="020B0604030504040204" pitchFamily="50" charset="-128"/>
                      </a:endParaRPr>
                    </a:p>
                    <a:p>
                      <a:pPr marL="179388" marR="0" lvl="0" indent="-179388" algn="just" defTabSz="914395"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dk1"/>
                          </a:solidFill>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野菜・果樹への直射日光を遮るための遮光資材の導入、畜舎内への送風ファンの導入に加え、畜舎屋根への断熱塗料の塗布</a:t>
                      </a:r>
                      <a:endParaRPr kumimoji="1" lang="en-US" altLang="ja-JP" sz="8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endParaRPr>
                    </a:p>
                    <a:p>
                      <a:pPr marL="179388" indent="-179388" algn="just">
                        <a:spcBef>
                          <a:spcPts val="0"/>
                        </a:spcBef>
                        <a:spcAft>
                          <a:spcPts val="0"/>
                        </a:spcAft>
                      </a:pPr>
                      <a:endParaRPr kumimoji="1" lang="en-US" altLang="ja-JP" sz="1200" b="0" u="none" dirty="0">
                        <a:solidFill>
                          <a:schemeClr val="tx1">
                            <a:lumMod val="85000"/>
                            <a:lumOff val="15000"/>
                          </a:schemeClr>
                        </a:solidFill>
                        <a:latin typeface="Meiryo UI" panose="020B0604030504040204" pitchFamily="50" charset="-128"/>
                        <a:ea typeface="Meiryo UI" panose="020B0604030504040204" pitchFamily="50" charset="-128"/>
                      </a:endParaRPr>
                    </a:p>
                  </a:txBody>
                  <a:tcPr marB="72000"/>
                </a:tc>
                <a:tc>
                  <a:txBody>
                    <a:bodyPr/>
                    <a:lstStyle/>
                    <a:p>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endParaRPr kumimoji="1" lang="en-US" altLang="ja-JP" sz="1000" b="0"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n-cs"/>
                      </a:endParaRPr>
                    </a:p>
                    <a:p>
                      <a:r>
                        <a:rPr kumimoji="1" lang="ja-JP" altLang="en-US" sz="10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n-cs"/>
                        </a:rPr>
                        <a:t>　</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大規模対策　</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3,940</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千円、中規模対策　</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1,760</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千円、</a:t>
                      </a:r>
                      <a:endPar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小規模対策</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660</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千円を上限。</a:t>
                      </a:r>
                      <a:endPar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endParaRPr kumimoji="1" lang="en-US" altLang="ja-JP" sz="1100" b="1" i="0" u="sng"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endParaRPr kumimoji="1" lang="en-US" altLang="ja-JP" sz="1100" b="1" i="0" u="sng"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endParaRPr kumimoji="1" lang="en-US" altLang="ja-JP" sz="1100" b="1" i="0" u="sng"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endParaRPr kumimoji="1" lang="en-US" altLang="ja-JP" sz="1100" b="1" i="0" u="sng"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endParaRPr kumimoji="1" lang="en-US" altLang="ja-JP" sz="1100" b="1" i="0" u="sng"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r>
                        <a:rPr kumimoji="1" lang="en-US" altLang="ja-JP" sz="1200" b="1" i="0" u="none"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遮光資材　</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159</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千円</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/10a</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、換気扇または循環扇　</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111</a:t>
                      </a:r>
                    </a:p>
                    <a:p>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千円</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/10a</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、ミスト噴霧装置　</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494</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千円</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/10a</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、散水・灌水</a:t>
                      </a:r>
                      <a:endPar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システム　</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1,012</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千円</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/10a</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を上限。</a:t>
                      </a:r>
                      <a:endParaRPr kumimoji="1" lang="en-US" altLang="ja-JP" sz="1200" b="1" i="0" u="sng" strike="noStrike" kern="1200" cap="none" spc="0" normalizeH="0" baseline="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a:solidFill>
                      <a:schemeClr val="tx2">
                        <a:lumMod val="40000"/>
                        <a:lumOff val="60000"/>
                      </a:schemeClr>
                    </a:solidFill>
                  </a:tcPr>
                </a:tc>
                <a:extLst>
                  <a:ext uri="{0D108BD9-81ED-4DB2-BD59-A6C34878D82A}">
                    <a16:rowId xmlns:a16="http://schemas.microsoft.com/office/drawing/2014/main" val="10001"/>
                  </a:ext>
                </a:extLst>
              </a:tr>
              <a:tr h="1152989">
                <a:tc>
                  <a:txBody>
                    <a:bodyPr/>
                    <a:lstStyle/>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marR="0" lvl="0" indent="-182563" algn="l" defTabSz="914395"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dk1"/>
                          </a:solidFill>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恒常化する高温等の異常気象に対し、高温耐性品種の開発、品種構成の見直し</a:t>
                      </a:r>
                      <a:r>
                        <a:rPr kumimoji="1" lang="ja-JP" altLang="en-US" sz="1200" b="0" i="0" u="none" strike="noStrike" kern="1200" cap="none" spc="0" normalizeH="0" baseline="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n-cs"/>
                        </a:rPr>
                        <a:t>灌水用の井戸の掘削</a:t>
                      </a:r>
                    </a:p>
                  </a:txBody>
                  <a:tcPr marL="72000" marR="72000" marB="72000"/>
                </a:tc>
                <a:tc>
                  <a:txBody>
                    <a:bodyPr/>
                    <a:lstStyle/>
                    <a:p>
                      <a:pPr marL="0" marR="0" lvl="0" indent="0" algn="l" defTabSz="914395" rtl="0" eaLnBrk="1" fontAlgn="auto" latinLnBrk="0" hangingPunct="1">
                        <a:lnSpc>
                          <a:spcPct val="100000"/>
                        </a:lnSpc>
                        <a:spcBef>
                          <a:spcPts val="600"/>
                        </a:spcBef>
                        <a:spcAft>
                          <a:spcPts val="0"/>
                        </a:spcAft>
                        <a:buClrTx/>
                        <a:buSzTx/>
                        <a:buFontTx/>
                        <a:buNone/>
                        <a:tabLst/>
                        <a:defRPr/>
                      </a:pPr>
                      <a:endParaRPr kumimoji="1" lang="en-US" altLang="ja-JP" sz="1100" b="1" i="0" u="none"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pPr marL="0" marR="0" lvl="0" indent="0" algn="l" defTabSz="914395" rtl="0" eaLnBrk="1" fontAlgn="auto" latinLnBrk="0" hangingPunct="1">
                        <a:lnSpc>
                          <a:spcPct val="100000"/>
                        </a:lnSpc>
                        <a:spcBef>
                          <a:spcPts val="600"/>
                        </a:spcBef>
                        <a:spcAft>
                          <a:spcPts val="0"/>
                        </a:spcAft>
                        <a:buClrTx/>
                        <a:buSzTx/>
                        <a:buFontTx/>
                        <a:buNone/>
                        <a:tabLst/>
                        <a:defRPr/>
                      </a:pPr>
                      <a:endParaRPr kumimoji="1" lang="en-US" altLang="ja-JP" sz="1100" b="1" i="0" u="none"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pPr marL="0" marR="0" lvl="0" indent="0" algn="l" defTabSz="914395" rtl="0" eaLnBrk="1" fontAlgn="auto" latinLnBrk="0" hangingPunct="1">
                        <a:lnSpc>
                          <a:spcPct val="100000"/>
                        </a:lnSpc>
                        <a:spcBef>
                          <a:spcPts val="600"/>
                        </a:spcBef>
                        <a:spcAft>
                          <a:spcPts val="0"/>
                        </a:spcAft>
                        <a:buClrTx/>
                        <a:buSzTx/>
                        <a:buFontTx/>
                        <a:buNone/>
                        <a:tabLst/>
                        <a:defRPr/>
                      </a:pPr>
                      <a:endPar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395" rtl="0" eaLnBrk="1" fontAlgn="auto" latinLnBrk="0" hangingPunct="1">
                        <a:lnSpc>
                          <a:spcPct val="100000"/>
                        </a:lnSpc>
                        <a:spcBef>
                          <a:spcPts val="600"/>
                        </a:spcBef>
                        <a:spcAft>
                          <a:spcPts val="0"/>
                        </a:spcAft>
                        <a:buClrTx/>
                        <a:buSzTx/>
                        <a:buFontTx/>
                        <a:buNone/>
                        <a:tabLst/>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p>
                    <a:p>
                      <a:pPr marL="0" marR="0" lvl="0" indent="0" algn="l" defTabSz="914395" rtl="0" eaLnBrk="1" fontAlgn="auto" latinLnBrk="0" hangingPunct="1">
                        <a:lnSpc>
                          <a:spcPct val="100000"/>
                        </a:lnSpc>
                        <a:spcBef>
                          <a:spcPts val="600"/>
                        </a:spcBef>
                        <a:spcAft>
                          <a:spcPts val="0"/>
                        </a:spcAft>
                        <a:buClrTx/>
                        <a:buSzTx/>
                        <a:buFontTx/>
                        <a:buNone/>
                        <a:tabLst/>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井戸の掘削（</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1m</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当たり</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120</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千円</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ｍ）</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50</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メートルを限度。</a:t>
                      </a:r>
                      <a:endParaRPr kumimoji="1" lang="ja-JP" altLang="en-US"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a:solidFill>
                      <a:schemeClr val="tx2">
                        <a:lumMod val="20000"/>
                        <a:lumOff val="80000"/>
                      </a:schemeClr>
                    </a:solidFill>
                  </a:tcPr>
                </a:tc>
                <a:extLst>
                  <a:ext uri="{0D108BD9-81ED-4DB2-BD59-A6C34878D82A}">
                    <a16:rowId xmlns:a16="http://schemas.microsoft.com/office/drawing/2014/main" val="1894550446"/>
                  </a:ext>
                </a:extLst>
              </a:tr>
            </a:tbl>
          </a:graphicData>
        </a:graphic>
      </p:graphicFrame>
      <p:sp>
        <p:nvSpPr>
          <p:cNvPr id="3" name="角丸四角形 6">
            <a:extLst>
              <a:ext uri="{FF2B5EF4-FFF2-40B4-BE49-F238E27FC236}">
                <a16:creationId xmlns:a16="http://schemas.microsoft.com/office/drawing/2014/main" id="{533FB299-C696-EAF5-C6EE-3F0E4EF0841A}"/>
              </a:ext>
            </a:extLst>
          </p:cNvPr>
          <p:cNvSpPr/>
          <p:nvPr/>
        </p:nvSpPr>
        <p:spPr>
          <a:xfrm>
            <a:off x="899888" y="2759011"/>
            <a:ext cx="2664000" cy="475882"/>
          </a:xfrm>
          <a:prstGeom prst="roundRect">
            <a:avLst/>
          </a:prstGeom>
          <a:ln/>
        </p:spPr>
        <p:style>
          <a:lnRef idx="2">
            <a:schemeClr val="accent3"/>
          </a:lnRef>
          <a:fillRef idx="1">
            <a:schemeClr val="lt1"/>
          </a:fillRef>
          <a:effectRef idx="0">
            <a:schemeClr val="accent3"/>
          </a:effectRef>
          <a:fontRef idx="minor">
            <a:schemeClr val="dk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schemeClr val="accent3"/>
                </a:solidFill>
                <a:latin typeface="Meiryo UI" panose="020B0604030504040204" pitchFamily="50" charset="-128"/>
                <a:ea typeface="Meiryo UI" panose="020B0604030504040204" pitchFamily="50" charset="-128"/>
              </a:rPr>
              <a:t>緊急的な支援</a:t>
            </a:r>
            <a:r>
              <a:rPr kumimoji="1" lang="ja-JP" altLang="en-US"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rPr>
              <a:t>対策</a:t>
            </a:r>
            <a:endParaRPr kumimoji="1" lang="en-US" altLang="ja-JP"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endParaRPr>
          </a:p>
        </p:txBody>
      </p:sp>
      <p:sp>
        <p:nvSpPr>
          <p:cNvPr id="7" name="角丸四角形 6">
            <a:extLst>
              <a:ext uri="{FF2B5EF4-FFF2-40B4-BE49-F238E27FC236}">
                <a16:creationId xmlns:a16="http://schemas.microsoft.com/office/drawing/2014/main" id="{A5DD10D0-C411-9C56-1C8F-8277CE74EB1E}"/>
              </a:ext>
            </a:extLst>
          </p:cNvPr>
          <p:cNvSpPr/>
          <p:nvPr/>
        </p:nvSpPr>
        <p:spPr>
          <a:xfrm>
            <a:off x="899888" y="5495893"/>
            <a:ext cx="2664000" cy="475883"/>
          </a:xfrm>
          <a:prstGeom prst="roundRect">
            <a:avLst/>
          </a:prstGeom>
          <a:ln/>
        </p:spPr>
        <p:style>
          <a:lnRef idx="2">
            <a:schemeClr val="accent3"/>
          </a:lnRef>
          <a:fillRef idx="1">
            <a:schemeClr val="lt1"/>
          </a:fillRef>
          <a:effectRef idx="0">
            <a:schemeClr val="accent3"/>
          </a:effectRef>
          <a:fontRef idx="minor">
            <a:schemeClr val="dk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schemeClr val="accent3"/>
                </a:solidFill>
                <a:latin typeface="Meiryo UI" panose="020B0604030504040204" pitchFamily="50" charset="-128"/>
                <a:ea typeface="Meiryo UI" panose="020B0604030504040204" pitchFamily="50" charset="-128"/>
              </a:rPr>
              <a:t>恒久的な支援対策</a:t>
            </a:r>
            <a:endParaRPr lang="en-US" altLang="ja-JP" b="1" dirty="0">
              <a:solidFill>
                <a:schemeClr val="accent3"/>
              </a:solidFill>
              <a:latin typeface="Meiryo UI" panose="020B0604030504040204" pitchFamily="50" charset="-128"/>
              <a:ea typeface="Meiryo UI" panose="020B0604030504040204" pitchFamily="50" charset="-128"/>
            </a:endParaRPr>
          </a:p>
        </p:txBody>
      </p:sp>
      <p:sp>
        <p:nvSpPr>
          <p:cNvPr id="8" name="角丸四角形 12">
            <a:extLst>
              <a:ext uri="{FF2B5EF4-FFF2-40B4-BE49-F238E27FC236}">
                <a16:creationId xmlns:a16="http://schemas.microsoft.com/office/drawing/2014/main" id="{4ECBD37F-F941-B57C-21FD-CBC5661FAC8D}"/>
              </a:ext>
            </a:extLst>
          </p:cNvPr>
          <p:cNvSpPr/>
          <p:nvPr/>
        </p:nvSpPr>
        <p:spPr>
          <a:xfrm>
            <a:off x="4860031" y="2603617"/>
            <a:ext cx="3636403" cy="720080"/>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0"/>
          <a:lstStyle/>
          <a:p>
            <a:pPr algn="ctr">
              <a:spcBef>
                <a:spcPts val="600"/>
              </a:spcBef>
            </a:pPr>
            <a:r>
              <a:rPr lang="ja-JP" altLang="en-US" sz="2000" b="1" dirty="0">
                <a:solidFill>
                  <a:schemeClr val="accent1"/>
                </a:solidFill>
                <a:latin typeface="Meiryo UI" panose="020B0604030504040204" pitchFamily="50" charset="-128"/>
                <a:ea typeface="Meiryo UI" panose="020B0604030504040204" pitchFamily="50" charset="-128"/>
              </a:rPr>
              <a:t>農業用水確保対策を措置</a:t>
            </a:r>
            <a:endParaRPr lang="en-US" altLang="ja-JP" sz="2000" b="1" dirty="0">
              <a:solidFill>
                <a:schemeClr val="accent1"/>
              </a:solidFill>
              <a:latin typeface="Meiryo UI" panose="020B0604030504040204" pitchFamily="50" charset="-128"/>
              <a:ea typeface="Meiryo UI" panose="020B0604030504040204" pitchFamily="50" charset="-128"/>
            </a:endParaRPr>
          </a:p>
          <a:p>
            <a:pPr algn="ctr">
              <a:spcBef>
                <a:spcPts val="600"/>
              </a:spcBef>
            </a:pPr>
            <a:r>
              <a:rPr lang="en-US" altLang="ja-JP" sz="2000" b="1" dirty="0">
                <a:solidFill>
                  <a:schemeClr val="accent1"/>
                </a:solidFill>
                <a:latin typeface="Meiryo UI" panose="020B0604030504040204" pitchFamily="50" charset="-128"/>
                <a:ea typeface="Meiryo UI" panose="020B0604030504040204" pitchFamily="50" charset="-128"/>
              </a:rPr>
              <a:t>(</a:t>
            </a:r>
            <a:r>
              <a:rPr lang="ja-JP" altLang="en-US" sz="2000" b="1" dirty="0">
                <a:solidFill>
                  <a:schemeClr val="accent1"/>
                </a:solidFill>
                <a:latin typeface="Meiryo UI" panose="020B0604030504040204" pitchFamily="50" charset="-128"/>
                <a:ea typeface="Meiryo UI" panose="020B0604030504040204" pitchFamily="50" charset="-128"/>
              </a:rPr>
              <a:t>応急対策</a:t>
            </a:r>
            <a:r>
              <a:rPr lang="en-US" altLang="ja-JP" sz="2000" b="1" dirty="0">
                <a:solidFill>
                  <a:schemeClr val="accent1"/>
                </a:solidFill>
                <a:latin typeface="Meiryo UI" panose="020B0604030504040204" pitchFamily="50" charset="-128"/>
                <a:ea typeface="Meiryo UI" panose="020B0604030504040204" pitchFamily="50" charset="-128"/>
              </a:rPr>
              <a:t>)</a:t>
            </a:r>
            <a:r>
              <a:rPr kumimoji="1" lang="ja-JP" altLang="en-US" sz="2000" b="1" i="0" u="none"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 （補助率：</a:t>
            </a:r>
            <a:r>
              <a:rPr kumimoji="1" lang="en-US" altLang="ja-JP" sz="2000" b="1" i="0" u="none"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1/3</a:t>
            </a:r>
            <a:r>
              <a:rPr kumimoji="1" lang="ja-JP" altLang="en-US" sz="2000" b="1" i="0" u="none"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rPr>
              <a:t>）</a:t>
            </a:r>
            <a:endParaRPr lang="en-US" altLang="ja-JP" sz="2000" b="1" dirty="0">
              <a:solidFill>
                <a:schemeClr val="accent1"/>
              </a:solidFill>
              <a:latin typeface="Meiryo UI" panose="020B0604030504040204" pitchFamily="50" charset="-128"/>
              <a:ea typeface="Meiryo UI" panose="020B0604030504040204" pitchFamily="50" charset="-128"/>
            </a:endParaRPr>
          </a:p>
        </p:txBody>
      </p:sp>
      <p:sp>
        <p:nvSpPr>
          <p:cNvPr id="14" name="角丸四角形 12">
            <a:extLst>
              <a:ext uri="{FF2B5EF4-FFF2-40B4-BE49-F238E27FC236}">
                <a16:creationId xmlns:a16="http://schemas.microsoft.com/office/drawing/2014/main" id="{4AB0B7C0-9EED-0763-10A0-68D3447BAC46}"/>
              </a:ext>
            </a:extLst>
          </p:cNvPr>
          <p:cNvSpPr/>
          <p:nvPr/>
        </p:nvSpPr>
        <p:spPr>
          <a:xfrm>
            <a:off x="4860031" y="3844401"/>
            <a:ext cx="3636403" cy="720080"/>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0"/>
          <a:lstStyle/>
          <a:p>
            <a:pPr algn="ctr">
              <a:spcBef>
                <a:spcPts val="600"/>
              </a:spcBef>
            </a:pPr>
            <a:r>
              <a:rPr lang="ja-JP" altLang="en-US" sz="2000" b="1" dirty="0">
                <a:solidFill>
                  <a:schemeClr val="accent1"/>
                </a:solidFill>
                <a:latin typeface="Meiryo UI" panose="020B0604030504040204" pitchFamily="50" charset="-128"/>
                <a:ea typeface="Meiryo UI" panose="020B0604030504040204" pitchFamily="50" charset="-128"/>
              </a:rPr>
              <a:t>園芸作物等高温対策を措置</a:t>
            </a:r>
            <a:endParaRPr lang="en-US" altLang="ja-JP" sz="2000" b="1" dirty="0">
              <a:solidFill>
                <a:schemeClr val="accent1"/>
              </a:solidFill>
              <a:latin typeface="Meiryo UI" panose="020B0604030504040204" pitchFamily="50" charset="-128"/>
              <a:ea typeface="Meiryo UI" panose="020B0604030504040204" pitchFamily="50" charset="-128"/>
            </a:endParaRPr>
          </a:p>
          <a:p>
            <a:pPr algn="ctr">
              <a:spcBef>
                <a:spcPts val="600"/>
              </a:spcBef>
            </a:pPr>
            <a:r>
              <a:rPr lang="ja-JP" altLang="en-US" sz="2000" b="1" dirty="0">
                <a:solidFill>
                  <a:schemeClr val="accent1"/>
                </a:solidFill>
                <a:latin typeface="Meiryo UI" panose="020B0604030504040204" pitchFamily="50" charset="-128"/>
                <a:ea typeface="Meiryo UI" panose="020B0604030504040204" pitchFamily="50" charset="-128"/>
              </a:rPr>
              <a:t>（補助率：</a:t>
            </a:r>
            <a:r>
              <a:rPr lang="en-US" altLang="ja-JP" sz="2000" b="1" dirty="0">
                <a:solidFill>
                  <a:schemeClr val="accent1"/>
                </a:solidFill>
                <a:latin typeface="Meiryo UI" panose="020B0604030504040204" pitchFamily="50" charset="-128"/>
                <a:ea typeface="Meiryo UI" panose="020B0604030504040204" pitchFamily="50" charset="-128"/>
              </a:rPr>
              <a:t>1/3</a:t>
            </a:r>
            <a:r>
              <a:rPr lang="ja-JP" altLang="en-US" sz="2000" b="1" dirty="0">
                <a:solidFill>
                  <a:schemeClr val="accent1"/>
                </a:solidFill>
                <a:latin typeface="Meiryo UI" panose="020B0604030504040204" pitchFamily="50" charset="-128"/>
                <a:ea typeface="Meiryo UI" panose="020B0604030504040204" pitchFamily="50" charset="-128"/>
              </a:rPr>
              <a:t>）</a:t>
            </a:r>
            <a:endParaRPr lang="en-US" altLang="ja-JP" sz="2000" b="1" dirty="0">
              <a:solidFill>
                <a:schemeClr val="accent1"/>
              </a:solidFill>
              <a:latin typeface="Meiryo UI" panose="020B0604030504040204" pitchFamily="50" charset="-128"/>
              <a:ea typeface="Meiryo UI" panose="020B0604030504040204" pitchFamily="50" charset="-128"/>
            </a:endParaRPr>
          </a:p>
        </p:txBody>
      </p:sp>
      <p:sp>
        <p:nvSpPr>
          <p:cNvPr id="15" name="角丸四角形 12">
            <a:extLst>
              <a:ext uri="{FF2B5EF4-FFF2-40B4-BE49-F238E27FC236}">
                <a16:creationId xmlns:a16="http://schemas.microsoft.com/office/drawing/2014/main" id="{61DE06F5-D61B-D544-044C-5E5454C55D76}"/>
              </a:ext>
            </a:extLst>
          </p:cNvPr>
          <p:cNvSpPr/>
          <p:nvPr/>
        </p:nvSpPr>
        <p:spPr>
          <a:xfrm>
            <a:off x="4860031" y="5373795"/>
            <a:ext cx="3636403" cy="720080"/>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0"/>
          <a:lstStyle/>
          <a:p>
            <a:pPr algn="ctr">
              <a:spcBef>
                <a:spcPts val="600"/>
              </a:spcBef>
            </a:pPr>
            <a:r>
              <a:rPr lang="ja-JP" altLang="en-US" sz="2000" b="1" dirty="0">
                <a:solidFill>
                  <a:schemeClr val="accent1"/>
                </a:solidFill>
                <a:latin typeface="Meiryo UI" panose="020B0604030504040204" pitchFamily="50" charset="-128"/>
                <a:ea typeface="Meiryo UI" panose="020B0604030504040204" pitchFamily="50" charset="-128"/>
              </a:rPr>
              <a:t>農業用水確保対策を措置</a:t>
            </a:r>
            <a:endParaRPr lang="en-US" altLang="ja-JP" sz="2000" b="1" dirty="0">
              <a:solidFill>
                <a:schemeClr val="accent1"/>
              </a:solidFill>
              <a:latin typeface="Meiryo UI" panose="020B0604030504040204" pitchFamily="50" charset="-128"/>
              <a:ea typeface="Meiryo UI" panose="020B0604030504040204" pitchFamily="50" charset="-128"/>
            </a:endParaRPr>
          </a:p>
          <a:p>
            <a:pPr algn="ctr">
              <a:spcBef>
                <a:spcPts val="600"/>
              </a:spcBef>
            </a:pPr>
            <a:r>
              <a:rPr lang="ja-JP" altLang="en-US" sz="2000" b="1" dirty="0">
                <a:solidFill>
                  <a:schemeClr val="accent1"/>
                </a:solidFill>
                <a:latin typeface="Meiryo UI" panose="020B0604030504040204" pitchFamily="50" charset="-128"/>
                <a:ea typeface="Meiryo UI" panose="020B0604030504040204" pitchFamily="50" charset="-128"/>
              </a:rPr>
              <a:t>（恒久対策）（補助率：</a:t>
            </a:r>
            <a:r>
              <a:rPr lang="en-US" altLang="ja-JP" sz="2000" b="1" dirty="0">
                <a:solidFill>
                  <a:schemeClr val="accent1"/>
                </a:solidFill>
                <a:latin typeface="Meiryo UI" panose="020B0604030504040204" pitchFamily="50" charset="-128"/>
                <a:ea typeface="Meiryo UI" panose="020B0604030504040204" pitchFamily="50" charset="-128"/>
              </a:rPr>
              <a:t>1/3</a:t>
            </a:r>
            <a:r>
              <a:rPr lang="ja-JP" altLang="en-US" sz="2000" b="1" dirty="0">
                <a:solidFill>
                  <a:schemeClr val="accent1"/>
                </a:solidFill>
                <a:latin typeface="Meiryo UI" panose="020B0604030504040204" pitchFamily="50" charset="-128"/>
                <a:ea typeface="Meiryo UI" panose="020B0604030504040204" pitchFamily="50" charset="-128"/>
              </a:rPr>
              <a:t>）</a:t>
            </a:r>
            <a:endParaRPr lang="en-US" altLang="ja-JP" sz="2000" b="1" dirty="0">
              <a:solidFill>
                <a:schemeClr val="accen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38540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2CF4648-D62F-4BB4-815C-8DA17A0C4C23}"/>
              </a:ext>
            </a:extLst>
          </p:cNvPr>
          <p:cNvSpPr>
            <a:spLocks noGrp="1"/>
          </p:cNvSpPr>
          <p:nvPr>
            <p:ph type="sldNum" sz="quarter" idx="12"/>
          </p:nvPr>
        </p:nvSpPr>
        <p:spPr/>
        <p:txBody>
          <a:bodyPr/>
          <a:lstStyle/>
          <a:p>
            <a:fld id="{AC0CF3E3-977F-49A5-8EC7-B81E16CC7256}" type="slidenum">
              <a:rPr kumimoji="1" lang="ja-JP" altLang="en-US" smtClean="0"/>
              <a:pPr/>
              <a:t>2</a:t>
            </a:fld>
            <a:endParaRPr kumimoji="1" lang="ja-JP" altLang="en-US" dirty="0"/>
          </a:p>
        </p:txBody>
      </p:sp>
      <p:sp>
        <p:nvSpPr>
          <p:cNvPr id="3" name="四角形: 角を丸くする 2">
            <a:extLst>
              <a:ext uri="{FF2B5EF4-FFF2-40B4-BE49-F238E27FC236}">
                <a16:creationId xmlns:a16="http://schemas.microsoft.com/office/drawing/2014/main" id="{CA9A2A53-173C-40B3-BE77-EAA27E45B0AF}"/>
              </a:ext>
            </a:extLst>
          </p:cNvPr>
          <p:cNvSpPr/>
          <p:nvPr/>
        </p:nvSpPr>
        <p:spPr>
          <a:xfrm>
            <a:off x="899592" y="2384884"/>
            <a:ext cx="7488832" cy="2088232"/>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nchorCtr="1"/>
          <a:lstStyle/>
          <a:p>
            <a:pPr marL="896938" indent="-896938">
              <a:spcBef>
                <a:spcPts val="1200"/>
              </a:spcBef>
            </a:pPr>
            <a:r>
              <a:rPr lang="en-US" altLang="ja-JP" sz="4400" b="1" dirty="0">
                <a:latin typeface="+mj-ea"/>
                <a:ea typeface="+mj-ea"/>
              </a:rPr>
              <a:t>Ⅰ</a:t>
            </a:r>
            <a:r>
              <a:rPr lang="ja-JP" altLang="en-US" sz="4400" b="1" dirty="0">
                <a:latin typeface="+mj-ea"/>
                <a:ea typeface="+mj-ea"/>
              </a:rPr>
              <a:t>．令和７年農政対策の主な取り組みと結果について</a:t>
            </a:r>
          </a:p>
        </p:txBody>
      </p:sp>
    </p:spTree>
    <p:extLst>
      <p:ext uri="{BB962C8B-B14F-4D97-AF65-F5344CB8AC3E}">
        <p14:creationId xmlns:p14="http://schemas.microsoft.com/office/powerpoint/2010/main" val="4269824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EFE6-C0ED-027D-3EC7-C40613FF5B44}"/>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3F999E9D-2097-55AF-35C4-19497E2AD67C}"/>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22" name="スライド番号プレースホルダ 1">
            <a:extLst>
              <a:ext uri="{FF2B5EF4-FFF2-40B4-BE49-F238E27FC236}">
                <a16:creationId xmlns:a16="http://schemas.microsoft.com/office/drawing/2014/main" id="{D1F708EB-F49C-61BA-0634-081547589969}"/>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D8572A6B-AF00-AF6D-78D8-FD6F4CB35853}"/>
              </a:ext>
            </a:extLst>
          </p:cNvPr>
          <p:cNvSpPr/>
          <p:nvPr/>
        </p:nvSpPr>
        <p:spPr>
          <a:xfrm>
            <a:off x="251521" y="1010025"/>
            <a:ext cx="8496942" cy="704814"/>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panose="020B0604030504040204" pitchFamily="50" charset="-128"/>
                <a:ea typeface="Meiryo UI" panose="020B0604030504040204" pitchFamily="50" charset="-128"/>
              </a:rPr>
              <a:t>カントリーエレベーターをはじめとした老朽化した共同利用施設の更新や再編・集約化は喫緊の課題であり、将来の地域農業および生産体制の維持に向け、県知事へ要請を行った。</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50A26CF-5EE2-1706-4C63-E496430F1C92}"/>
              </a:ext>
            </a:extLst>
          </p:cNvPr>
          <p:cNvSpPr txBox="1"/>
          <p:nvPr/>
        </p:nvSpPr>
        <p:spPr>
          <a:xfrm>
            <a:off x="593557" y="592106"/>
            <a:ext cx="7812868" cy="524048"/>
          </a:xfrm>
          <a:prstGeom prst="rect">
            <a:avLst/>
          </a:prstGeom>
          <a:noFill/>
          <a:ln w="19050">
            <a:noFill/>
          </a:ln>
        </p:spPr>
        <p:txBody>
          <a:bodyPr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dirty="0">
                <a:solidFill>
                  <a:prstClr val="black"/>
                </a:solidFill>
                <a:latin typeface="HGS創英角ｺﾞｼｯｸUB" pitchFamily="50" charset="-128"/>
                <a:ea typeface="HGS創英角ｺﾞｼｯｸUB" pitchFamily="50" charset="-128"/>
              </a:rPr>
              <a:t>共同利用施設の更新、再編・集約化等にかかる緊急要請</a:t>
            </a:r>
            <a:r>
              <a:rPr kumimoji="1" lang="ja-JP" altLang="en-US"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a:t>
            </a:r>
            <a:r>
              <a:rPr kumimoji="1" lang="en-US" altLang="ja-JP"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12/1</a:t>
            </a:r>
            <a:r>
              <a:rPr kumimoji="1" lang="ja-JP" altLang="en-US" sz="20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a:t>
            </a:r>
          </a:p>
        </p:txBody>
      </p:sp>
      <p:sp>
        <p:nvSpPr>
          <p:cNvPr id="19" name="テキスト ボックス 18">
            <a:extLst>
              <a:ext uri="{FF2B5EF4-FFF2-40B4-BE49-F238E27FC236}">
                <a16:creationId xmlns:a16="http://schemas.microsoft.com/office/drawing/2014/main" id="{7466E04A-EC01-0BAB-509D-E2223E203406}"/>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rPr>
              <a:t>令和７年のＪＡグループ山形の主な農政運動</a:t>
            </a:r>
          </a:p>
        </p:txBody>
      </p:sp>
      <p:graphicFrame>
        <p:nvGraphicFramePr>
          <p:cNvPr id="2" name="表 1">
            <a:extLst>
              <a:ext uri="{FF2B5EF4-FFF2-40B4-BE49-F238E27FC236}">
                <a16:creationId xmlns:a16="http://schemas.microsoft.com/office/drawing/2014/main" id="{F66251D0-8463-8A9B-9DE9-BC9BD5DFF023}"/>
              </a:ext>
            </a:extLst>
          </p:cNvPr>
          <p:cNvGraphicFramePr>
            <a:graphicFrameLocks noGrp="1"/>
          </p:cNvGraphicFramePr>
          <p:nvPr>
            <p:extLst>
              <p:ext uri="{D42A27DB-BD31-4B8C-83A1-F6EECF244321}">
                <p14:modId xmlns:p14="http://schemas.microsoft.com/office/powerpoint/2010/main" val="1457732171"/>
              </p:ext>
            </p:extLst>
          </p:nvPr>
        </p:nvGraphicFramePr>
        <p:xfrm>
          <a:off x="251520" y="1797318"/>
          <a:ext cx="8496943" cy="5044440"/>
        </p:xfrm>
        <a:graphic>
          <a:graphicData uri="http://schemas.openxmlformats.org/drawingml/2006/table">
            <a:tbl>
              <a:tblPr firstRow="1" bandRow="1">
                <a:tableStyleId>{F5AB1C69-6EDB-4FF4-983F-18BD219EF322}</a:tableStyleId>
              </a:tblPr>
              <a:tblGrid>
                <a:gridCol w="4248472">
                  <a:extLst>
                    <a:ext uri="{9D8B030D-6E8A-4147-A177-3AD203B41FA5}">
                      <a16:colId xmlns:a16="http://schemas.microsoft.com/office/drawing/2014/main" val="20000"/>
                    </a:ext>
                  </a:extLst>
                </a:gridCol>
                <a:gridCol w="4248471">
                  <a:extLst>
                    <a:ext uri="{9D8B030D-6E8A-4147-A177-3AD203B41FA5}">
                      <a16:colId xmlns:a16="http://schemas.microsoft.com/office/drawing/2014/main" val="20002"/>
                    </a:ext>
                  </a:extLst>
                </a:gridCol>
              </a:tblGrid>
              <a:tr h="365783">
                <a:tc>
                  <a:txBody>
                    <a:bodyPr/>
                    <a:lstStyle/>
                    <a:p>
                      <a:pPr algn="ctr">
                        <a:lnSpc>
                          <a:spcPct val="100000"/>
                        </a:lnSpc>
                      </a:pPr>
                      <a:r>
                        <a:rPr kumimoji="1" lang="ja-JP" altLang="en-US" sz="1900" dirty="0">
                          <a:latin typeface="Meiryo UI" panose="020B0604030504040204" pitchFamily="50" charset="-128"/>
                          <a:ea typeface="Meiryo UI" panose="020B0604030504040204" pitchFamily="50" charset="-128"/>
                        </a:rPr>
                        <a:t>要 請 項 目</a:t>
                      </a:r>
                    </a:p>
                  </a:txBody>
                  <a:tcPr/>
                </a:tc>
                <a:tc>
                  <a:txBody>
                    <a:bodyPr/>
                    <a:lstStyle/>
                    <a:p>
                      <a:pPr algn="ctr">
                        <a:lnSpc>
                          <a:spcPct val="100000"/>
                        </a:lnSpc>
                      </a:pPr>
                      <a:r>
                        <a:rPr kumimoji="1" lang="ja-JP" altLang="en-US" sz="1900" dirty="0">
                          <a:latin typeface="Meiryo UI" panose="020B0604030504040204" pitchFamily="50" charset="-128"/>
                          <a:ea typeface="Meiryo UI" panose="020B0604030504040204" pitchFamily="50" charset="-128"/>
                        </a:rPr>
                        <a:t>結 果</a:t>
                      </a:r>
                    </a:p>
                  </a:txBody>
                  <a:tcPr>
                    <a:solidFill>
                      <a:schemeClr val="accent5">
                        <a:lumMod val="60000"/>
                        <a:lumOff val="40000"/>
                      </a:schemeClr>
                    </a:solidFill>
                  </a:tcPr>
                </a:tc>
                <a:extLst>
                  <a:ext uri="{0D108BD9-81ED-4DB2-BD59-A6C34878D82A}">
                    <a16:rowId xmlns:a16="http://schemas.microsoft.com/office/drawing/2014/main" val="10000"/>
                  </a:ext>
                </a:extLst>
              </a:tr>
              <a:tr h="1879715">
                <a:tc>
                  <a:txBody>
                    <a:bodyPr/>
                    <a:lstStyle/>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endParaRPr kumimoji="1" lang="en-US" altLang="ja-JP" sz="1200" b="1" u="none" dirty="0">
                        <a:latin typeface="Meiryo UI" panose="020B0604030504040204" pitchFamily="50" charset="-128"/>
                        <a:ea typeface="Meiryo UI" panose="020B0604030504040204" pitchFamily="50" charset="-128"/>
                      </a:endParaRPr>
                    </a:p>
                    <a:p>
                      <a:pPr marL="179388" indent="-179388" algn="just">
                        <a:spcBef>
                          <a:spcPts val="0"/>
                        </a:spcBef>
                        <a:spcAft>
                          <a:spcPts val="0"/>
                        </a:spcAft>
                      </a:pPr>
                      <a:r>
                        <a:rPr kumimoji="1" lang="ja-JP" altLang="en-US" sz="1200" b="1" u="none" dirty="0">
                          <a:latin typeface="Meiryo UI" panose="020B0604030504040204" pitchFamily="50" charset="-128"/>
                          <a:ea typeface="Meiryo UI" panose="020B0604030504040204" pitchFamily="50" charset="-128"/>
                        </a:rPr>
                        <a:t>✅　</a:t>
                      </a:r>
                      <a:r>
                        <a:rPr kumimoji="1" lang="ja-JP" altLang="en-US" sz="1200" b="0" u="none" dirty="0">
                          <a:latin typeface="Meiryo UI" panose="020B0604030504040204" pitchFamily="50" charset="-128"/>
                          <a:ea typeface="Meiryo UI" panose="020B0604030504040204" pitchFamily="50" charset="-128"/>
                        </a:rPr>
                        <a:t>新基本計画実装・農業構造転換支援事業（以下、再編新事業）における国の補助率の嵩上げに向け、県による補助率の嵩上げを行うこと</a:t>
                      </a:r>
                      <a:endParaRPr kumimoji="1" lang="en-US" altLang="ja-JP" sz="1200" b="0" u="none" dirty="0">
                        <a:latin typeface="Meiryo UI" panose="020B0604030504040204" pitchFamily="50" charset="-128"/>
                        <a:ea typeface="Meiryo UI" panose="020B0604030504040204" pitchFamily="50" charset="-128"/>
                      </a:endParaRPr>
                    </a:p>
                  </a:txBody>
                  <a:tcPr marB="72000"/>
                </a:tc>
                <a:tc>
                  <a:txBody>
                    <a:bodyPr/>
                    <a:lstStyle/>
                    <a:p>
                      <a:endParaRPr kumimoji="1" lang="en-US" altLang="ja-JP" sz="1050" dirty="0">
                        <a:latin typeface="Meiryo UI" panose="020B0604030504040204" pitchFamily="50" charset="-128"/>
                        <a:ea typeface="Meiryo UI" panose="020B0604030504040204" pitchFamily="50" charset="-128"/>
                      </a:endParaRPr>
                    </a:p>
                    <a:p>
                      <a:endParaRPr kumimoji="1" lang="en-US" altLang="ja-JP" sz="1050" dirty="0">
                        <a:latin typeface="Meiryo UI" panose="020B0604030504040204" pitchFamily="50" charset="-128"/>
                        <a:ea typeface="Meiryo UI" panose="020B0604030504040204" pitchFamily="50" charset="-128"/>
                      </a:endParaRPr>
                    </a:p>
                    <a:p>
                      <a:endParaRPr kumimoji="1" lang="en-US" altLang="ja-JP" sz="1050" dirty="0">
                        <a:latin typeface="Meiryo UI" panose="020B0604030504040204" pitchFamily="50" charset="-128"/>
                        <a:ea typeface="Meiryo UI" panose="020B0604030504040204" pitchFamily="50" charset="-128"/>
                      </a:endParaRPr>
                    </a:p>
                    <a:p>
                      <a:endParaRPr kumimoji="1" lang="en-US" altLang="ja-JP" sz="1050" dirty="0">
                        <a:latin typeface="Meiryo UI" panose="020B0604030504040204" pitchFamily="50" charset="-128"/>
                        <a:ea typeface="Meiryo UI" panose="020B0604030504040204" pitchFamily="50" charset="-128"/>
                      </a:endParaRPr>
                    </a:p>
                    <a:p>
                      <a:endParaRPr kumimoji="1" lang="en-US" altLang="ja-JP" sz="1050" b="0"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n-cs"/>
                      </a:endParaRPr>
                    </a:p>
                    <a:p>
                      <a:endParaRPr kumimoji="1" lang="en-US" altLang="ja-JP" sz="1050" b="0"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n-cs"/>
                      </a:endParaRPr>
                    </a:p>
                    <a:p>
                      <a:endParaRPr kumimoji="1" lang="en-US" altLang="ja-JP" sz="1000" b="0"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n-cs"/>
                      </a:endParaRPr>
                    </a:p>
                    <a:p>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公益性・広域性の高い共同利用施設の再編集約・合理化　</a:t>
                      </a:r>
                      <a:endPar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に対する嵩上げ支援。</a:t>
                      </a:r>
                      <a:endPar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県・市町村の嵩上げ支援と同額（</a:t>
                      </a:r>
                      <a:r>
                        <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1/12</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を上限）を国が支</a:t>
                      </a:r>
                      <a:endParaRPr kumimoji="1" lang="en-US" altLang="ja-JP"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援。</a:t>
                      </a:r>
                      <a:endParaRPr kumimoji="1" lang="en-US" altLang="ja-JP" sz="1200" b="1" i="0" u="sng"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txBody>
                  <a:tcPr>
                    <a:solidFill>
                      <a:schemeClr val="tx2">
                        <a:lumMod val="40000"/>
                        <a:lumOff val="60000"/>
                      </a:schemeClr>
                    </a:solidFill>
                  </a:tcPr>
                </a:tc>
                <a:extLst>
                  <a:ext uri="{0D108BD9-81ED-4DB2-BD59-A6C34878D82A}">
                    <a16:rowId xmlns:a16="http://schemas.microsoft.com/office/drawing/2014/main" val="10001"/>
                  </a:ext>
                </a:extLst>
              </a:tr>
              <a:tr h="2458061">
                <a:tc>
                  <a:txBody>
                    <a:bodyPr/>
                    <a:lstStyle/>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indent="-182563" algn="l">
                        <a:lnSpc>
                          <a:spcPts val="600"/>
                        </a:lnSpc>
                        <a:spcAft>
                          <a:spcPts val="0"/>
                        </a:spcAft>
                      </a:pPr>
                      <a:endParaRPr kumimoji="1" lang="en-US" altLang="ja-JP" sz="1200" u="none" dirty="0">
                        <a:latin typeface="Meiryo UI" panose="020B0604030504040204" pitchFamily="50" charset="-128"/>
                        <a:ea typeface="Meiryo UI" panose="020B0604030504040204" pitchFamily="50" charset="-128"/>
                      </a:endParaRPr>
                    </a:p>
                    <a:p>
                      <a:pPr marL="182563" marR="0" lvl="0" indent="-182563" algn="l" defTabSz="914395" rtl="0" eaLnBrk="1" fontAlgn="auto" latinLnBrk="0" hangingPunct="1">
                        <a:lnSpc>
                          <a:spcPct val="100000"/>
                        </a:lnSpc>
                        <a:spcBef>
                          <a:spcPts val="600"/>
                        </a:spcBef>
                        <a:spcAft>
                          <a:spcPts val="0"/>
                        </a:spcAft>
                        <a:buClrTx/>
                        <a:buSzTx/>
                        <a:buFontTx/>
                        <a:buNone/>
                        <a:tabLst/>
                        <a:defRPr/>
                      </a:pPr>
                      <a:r>
                        <a:rPr kumimoji="1" lang="ja-JP" altLang="en-US" sz="1200" b="1" u="none" kern="1200" dirty="0">
                          <a:solidFill>
                            <a:schemeClr val="dk1"/>
                          </a:solidFill>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lumMod val="85000"/>
                              <a:lumOff val="15000"/>
                            </a:schemeClr>
                          </a:solidFill>
                          <a:latin typeface="Meiryo UI" panose="020B0604030504040204" pitchFamily="50" charset="-128"/>
                          <a:ea typeface="Meiryo UI" panose="020B0604030504040204" pitchFamily="50" charset="-128"/>
                          <a:cs typeface="+mn-cs"/>
                        </a:rPr>
                        <a:t>施設更新時期の分散化の観点から、建屋内の機械の更新や 施設の修繕等、長寿命化を図る対策</a:t>
                      </a:r>
                      <a:endParaRPr kumimoji="1" lang="ja-JP" altLang="en-US" sz="1200" b="0"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n-cs"/>
                      </a:endParaRPr>
                    </a:p>
                  </a:txBody>
                  <a:tcPr marL="72000" marR="72000" marB="72000"/>
                </a:tc>
                <a:tc>
                  <a:txBody>
                    <a:bodyPr/>
                    <a:lstStyle/>
                    <a:p>
                      <a:pPr marL="0" marR="0" lvl="0" indent="0" algn="l" defTabSz="914395" rtl="0" eaLnBrk="1" fontAlgn="auto" latinLnBrk="0" hangingPunct="1">
                        <a:lnSpc>
                          <a:spcPct val="100000"/>
                        </a:lnSpc>
                        <a:spcBef>
                          <a:spcPts val="600"/>
                        </a:spcBef>
                        <a:spcAft>
                          <a:spcPts val="0"/>
                        </a:spcAft>
                        <a:buClrTx/>
                        <a:buSzTx/>
                        <a:buFontTx/>
                        <a:buNone/>
                        <a:tabLst/>
                        <a:defRPr/>
                      </a:pPr>
                      <a:endParaRPr kumimoji="1" lang="en-US" altLang="ja-JP" sz="1100" b="1" i="0" u="none"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pPr marL="0" marR="0" lvl="0" indent="0" algn="l" defTabSz="914395" rtl="0" eaLnBrk="1" fontAlgn="auto" latinLnBrk="0" hangingPunct="1">
                        <a:lnSpc>
                          <a:spcPct val="100000"/>
                        </a:lnSpc>
                        <a:spcBef>
                          <a:spcPts val="600"/>
                        </a:spcBef>
                        <a:spcAft>
                          <a:spcPts val="0"/>
                        </a:spcAft>
                        <a:buClrTx/>
                        <a:buSzTx/>
                        <a:buFontTx/>
                        <a:buNone/>
                        <a:tabLst/>
                        <a:defRPr/>
                      </a:pPr>
                      <a:endParaRPr kumimoji="1" lang="en-US" altLang="ja-JP" sz="1100" b="1" i="0" u="none"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pPr marL="0" marR="0" lvl="0" indent="0" algn="l" defTabSz="914395" rtl="0" eaLnBrk="1" fontAlgn="auto" latinLnBrk="0" hangingPunct="1">
                        <a:lnSpc>
                          <a:spcPct val="100000"/>
                        </a:lnSpc>
                        <a:spcBef>
                          <a:spcPts val="600"/>
                        </a:spcBef>
                        <a:spcAft>
                          <a:spcPts val="0"/>
                        </a:spcAft>
                        <a:buClrTx/>
                        <a:buSzTx/>
                        <a:buFontTx/>
                        <a:buNone/>
                        <a:tabLst/>
                        <a:defRPr/>
                      </a:pPr>
                      <a:endParaRPr kumimoji="1" lang="en-US" altLang="ja-JP" sz="1100" b="1" i="0" u="none"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pPr marL="0" marR="0" lvl="0" indent="0" algn="l" defTabSz="914395" rtl="0" eaLnBrk="1" fontAlgn="auto" latinLnBrk="0" hangingPunct="1">
                        <a:lnSpc>
                          <a:spcPct val="100000"/>
                        </a:lnSpc>
                        <a:spcBef>
                          <a:spcPts val="600"/>
                        </a:spcBef>
                        <a:spcAft>
                          <a:spcPts val="0"/>
                        </a:spcAft>
                        <a:buClrTx/>
                        <a:buSzTx/>
                        <a:buFontTx/>
                        <a:buNone/>
                        <a:tabLst/>
                        <a:defRPr/>
                      </a:pPr>
                      <a:endParaRPr kumimoji="1" lang="en-US" altLang="ja-JP" sz="1100" b="1" i="0" u="none"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pPr marL="0" marR="0" lvl="0" indent="0" algn="l" defTabSz="914395" rtl="0" eaLnBrk="1" fontAlgn="auto" latinLnBrk="0" hangingPunct="1">
                        <a:lnSpc>
                          <a:spcPct val="100000"/>
                        </a:lnSpc>
                        <a:spcBef>
                          <a:spcPts val="600"/>
                        </a:spcBef>
                        <a:spcAft>
                          <a:spcPts val="0"/>
                        </a:spcAft>
                        <a:buClrTx/>
                        <a:buSzTx/>
                        <a:buFontTx/>
                        <a:buNone/>
                        <a:tabLst/>
                        <a:defRPr/>
                      </a:pPr>
                      <a:endParaRPr kumimoji="1" lang="en-US" altLang="ja-JP" sz="1100" b="1" i="0" u="none" strike="noStrike" kern="1200" cap="none" spc="0" normalizeH="0" baseline="0" noProof="0" dirty="0">
                        <a:ln>
                          <a:noFill/>
                        </a:ln>
                        <a:solidFill>
                          <a:srgbClr val="FB5447"/>
                        </a:solidFill>
                        <a:effectLst/>
                        <a:uLnTx/>
                        <a:uFillTx/>
                        <a:latin typeface="Meiryo UI" panose="020B0604030504040204" pitchFamily="50" charset="-128"/>
                        <a:ea typeface="Meiryo UI" panose="020B0604030504040204" pitchFamily="50" charset="-128"/>
                        <a:cs typeface="+mn-cs"/>
                      </a:endParaRPr>
                    </a:p>
                    <a:p>
                      <a:pPr marL="0" marR="0" lvl="0" indent="0" algn="l" defTabSz="914395" rtl="0" eaLnBrk="1" fontAlgn="auto" latinLnBrk="0" hangingPunct="1">
                        <a:lnSpc>
                          <a:spcPct val="100000"/>
                        </a:lnSpc>
                        <a:spcBef>
                          <a:spcPts val="600"/>
                        </a:spcBef>
                        <a:spcAft>
                          <a:spcPts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endPar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395" rtl="0" eaLnBrk="1" fontAlgn="auto" latinLnBrk="0" hangingPunct="1">
                        <a:lnSpc>
                          <a:spcPct val="100000"/>
                        </a:lnSpc>
                        <a:spcBef>
                          <a:spcPts val="600"/>
                        </a:spcBef>
                        <a:spcAft>
                          <a:spcPts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保温性、採光性、強度、耐久性、作業安全性等の機能性に優</a:t>
                      </a:r>
                      <a:endParaRPr kumimoji="1" lang="en-US" altLang="ja-JP"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395"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れた園芸ハウスの導入。</a:t>
                      </a:r>
                      <a:endParaRPr kumimoji="1" lang="en-US" altLang="ja-JP"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改修</a:t>
                      </a:r>
                      <a:r>
                        <a:rPr kumimoji="1" lang="en-US" altLang="ja-JP"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成果目標の達成に必要となる新用途としての能力の発揮</a:t>
                      </a:r>
                      <a:endParaRPr kumimoji="1" lang="en-US" altLang="ja-JP"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又は増強のための設備導入と一体的に行う施設の改修（耐震化　</a:t>
                      </a:r>
                      <a:endParaRPr kumimoji="1" lang="en-US" altLang="ja-JP"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工事及び改修する中古施設（土地は含めない）の取得を含む）。</a:t>
                      </a:r>
                      <a:endParaRPr kumimoji="1" lang="en-US" altLang="ja-JP"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廃棄等</a:t>
                      </a:r>
                      <a:r>
                        <a:rPr kumimoji="1" lang="en-US" altLang="ja-JP"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事業に伴い発生する既存施設の解体、撤去、廃棄及</a:t>
                      </a:r>
                      <a:endParaRPr kumimoji="1" lang="en-US" altLang="ja-JP"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びこれらに伴う整地。杭や基礎、外構部分を含む。</a:t>
                      </a:r>
                      <a:endParaRPr kumimoji="1" lang="en-US" altLang="ja-JP" sz="1100" b="1" i="0" u="sng" strike="noStrike" kern="1200" cap="none" spc="0" normalizeH="0" baseline="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a:solidFill>
                      <a:schemeClr val="tx2">
                        <a:lumMod val="20000"/>
                        <a:lumOff val="80000"/>
                      </a:schemeClr>
                    </a:solidFill>
                  </a:tcPr>
                </a:tc>
                <a:extLst>
                  <a:ext uri="{0D108BD9-81ED-4DB2-BD59-A6C34878D82A}">
                    <a16:rowId xmlns:a16="http://schemas.microsoft.com/office/drawing/2014/main" val="1894550446"/>
                  </a:ext>
                </a:extLst>
              </a:tr>
            </a:tbl>
          </a:graphicData>
        </a:graphic>
      </p:graphicFrame>
      <p:sp>
        <p:nvSpPr>
          <p:cNvPr id="3" name="角丸四角形 6">
            <a:extLst>
              <a:ext uri="{FF2B5EF4-FFF2-40B4-BE49-F238E27FC236}">
                <a16:creationId xmlns:a16="http://schemas.microsoft.com/office/drawing/2014/main" id="{533FB299-C696-EAF5-C6EE-3F0E4EF0841A}"/>
              </a:ext>
            </a:extLst>
          </p:cNvPr>
          <p:cNvSpPr/>
          <p:nvPr/>
        </p:nvSpPr>
        <p:spPr>
          <a:xfrm>
            <a:off x="899888" y="2492643"/>
            <a:ext cx="2664000" cy="475882"/>
          </a:xfrm>
          <a:prstGeom prst="roundRect">
            <a:avLst/>
          </a:prstGeom>
          <a:ln/>
        </p:spPr>
        <p:style>
          <a:lnRef idx="2">
            <a:schemeClr val="accent3"/>
          </a:lnRef>
          <a:fillRef idx="1">
            <a:schemeClr val="lt1"/>
          </a:fillRef>
          <a:effectRef idx="0">
            <a:schemeClr val="accent3"/>
          </a:effectRef>
          <a:fontRef idx="minor">
            <a:schemeClr val="dk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rPr>
              <a:t>県による補助率の嵩上げ</a:t>
            </a:r>
            <a:endParaRPr kumimoji="1" lang="en-US" altLang="ja-JP" b="1" i="0" u="none" strike="noStrike" kern="1200" cap="none" normalizeH="0" baseline="0" noProof="0" dirty="0">
              <a:ln>
                <a:noFill/>
              </a:ln>
              <a:solidFill>
                <a:schemeClr val="accent3"/>
              </a:solidFill>
              <a:effectLst/>
              <a:uLnTx/>
              <a:uFillTx/>
              <a:latin typeface="Meiryo UI" panose="020B0604030504040204" pitchFamily="50" charset="-128"/>
              <a:ea typeface="Meiryo UI" panose="020B0604030504040204" pitchFamily="50" charset="-128"/>
            </a:endParaRPr>
          </a:p>
        </p:txBody>
      </p:sp>
      <p:sp>
        <p:nvSpPr>
          <p:cNvPr id="7" name="角丸四角形 6">
            <a:extLst>
              <a:ext uri="{FF2B5EF4-FFF2-40B4-BE49-F238E27FC236}">
                <a16:creationId xmlns:a16="http://schemas.microsoft.com/office/drawing/2014/main" id="{A5DD10D0-C411-9C56-1C8F-8277CE74EB1E}"/>
              </a:ext>
            </a:extLst>
          </p:cNvPr>
          <p:cNvSpPr/>
          <p:nvPr/>
        </p:nvSpPr>
        <p:spPr>
          <a:xfrm>
            <a:off x="899888" y="4509120"/>
            <a:ext cx="2664000" cy="720079"/>
          </a:xfrm>
          <a:prstGeom prst="roundRect">
            <a:avLst/>
          </a:prstGeom>
          <a:ln/>
        </p:spPr>
        <p:style>
          <a:lnRef idx="2">
            <a:schemeClr val="accent3"/>
          </a:lnRef>
          <a:fillRef idx="1">
            <a:schemeClr val="lt1"/>
          </a:fillRef>
          <a:effectRef idx="0">
            <a:schemeClr val="accent3"/>
          </a:effectRef>
          <a:fontRef idx="minor">
            <a:schemeClr val="dk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schemeClr val="accent3"/>
                </a:solidFill>
                <a:latin typeface="Meiryo UI" panose="020B0604030504040204" pitchFamily="50" charset="-128"/>
                <a:ea typeface="Meiryo UI" panose="020B0604030504040204" pitchFamily="50" charset="-128"/>
              </a:rPr>
              <a:t>建屋内の機械の更新、</a:t>
            </a:r>
            <a:endParaRPr lang="en-US" altLang="ja-JP" b="1" dirty="0">
              <a:solidFill>
                <a:schemeClr val="accent3"/>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schemeClr val="accent3"/>
                </a:solidFill>
                <a:latin typeface="Meiryo UI" panose="020B0604030504040204" pitchFamily="50" charset="-128"/>
                <a:ea typeface="Meiryo UI" panose="020B0604030504040204" pitchFamily="50" charset="-128"/>
              </a:rPr>
              <a:t>施設の修繕・長寿命化</a:t>
            </a:r>
            <a:endParaRPr lang="en-US" altLang="ja-JP" b="1" dirty="0">
              <a:solidFill>
                <a:schemeClr val="accent3"/>
              </a:solidFill>
              <a:latin typeface="Meiryo UI" panose="020B0604030504040204" pitchFamily="50" charset="-128"/>
              <a:ea typeface="Meiryo UI" panose="020B0604030504040204" pitchFamily="50" charset="-128"/>
            </a:endParaRPr>
          </a:p>
        </p:txBody>
      </p:sp>
      <p:sp>
        <p:nvSpPr>
          <p:cNvPr id="8" name="角丸四角形 12">
            <a:extLst>
              <a:ext uri="{FF2B5EF4-FFF2-40B4-BE49-F238E27FC236}">
                <a16:creationId xmlns:a16="http://schemas.microsoft.com/office/drawing/2014/main" id="{4ECBD37F-F941-B57C-21FD-CBC5661FAC8D}"/>
              </a:ext>
            </a:extLst>
          </p:cNvPr>
          <p:cNvSpPr/>
          <p:nvPr/>
        </p:nvSpPr>
        <p:spPr>
          <a:xfrm>
            <a:off x="4716017" y="2237361"/>
            <a:ext cx="3888432" cy="986447"/>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0"/>
          <a:lstStyle/>
          <a:p>
            <a:pPr algn="ctr"/>
            <a:r>
              <a:rPr lang="ja-JP" altLang="en-US" sz="2000" b="1" dirty="0">
                <a:solidFill>
                  <a:schemeClr val="accent1"/>
                </a:solidFill>
                <a:latin typeface="Meiryo UI" panose="020B0604030504040204" pitchFamily="50" charset="-128"/>
                <a:ea typeface="Meiryo UI" panose="020B0604030504040204" pitchFamily="50" charset="-128"/>
              </a:rPr>
              <a:t>令和</a:t>
            </a:r>
            <a:r>
              <a:rPr lang="en-US" altLang="ja-JP" sz="2000" b="1" dirty="0">
                <a:solidFill>
                  <a:schemeClr val="accent1"/>
                </a:solidFill>
                <a:latin typeface="Meiryo UI" panose="020B0604030504040204" pitchFamily="50" charset="-128"/>
                <a:ea typeface="Meiryo UI" panose="020B0604030504040204" pitchFamily="50" charset="-128"/>
              </a:rPr>
              <a:t>8</a:t>
            </a:r>
            <a:r>
              <a:rPr lang="ja-JP" altLang="en-US" sz="2000" b="1" dirty="0">
                <a:solidFill>
                  <a:schemeClr val="accent1"/>
                </a:solidFill>
                <a:latin typeface="Meiryo UI" panose="020B0604030504040204" pitchFamily="50" charset="-128"/>
                <a:ea typeface="Meiryo UI" panose="020B0604030504040204" pitchFamily="50" charset="-128"/>
              </a:rPr>
              <a:t>年度当初予算にて</a:t>
            </a:r>
          </a:p>
          <a:p>
            <a:pPr algn="ctr"/>
            <a:r>
              <a:rPr lang="ja-JP" altLang="en-US" sz="2000" b="1" dirty="0">
                <a:solidFill>
                  <a:schemeClr val="accent1"/>
                </a:solidFill>
                <a:latin typeface="Meiryo UI" panose="020B0604030504040204" pitchFamily="50" charset="-128"/>
                <a:ea typeface="Meiryo UI" panose="020B0604030504040204" pitchFamily="50" charset="-128"/>
              </a:rPr>
              <a:t>措置</a:t>
            </a:r>
            <a:r>
              <a:rPr lang="en-US" altLang="ja-JP" sz="2000" b="1" dirty="0">
                <a:solidFill>
                  <a:schemeClr val="accent1"/>
                </a:solidFill>
                <a:latin typeface="Meiryo UI" panose="020B0604030504040204" pitchFamily="50" charset="-128"/>
                <a:ea typeface="Meiryo UI" panose="020B0604030504040204" pitchFamily="50" charset="-128"/>
              </a:rPr>
              <a:t>(</a:t>
            </a:r>
            <a:r>
              <a:rPr lang="ja-JP" altLang="en-US" sz="2000" b="1" dirty="0">
                <a:solidFill>
                  <a:schemeClr val="accent1"/>
                </a:solidFill>
                <a:latin typeface="Meiryo UI" panose="020B0604030504040204" pitchFamily="50" charset="-128"/>
                <a:ea typeface="Meiryo UI" panose="020B0604030504040204" pitchFamily="50" charset="-128"/>
              </a:rPr>
              <a:t>県補助率</a:t>
            </a:r>
            <a:r>
              <a:rPr lang="en-US" altLang="ja-JP" sz="2000" b="1" dirty="0">
                <a:solidFill>
                  <a:schemeClr val="accent1"/>
                </a:solidFill>
                <a:latin typeface="Meiryo UI" panose="020B0604030504040204" pitchFamily="50" charset="-128"/>
                <a:ea typeface="Meiryo UI" panose="020B0604030504040204" pitchFamily="50" charset="-128"/>
              </a:rPr>
              <a:t>:</a:t>
            </a:r>
            <a:r>
              <a:rPr lang="ja-JP" altLang="en-US" sz="2000" b="1" dirty="0">
                <a:solidFill>
                  <a:schemeClr val="accent1"/>
                </a:solidFill>
                <a:latin typeface="Meiryo UI" panose="020B0604030504040204" pitchFamily="50" charset="-128"/>
                <a:ea typeface="Meiryo UI" panose="020B0604030504040204" pitchFamily="50" charset="-128"/>
              </a:rPr>
              <a:t>最大</a:t>
            </a:r>
            <a:r>
              <a:rPr lang="en-US" altLang="ja-JP" sz="2000" b="1" dirty="0">
                <a:solidFill>
                  <a:schemeClr val="accent1"/>
                </a:solidFill>
                <a:latin typeface="Meiryo UI" panose="020B0604030504040204" pitchFamily="50" charset="-128"/>
                <a:ea typeface="Meiryo UI" panose="020B0604030504040204" pitchFamily="50" charset="-128"/>
              </a:rPr>
              <a:t>1/12)</a:t>
            </a:r>
          </a:p>
          <a:p>
            <a:pPr algn="ctr"/>
            <a:r>
              <a:rPr lang="en-US" altLang="ja-JP" sz="2000" b="1" dirty="0">
                <a:solidFill>
                  <a:schemeClr val="accent1"/>
                </a:solidFill>
                <a:latin typeface="Meiryo UI" panose="020B0604030504040204" pitchFamily="50" charset="-128"/>
                <a:ea typeface="Meiryo UI" panose="020B0604030504040204" pitchFamily="50" charset="-128"/>
              </a:rPr>
              <a:t>(</a:t>
            </a:r>
            <a:r>
              <a:rPr lang="ja-JP" altLang="en-US" sz="2000" b="1" dirty="0">
                <a:solidFill>
                  <a:schemeClr val="accent1"/>
                </a:solidFill>
                <a:latin typeface="Meiryo UI" panose="020B0604030504040204" pitchFamily="50" charset="-128"/>
                <a:ea typeface="Meiryo UI" panose="020B0604030504040204" pitchFamily="50" charset="-128"/>
              </a:rPr>
              <a:t>国補助率</a:t>
            </a:r>
            <a:r>
              <a:rPr lang="en-US" altLang="ja-JP" sz="2000" b="1" dirty="0">
                <a:solidFill>
                  <a:schemeClr val="accent1"/>
                </a:solidFill>
                <a:latin typeface="Meiryo UI" panose="020B0604030504040204" pitchFamily="50" charset="-128"/>
                <a:ea typeface="Meiryo UI" panose="020B0604030504040204" pitchFamily="50" charset="-128"/>
              </a:rPr>
              <a:t>:1/2</a:t>
            </a:r>
            <a:r>
              <a:rPr lang="ja-JP" altLang="en-US" sz="2000" b="1" dirty="0">
                <a:solidFill>
                  <a:schemeClr val="accent1"/>
                </a:solidFill>
                <a:latin typeface="Meiryo UI" panose="020B0604030504040204" pitchFamily="50" charset="-128"/>
                <a:ea typeface="Meiryo UI" panose="020B0604030504040204" pitchFamily="50" charset="-128"/>
              </a:rPr>
              <a:t>＋</a:t>
            </a:r>
            <a:r>
              <a:rPr lang="en-US" altLang="ja-JP" sz="2000" b="1" dirty="0">
                <a:solidFill>
                  <a:schemeClr val="accent1"/>
                </a:solidFill>
                <a:latin typeface="Meiryo UI" panose="020B0604030504040204" pitchFamily="50" charset="-128"/>
                <a:ea typeface="Meiryo UI" panose="020B0604030504040204" pitchFamily="50" charset="-128"/>
              </a:rPr>
              <a:t>1/12</a:t>
            </a:r>
            <a:r>
              <a:rPr lang="ja-JP" altLang="en-US" sz="2000" b="1" dirty="0">
                <a:solidFill>
                  <a:schemeClr val="accent1"/>
                </a:solidFill>
                <a:latin typeface="Meiryo UI" panose="020B0604030504040204" pitchFamily="50" charset="-128"/>
                <a:ea typeface="Meiryo UI" panose="020B0604030504040204" pitchFamily="50" charset="-128"/>
              </a:rPr>
              <a:t>上限</a:t>
            </a:r>
            <a:r>
              <a:rPr lang="en-US" altLang="ja-JP" sz="2000" b="1" dirty="0">
                <a:solidFill>
                  <a:schemeClr val="accent1"/>
                </a:solidFill>
                <a:latin typeface="Meiryo UI" panose="020B0604030504040204" pitchFamily="50" charset="-128"/>
                <a:ea typeface="Meiryo UI" panose="020B0604030504040204" pitchFamily="50" charset="-128"/>
              </a:rPr>
              <a:t>)</a:t>
            </a:r>
            <a:endParaRPr lang="ja-JP" altLang="en-US" sz="2000" b="1" dirty="0">
              <a:solidFill>
                <a:schemeClr val="accent1"/>
              </a:solidFill>
              <a:latin typeface="Meiryo UI" panose="020B0604030504040204" pitchFamily="50" charset="-128"/>
              <a:ea typeface="Meiryo UI" panose="020B0604030504040204" pitchFamily="50" charset="-128"/>
            </a:endParaRPr>
          </a:p>
        </p:txBody>
      </p:sp>
      <p:sp>
        <p:nvSpPr>
          <p:cNvPr id="15" name="角丸四角形 12">
            <a:extLst>
              <a:ext uri="{FF2B5EF4-FFF2-40B4-BE49-F238E27FC236}">
                <a16:creationId xmlns:a16="http://schemas.microsoft.com/office/drawing/2014/main" id="{61DE06F5-D61B-D544-044C-5E5454C55D76}"/>
              </a:ext>
            </a:extLst>
          </p:cNvPr>
          <p:cNvSpPr/>
          <p:nvPr/>
        </p:nvSpPr>
        <p:spPr>
          <a:xfrm>
            <a:off x="4716017" y="4221088"/>
            <a:ext cx="3888432" cy="1296144"/>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36000" tIns="108000" rIns="36000" bIns="108000" rtlCol="0" anchor="ctr" anchorCtr="0"/>
          <a:lstStyle/>
          <a:p>
            <a:pPr algn="ctr"/>
            <a:r>
              <a:rPr lang="ja-JP" altLang="en-US" sz="2000" b="1" dirty="0">
                <a:solidFill>
                  <a:schemeClr val="accent1"/>
                </a:solidFill>
                <a:latin typeface="Meiryo UI" panose="020B0604030504040204" pitchFamily="50" charset="-128"/>
                <a:ea typeface="Meiryo UI" panose="020B0604030504040204" pitchFamily="50" charset="-128"/>
              </a:rPr>
              <a:t>令和</a:t>
            </a:r>
            <a:r>
              <a:rPr lang="en-US" altLang="ja-JP" sz="2000" b="1" dirty="0">
                <a:solidFill>
                  <a:schemeClr val="accent1"/>
                </a:solidFill>
                <a:latin typeface="Meiryo UI" panose="020B0604030504040204" pitchFamily="50" charset="-128"/>
                <a:ea typeface="Meiryo UI" panose="020B0604030504040204" pitchFamily="50" charset="-128"/>
              </a:rPr>
              <a:t>8</a:t>
            </a:r>
            <a:r>
              <a:rPr lang="ja-JP" altLang="en-US" sz="2000" b="1" dirty="0">
                <a:solidFill>
                  <a:schemeClr val="accent1"/>
                </a:solidFill>
                <a:latin typeface="Meiryo UI" panose="020B0604030504040204" pitchFamily="50" charset="-128"/>
                <a:ea typeface="Meiryo UI" panose="020B0604030504040204" pitchFamily="50" charset="-128"/>
              </a:rPr>
              <a:t>年度当初予算にて</a:t>
            </a:r>
            <a:endParaRPr lang="en-US" altLang="ja-JP" sz="2000" b="1" dirty="0">
              <a:solidFill>
                <a:schemeClr val="accent1"/>
              </a:solidFill>
              <a:latin typeface="Meiryo UI" panose="020B0604030504040204" pitchFamily="50" charset="-128"/>
              <a:ea typeface="Meiryo UI" panose="020B0604030504040204" pitchFamily="50" charset="-128"/>
            </a:endParaRPr>
          </a:p>
          <a:p>
            <a:pPr algn="ctr"/>
            <a:r>
              <a:rPr lang="ja-JP" altLang="en-US" sz="2000" b="1" dirty="0">
                <a:solidFill>
                  <a:schemeClr val="accent1"/>
                </a:solidFill>
                <a:latin typeface="Meiryo UI" panose="020B0604030504040204" pitchFamily="50" charset="-128"/>
                <a:ea typeface="Meiryo UI" panose="020B0604030504040204" pitchFamily="50" charset="-128"/>
              </a:rPr>
              <a:t>園芸ハウスの更新を措置</a:t>
            </a:r>
            <a:endParaRPr lang="en-US" altLang="ja-JP" sz="2000" b="1" dirty="0">
              <a:solidFill>
                <a:schemeClr val="accent1"/>
              </a:solidFill>
              <a:latin typeface="Meiryo UI" panose="020B0604030504040204" pitchFamily="50" charset="-128"/>
              <a:ea typeface="Meiryo UI" panose="020B0604030504040204" pitchFamily="50" charset="-128"/>
            </a:endParaRPr>
          </a:p>
          <a:p>
            <a:pPr algn="ctr"/>
            <a:r>
              <a:rPr lang="ja-JP" altLang="en-US" sz="2000" b="1" dirty="0">
                <a:solidFill>
                  <a:schemeClr val="accent1"/>
                </a:solidFill>
                <a:latin typeface="Meiryo UI" panose="020B0604030504040204" pitchFamily="50" charset="-128"/>
                <a:ea typeface="Meiryo UI" panose="020B0604030504040204" pitchFamily="50" charset="-128"/>
              </a:rPr>
              <a:t>（補助率：</a:t>
            </a:r>
            <a:r>
              <a:rPr lang="en-US" altLang="ja-JP" sz="2000" b="1" dirty="0">
                <a:solidFill>
                  <a:schemeClr val="accent1"/>
                </a:solidFill>
                <a:latin typeface="Meiryo UI" panose="020B0604030504040204" pitchFamily="50" charset="-128"/>
                <a:ea typeface="Meiryo UI" panose="020B0604030504040204" pitchFamily="50" charset="-128"/>
              </a:rPr>
              <a:t>1/3</a:t>
            </a:r>
            <a:r>
              <a:rPr lang="ja-JP" altLang="en-US" sz="2000" b="1" dirty="0">
                <a:solidFill>
                  <a:schemeClr val="accent1"/>
                </a:solidFill>
                <a:latin typeface="Meiryo UI" panose="020B0604030504040204" pitchFamily="50" charset="-128"/>
                <a:ea typeface="Meiryo UI" panose="020B0604030504040204" pitchFamily="50" charset="-128"/>
              </a:rPr>
              <a:t>）</a:t>
            </a:r>
            <a:endParaRPr lang="en-US" altLang="ja-JP" sz="2000" b="1" dirty="0">
              <a:solidFill>
                <a:schemeClr val="accent1"/>
              </a:solidFill>
              <a:latin typeface="Meiryo UI" panose="020B0604030504040204" pitchFamily="50" charset="-128"/>
              <a:ea typeface="Meiryo UI" panose="020B0604030504040204" pitchFamily="50" charset="-128"/>
            </a:endParaRPr>
          </a:p>
          <a:p>
            <a:pPr algn="ctr"/>
            <a:r>
              <a:rPr lang="ja-JP" altLang="en-US" sz="2000" b="1" dirty="0">
                <a:solidFill>
                  <a:schemeClr val="accent1"/>
                </a:solidFill>
                <a:latin typeface="Meiryo UI" panose="020B0604030504040204" pitchFamily="50" charset="-128"/>
                <a:ea typeface="Meiryo UI" panose="020B0604030504040204" pitchFamily="50" charset="-128"/>
              </a:rPr>
              <a:t>再編新事業で改修・廃棄等が対象</a:t>
            </a:r>
            <a:endParaRPr lang="en-US" altLang="ja-JP" sz="2000" b="1" dirty="0">
              <a:solidFill>
                <a:schemeClr val="accen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77152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EFE6-C0ED-027D-3EC7-C40613FF5B44}"/>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3F999E9D-2097-55AF-35C4-19497E2AD67C}"/>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22" name="スライド番号プレースホルダ 1">
            <a:extLst>
              <a:ext uri="{FF2B5EF4-FFF2-40B4-BE49-F238E27FC236}">
                <a16:creationId xmlns:a16="http://schemas.microsoft.com/office/drawing/2014/main" id="{D1F708EB-F49C-61BA-0634-081547589969}"/>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D8572A6B-AF00-AF6D-78D8-FD6F4CB35853}"/>
              </a:ext>
            </a:extLst>
          </p:cNvPr>
          <p:cNvSpPr/>
          <p:nvPr/>
        </p:nvSpPr>
        <p:spPr>
          <a:xfrm>
            <a:off x="72008" y="655838"/>
            <a:ext cx="8964488" cy="467373"/>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ＪＡグループの要請を踏まえた令和</a:t>
            </a:r>
            <a:r>
              <a:rPr lang="ja-JP" altLang="en-US" sz="2400" dirty="0">
                <a:solidFill>
                  <a:prstClr val="black"/>
                </a:solidFill>
                <a:latin typeface="Calibri"/>
                <a:ea typeface="ＭＳ Ｐゴシック" panose="020B0600070205080204" pitchFamily="50" charset="-128"/>
              </a:rPr>
              <a:t>８</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年度農林水産当初予算を確保</a:t>
            </a:r>
          </a:p>
        </p:txBody>
      </p:sp>
      <p:sp>
        <p:nvSpPr>
          <p:cNvPr id="19" name="テキスト ボックス 18">
            <a:extLst>
              <a:ext uri="{FF2B5EF4-FFF2-40B4-BE49-F238E27FC236}">
                <a16:creationId xmlns:a16="http://schemas.microsoft.com/office/drawing/2014/main" id="{7466E04A-EC01-0BAB-509D-E2223E203406}"/>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山形県農業・農村施策および予算への反映状況</a:t>
            </a:r>
            <a:endParaRPr kumimoji="1" lang="en-US" altLang="ja-JP"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p:txBody>
      </p:sp>
      <p:pic>
        <p:nvPicPr>
          <p:cNvPr id="8" name="図 7">
            <a:extLst>
              <a:ext uri="{FF2B5EF4-FFF2-40B4-BE49-F238E27FC236}">
                <a16:creationId xmlns:a16="http://schemas.microsoft.com/office/drawing/2014/main" id="{C3D21EDE-FD6C-CDE3-58D7-64B30B7ED363}"/>
              </a:ext>
            </a:extLst>
          </p:cNvPr>
          <p:cNvPicPr>
            <a:picLocks noChangeAspect="1"/>
          </p:cNvPicPr>
          <p:nvPr/>
        </p:nvPicPr>
        <p:blipFill>
          <a:blip r:embed="rId3"/>
          <a:srcRect l="904" t="16084" r="1722" b="768"/>
          <a:stretch/>
        </p:blipFill>
        <p:spPr>
          <a:xfrm>
            <a:off x="119398" y="1230368"/>
            <a:ext cx="8629066" cy="5511000"/>
          </a:xfrm>
          <a:prstGeom prst="rect">
            <a:avLst/>
          </a:prstGeom>
        </p:spPr>
      </p:pic>
    </p:spTree>
    <p:extLst>
      <p:ext uri="{BB962C8B-B14F-4D97-AF65-F5344CB8AC3E}">
        <p14:creationId xmlns:p14="http://schemas.microsoft.com/office/powerpoint/2010/main" val="455613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EFE6-C0ED-027D-3EC7-C40613FF5B44}"/>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3F999E9D-2097-55AF-35C4-19497E2AD67C}"/>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22" name="スライド番号プレースホルダ 1">
            <a:extLst>
              <a:ext uri="{FF2B5EF4-FFF2-40B4-BE49-F238E27FC236}">
                <a16:creationId xmlns:a16="http://schemas.microsoft.com/office/drawing/2014/main" id="{D1F708EB-F49C-61BA-0634-081547589969}"/>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D8572A6B-AF00-AF6D-78D8-FD6F4CB35853}"/>
              </a:ext>
            </a:extLst>
          </p:cNvPr>
          <p:cNvSpPr/>
          <p:nvPr/>
        </p:nvSpPr>
        <p:spPr>
          <a:xfrm>
            <a:off x="72008" y="655838"/>
            <a:ext cx="8964488" cy="467373"/>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ＪＡグループの要請を踏まえた令和</a:t>
            </a:r>
            <a:r>
              <a:rPr lang="ja-JP" altLang="en-US" sz="2400" dirty="0">
                <a:solidFill>
                  <a:prstClr val="black"/>
                </a:solidFill>
                <a:latin typeface="Calibri"/>
                <a:ea typeface="ＭＳ Ｐゴシック" panose="020B0600070205080204" pitchFamily="50" charset="-128"/>
              </a:rPr>
              <a:t>８</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年度農林水産当初予算を確保</a:t>
            </a:r>
          </a:p>
        </p:txBody>
      </p:sp>
      <p:sp>
        <p:nvSpPr>
          <p:cNvPr id="19" name="テキスト ボックス 18">
            <a:extLst>
              <a:ext uri="{FF2B5EF4-FFF2-40B4-BE49-F238E27FC236}">
                <a16:creationId xmlns:a16="http://schemas.microsoft.com/office/drawing/2014/main" id="{7466E04A-EC01-0BAB-509D-E2223E203406}"/>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山形県農業・農村施策および予算への反映状況</a:t>
            </a:r>
            <a:endParaRPr kumimoji="1" lang="en-US" altLang="ja-JP"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p:txBody>
      </p:sp>
      <p:pic>
        <p:nvPicPr>
          <p:cNvPr id="5" name="図 4">
            <a:extLst>
              <a:ext uri="{FF2B5EF4-FFF2-40B4-BE49-F238E27FC236}">
                <a16:creationId xmlns:a16="http://schemas.microsoft.com/office/drawing/2014/main" id="{878131C0-D25F-2ED0-3426-644BC8769FB6}"/>
              </a:ext>
            </a:extLst>
          </p:cNvPr>
          <p:cNvPicPr>
            <a:picLocks noChangeAspect="1"/>
          </p:cNvPicPr>
          <p:nvPr/>
        </p:nvPicPr>
        <p:blipFill>
          <a:blip r:embed="rId3"/>
          <a:srcRect l="3640" t="713" r="3584" b="152"/>
          <a:stretch/>
        </p:blipFill>
        <p:spPr>
          <a:xfrm>
            <a:off x="179512" y="1230368"/>
            <a:ext cx="8640961" cy="5438992"/>
          </a:xfrm>
          <a:prstGeom prst="rect">
            <a:avLst/>
          </a:prstGeom>
        </p:spPr>
      </p:pic>
    </p:spTree>
    <p:extLst>
      <p:ext uri="{BB962C8B-B14F-4D97-AF65-F5344CB8AC3E}">
        <p14:creationId xmlns:p14="http://schemas.microsoft.com/office/powerpoint/2010/main" val="1324000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0340F-7F43-2F0D-3377-D293EF19C4C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B38195-D77A-D5B9-ABCF-E1DC76B12FA0}"/>
              </a:ext>
            </a:extLst>
          </p:cNvPr>
          <p:cNvSpPr>
            <a:spLocks noGrp="1"/>
          </p:cNvSpPr>
          <p:nvPr>
            <p:ph type="sldNum" sz="quarter" idx="12"/>
          </p:nvPr>
        </p:nvSpPr>
        <p:spPr/>
        <p:txBody>
          <a:bodyPr/>
          <a:lstStyle/>
          <a:p>
            <a:fld id="{AC0CF3E3-977F-49A5-8EC7-B81E16CC7256}" type="slidenum">
              <a:rPr kumimoji="1" lang="ja-JP" altLang="en-US" smtClean="0"/>
              <a:pPr/>
              <a:t>32</a:t>
            </a:fld>
            <a:endParaRPr kumimoji="1" lang="ja-JP" altLang="en-US" dirty="0"/>
          </a:p>
        </p:txBody>
      </p:sp>
      <p:sp>
        <p:nvSpPr>
          <p:cNvPr id="3" name="四角形: 角を丸くする 2">
            <a:extLst>
              <a:ext uri="{FF2B5EF4-FFF2-40B4-BE49-F238E27FC236}">
                <a16:creationId xmlns:a16="http://schemas.microsoft.com/office/drawing/2014/main" id="{FD979464-E6E4-A29F-FD55-D934057E90B5}"/>
              </a:ext>
            </a:extLst>
          </p:cNvPr>
          <p:cNvSpPr/>
          <p:nvPr/>
        </p:nvSpPr>
        <p:spPr>
          <a:xfrm>
            <a:off x="899592" y="2384884"/>
            <a:ext cx="7488832" cy="2088232"/>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nchorCtr="1"/>
          <a:lstStyle/>
          <a:p>
            <a:pPr marL="896938" indent="-896938">
              <a:spcBef>
                <a:spcPts val="1200"/>
              </a:spcBef>
            </a:pPr>
            <a:r>
              <a:rPr lang="en-US" altLang="ja-JP" sz="4400" b="1" dirty="0">
                <a:latin typeface="+mj-ea"/>
                <a:ea typeface="+mj-ea"/>
              </a:rPr>
              <a:t>Ⅲ</a:t>
            </a:r>
            <a:r>
              <a:rPr lang="ja-JP" altLang="en-US" sz="4400" b="1" dirty="0">
                <a:latin typeface="+mj-ea"/>
                <a:ea typeface="+mj-ea"/>
              </a:rPr>
              <a:t>．令和８年農政対策の</a:t>
            </a:r>
            <a:endParaRPr lang="en-US" altLang="ja-JP" sz="4400" b="1" dirty="0">
              <a:latin typeface="+mj-ea"/>
              <a:ea typeface="+mj-ea"/>
            </a:endParaRPr>
          </a:p>
          <a:p>
            <a:pPr marL="896938" indent="-896938">
              <a:spcBef>
                <a:spcPts val="1200"/>
              </a:spcBef>
            </a:pPr>
            <a:r>
              <a:rPr lang="ja-JP" altLang="en-US" sz="4400" b="1" dirty="0">
                <a:latin typeface="+mj-ea"/>
                <a:ea typeface="+mj-ea"/>
              </a:rPr>
              <a:t>見通しと取り組みについて</a:t>
            </a:r>
          </a:p>
        </p:txBody>
      </p:sp>
    </p:spTree>
    <p:extLst>
      <p:ext uri="{BB962C8B-B14F-4D97-AF65-F5344CB8AC3E}">
        <p14:creationId xmlns:p14="http://schemas.microsoft.com/office/powerpoint/2010/main" val="1290616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E8262-187D-63B4-4DBF-154785B3C4AD}"/>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121EF791-5268-4EE5-7A00-CCF0BB8A0944}"/>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6DE642E5-B8FC-E3A7-964E-C2928704037F}"/>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令和８年の農政の見通し</a:t>
            </a:r>
          </a:p>
        </p:txBody>
      </p:sp>
      <p:graphicFrame>
        <p:nvGraphicFramePr>
          <p:cNvPr id="14" name="表 13">
            <a:extLst>
              <a:ext uri="{FF2B5EF4-FFF2-40B4-BE49-F238E27FC236}">
                <a16:creationId xmlns:a16="http://schemas.microsoft.com/office/drawing/2014/main" id="{A59F1A0C-4AD5-E1BB-B9D5-63F002E6FB91}"/>
              </a:ext>
            </a:extLst>
          </p:cNvPr>
          <p:cNvGraphicFramePr>
            <a:graphicFrameLocks noGrp="1"/>
          </p:cNvGraphicFramePr>
          <p:nvPr>
            <p:extLst>
              <p:ext uri="{D42A27DB-BD31-4B8C-83A1-F6EECF244321}">
                <p14:modId xmlns:p14="http://schemas.microsoft.com/office/powerpoint/2010/main" val="557116451"/>
              </p:ext>
            </p:extLst>
          </p:nvPr>
        </p:nvGraphicFramePr>
        <p:xfrm>
          <a:off x="107856" y="764704"/>
          <a:ext cx="8928288" cy="6012653"/>
        </p:xfrm>
        <a:graphic>
          <a:graphicData uri="http://schemas.openxmlformats.org/drawingml/2006/table">
            <a:tbl>
              <a:tblPr firstRow="1" bandRow="1">
                <a:tableStyleId>{F5AB1C69-6EDB-4FF4-983F-18BD219EF322}</a:tableStyleId>
              </a:tblPr>
              <a:tblGrid>
                <a:gridCol w="1990538">
                  <a:extLst>
                    <a:ext uri="{9D8B030D-6E8A-4147-A177-3AD203B41FA5}">
                      <a16:colId xmlns:a16="http://schemas.microsoft.com/office/drawing/2014/main" val="20000"/>
                    </a:ext>
                  </a:extLst>
                </a:gridCol>
                <a:gridCol w="2977662">
                  <a:extLst>
                    <a:ext uri="{9D8B030D-6E8A-4147-A177-3AD203B41FA5}">
                      <a16:colId xmlns:a16="http://schemas.microsoft.com/office/drawing/2014/main" val="20001"/>
                    </a:ext>
                  </a:extLst>
                </a:gridCol>
                <a:gridCol w="3960088">
                  <a:extLst>
                    <a:ext uri="{9D8B030D-6E8A-4147-A177-3AD203B41FA5}">
                      <a16:colId xmlns:a16="http://schemas.microsoft.com/office/drawing/2014/main" val="20002"/>
                    </a:ext>
                  </a:extLst>
                </a:gridCol>
              </a:tblGrid>
              <a:tr h="394493">
                <a:tc>
                  <a:txBody>
                    <a:bodyPr/>
                    <a:lstStyle/>
                    <a:p>
                      <a:pPr algn="ctr"/>
                      <a:endParaRPr kumimoji="1" lang="ja-JP" altLang="en-US" sz="1600" dirty="0">
                        <a:latin typeface="Meiryo UI" panose="020B0604030504040204" pitchFamily="50" charset="-128"/>
                        <a:ea typeface="Meiryo UI" panose="020B0604030504040204" pitchFamily="50" charset="-128"/>
                      </a:endParaRPr>
                    </a:p>
                  </a:txBody>
                  <a:tcPr marT="36000" marB="36000"/>
                </a:tc>
                <a:tc>
                  <a:txBody>
                    <a:bodyPr/>
                    <a:lstStyle/>
                    <a:p>
                      <a:pPr algn="ctr"/>
                      <a:r>
                        <a:rPr kumimoji="1" lang="ja-JP" altLang="en-US" sz="2000" dirty="0">
                          <a:latin typeface="Meiryo UI" panose="020B0604030504040204" pitchFamily="50" charset="-128"/>
                          <a:ea typeface="Meiryo UI" panose="020B0604030504040204" pitchFamily="50" charset="-128"/>
                        </a:rPr>
                        <a:t>ポイント</a:t>
                      </a:r>
                    </a:p>
                  </a:txBody>
                  <a:tcPr marT="36000" marB="36000" anchor="ctr"/>
                </a:tc>
                <a:tc>
                  <a:txBody>
                    <a:bodyPr/>
                    <a:lstStyle/>
                    <a:p>
                      <a:pPr algn="ctr"/>
                      <a:r>
                        <a:rPr kumimoji="1" lang="ja-JP" altLang="en-US" sz="2000" dirty="0">
                          <a:latin typeface="Meiryo UI" panose="020B0604030504040204" pitchFamily="50" charset="-128"/>
                          <a:ea typeface="Meiryo UI" panose="020B0604030504040204" pitchFamily="50" charset="-128"/>
                        </a:rPr>
                        <a:t>ＪＡグループの対応</a:t>
                      </a:r>
                    </a:p>
                  </a:txBody>
                  <a:tcPr marT="36000" marB="36000" anchor="ctr"/>
                </a:tc>
                <a:extLst>
                  <a:ext uri="{0D108BD9-81ED-4DB2-BD59-A6C34878D82A}">
                    <a16:rowId xmlns:a16="http://schemas.microsoft.com/office/drawing/2014/main" val="10000"/>
                  </a:ext>
                </a:extLst>
              </a:tr>
              <a:tr h="1935801">
                <a:tc>
                  <a:txBody>
                    <a:bodyPr/>
                    <a:lstStyle/>
                    <a:p>
                      <a:pPr marL="180975" marR="0" lvl="0" indent="-180975" algn="l" defTabSz="914395" rtl="0" eaLnBrk="1" fontAlgn="auto" latinLnBrk="0" hangingPunct="1">
                        <a:lnSpc>
                          <a:spcPct val="100000"/>
                        </a:lnSpc>
                        <a:spcBef>
                          <a:spcPts val="0"/>
                        </a:spcBef>
                        <a:spcAft>
                          <a:spcPts val="0"/>
                        </a:spcAft>
                        <a:buClrTx/>
                        <a:buSzTx/>
                        <a:buFontTx/>
                        <a:buNone/>
                        <a:tabLst/>
                        <a:defRPr/>
                      </a:pPr>
                      <a:r>
                        <a:rPr kumimoji="1" lang="ja-JP" altLang="en-US" sz="1600" dirty="0">
                          <a:latin typeface="Meiryo UI" panose="020B0604030504040204" pitchFamily="50" charset="-128"/>
                          <a:ea typeface="Meiryo UI" panose="020B0604030504040204" pitchFamily="50" charset="-128"/>
                        </a:rPr>
                        <a:t>①当面の米の需給・安定供給対策</a:t>
                      </a:r>
                      <a:endParaRPr kumimoji="1" lang="en-US" altLang="ja-JP" sz="1600" dirty="0">
                        <a:latin typeface="Meiryo UI" panose="020B0604030504040204" pitchFamily="50" charset="-128"/>
                        <a:ea typeface="Meiryo UI" panose="020B0604030504040204" pitchFamily="50" charset="-128"/>
                      </a:endParaRPr>
                    </a:p>
                  </a:txBody>
                  <a:tcPr marT="108000" marB="108000" anchor="ctr"/>
                </a:tc>
                <a:tc>
                  <a:txBody>
                    <a:bodyPr/>
                    <a:lstStyle/>
                    <a:p>
                      <a:pPr marL="263525" indent="-263525">
                        <a:spcAft>
                          <a:spcPts val="600"/>
                        </a:spcAft>
                      </a:pPr>
                      <a:r>
                        <a:rPr kumimoji="1" lang="ja-JP" altLang="en-US" sz="1600" u="none" dirty="0">
                          <a:latin typeface="Meiryo UI" panose="020B0604030504040204" pitchFamily="50" charset="-128"/>
                          <a:ea typeface="Meiryo UI" panose="020B0604030504040204" pitchFamily="50" charset="-128"/>
                        </a:rPr>
                        <a:t>✅国の需給見通しでは、</a:t>
                      </a:r>
                      <a:r>
                        <a:rPr kumimoji="1" lang="ja-JP" altLang="en-US" sz="1600" u="sng" dirty="0">
                          <a:solidFill>
                            <a:schemeClr val="accent1"/>
                          </a:solidFill>
                          <a:latin typeface="Meiryo UI" panose="020B0604030504040204" pitchFamily="50" charset="-128"/>
                          <a:ea typeface="Meiryo UI" panose="020B0604030504040204" pitchFamily="50" charset="-128"/>
                        </a:rPr>
                        <a:t>今後大幅な需給緩和が懸念</a:t>
                      </a:r>
                      <a:r>
                        <a:rPr kumimoji="1" lang="ja-JP" altLang="en-US" sz="1600" u="none" dirty="0">
                          <a:latin typeface="Meiryo UI" panose="020B0604030504040204" pitchFamily="50" charset="-128"/>
                          <a:ea typeface="Meiryo UI" panose="020B0604030504040204" pitchFamily="50" charset="-128"/>
                        </a:rPr>
                        <a:t>される状況。</a:t>
                      </a:r>
                      <a:endParaRPr kumimoji="1" lang="en-US" altLang="ja-JP" sz="1600" u="none" dirty="0">
                        <a:latin typeface="Meiryo UI" panose="020B0604030504040204" pitchFamily="50" charset="-128"/>
                        <a:ea typeface="Meiryo UI" panose="020B0604030504040204" pitchFamily="50" charset="-128"/>
                      </a:endParaRPr>
                    </a:p>
                    <a:p>
                      <a:pPr marL="263525" indent="-263525"/>
                      <a:r>
                        <a:rPr kumimoji="1" lang="ja-JP" altLang="en-US" sz="1600" u="none" dirty="0">
                          <a:latin typeface="Meiryo UI" panose="020B0604030504040204" pitchFamily="50" charset="-128"/>
                          <a:ea typeface="Meiryo UI" panose="020B0604030504040204" pitchFamily="50" charset="-128"/>
                        </a:rPr>
                        <a:t>✅政府備蓄米の見直しや民間備蓄の実証事業が開始予定。</a:t>
                      </a:r>
                      <a:endParaRPr kumimoji="1" lang="en-US" altLang="ja-JP" sz="1600" u="none" dirty="0">
                        <a:latin typeface="Meiryo UI" panose="020B0604030504040204" pitchFamily="50" charset="-128"/>
                        <a:ea typeface="Meiryo UI" panose="020B0604030504040204" pitchFamily="50" charset="-128"/>
                      </a:endParaRPr>
                    </a:p>
                  </a:txBody>
                  <a:tcPr marT="108000" marB="108000"/>
                </a:tc>
                <a:tc>
                  <a:txBody>
                    <a:bodyPr/>
                    <a:lstStyle/>
                    <a:p>
                      <a:pPr marL="263525" marR="0" lvl="0" indent="-263525" algn="l" defTabSz="914395" rtl="0" eaLnBrk="1" fontAlgn="auto" latinLnBrk="0" hangingPunct="1">
                        <a:lnSpc>
                          <a:spcPct val="100000"/>
                        </a:lnSpc>
                        <a:spcBef>
                          <a:spcPts val="0"/>
                        </a:spcBef>
                        <a:spcAft>
                          <a:spcPts val="600"/>
                        </a:spcAft>
                        <a:buClrTx/>
                        <a:buSzTx/>
                        <a:buFontTx/>
                        <a:buNone/>
                        <a:tabLst/>
                        <a:defRPr/>
                      </a:pPr>
                      <a:r>
                        <a:rPr kumimoji="1" lang="ja-JP" altLang="en-US" sz="1600" u="none" dirty="0">
                          <a:latin typeface="Meiryo UI" panose="020B0604030504040204" pitchFamily="50" charset="-128"/>
                          <a:ea typeface="Meiryo UI" panose="020B0604030504040204" pitchFamily="50" charset="-128"/>
                        </a:rPr>
                        <a:t>✅７年産米の計画的販売と８年産米の需要に応じた生産による</a:t>
                      </a:r>
                      <a:r>
                        <a:rPr kumimoji="1" lang="ja-JP" altLang="en-US" sz="1600" b="0" u="sng" dirty="0">
                          <a:solidFill>
                            <a:schemeClr val="accent1"/>
                          </a:solidFill>
                          <a:latin typeface="Meiryo UI" panose="020B0604030504040204" pitchFamily="50" charset="-128"/>
                          <a:ea typeface="Meiryo UI" panose="020B0604030504040204" pitchFamily="50" charset="-128"/>
                        </a:rPr>
                        <a:t>当面の需給環境の整備</a:t>
                      </a:r>
                      <a:r>
                        <a:rPr kumimoji="1" lang="ja-JP" altLang="en-US" sz="1600" u="sng" dirty="0">
                          <a:solidFill>
                            <a:schemeClr val="accent1"/>
                          </a:solidFill>
                          <a:latin typeface="Meiryo UI" panose="020B0604030504040204" pitchFamily="50" charset="-128"/>
                          <a:ea typeface="Meiryo UI" panose="020B0604030504040204" pitchFamily="50" charset="-128"/>
                        </a:rPr>
                        <a:t>が必要</a:t>
                      </a:r>
                      <a:r>
                        <a:rPr kumimoji="1" lang="ja-JP" altLang="en-US" sz="1600" u="none" dirty="0">
                          <a:latin typeface="Meiryo UI" panose="020B0604030504040204" pitchFamily="50" charset="-128"/>
                          <a:ea typeface="Meiryo UI" panose="020B0604030504040204" pitchFamily="50" charset="-128"/>
                        </a:rPr>
                        <a:t>。</a:t>
                      </a:r>
                    </a:p>
                    <a:p>
                      <a:pPr marL="263525" marR="0" lvl="0" indent="-263525" algn="l" defTabSz="914395" rtl="0" eaLnBrk="1" fontAlgn="auto" latinLnBrk="0" hangingPunct="1">
                        <a:lnSpc>
                          <a:spcPct val="100000"/>
                        </a:lnSpc>
                        <a:spcBef>
                          <a:spcPts val="0"/>
                        </a:spcBef>
                        <a:spcAft>
                          <a:spcPts val="0"/>
                        </a:spcAft>
                        <a:buClrTx/>
                        <a:buSzTx/>
                        <a:buFontTx/>
                        <a:buNone/>
                        <a:tabLst/>
                        <a:defRPr/>
                      </a:pPr>
                      <a:r>
                        <a:rPr kumimoji="1" lang="ja-JP" altLang="en-US" sz="1600" u="none" dirty="0">
                          <a:latin typeface="Meiryo UI" panose="020B0604030504040204" pitchFamily="50" charset="-128"/>
                          <a:ea typeface="Meiryo UI" panose="020B0604030504040204" pitchFamily="50" charset="-128"/>
                        </a:rPr>
                        <a:t>✅食料システム法をふまえた</a:t>
                      </a:r>
                      <a:r>
                        <a:rPr kumimoji="1" lang="ja-JP" altLang="en-US" sz="1600" u="sng" dirty="0">
                          <a:solidFill>
                            <a:schemeClr val="accent1"/>
                          </a:solidFill>
                          <a:latin typeface="Meiryo UI" panose="020B0604030504040204" pitchFamily="50" charset="-128"/>
                          <a:ea typeface="Meiryo UI" panose="020B0604030504040204" pitchFamily="50" charset="-128"/>
                        </a:rPr>
                        <a:t>適正な価格形成の推進</a:t>
                      </a:r>
                      <a:r>
                        <a:rPr kumimoji="1" lang="ja-JP" altLang="en-US" sz="1600" u="none" dirty="0">
                          <a:latin typeface="Meiryo UI" panose="020B0604030504040204" pitchFamily="50" charset="-128"/>
                          <a:ea typeface="Meiryo UI" panose="020B0604030504040204" pitchFamily="50" charset="-128"/>
                        </a:rPr>
                        <a:t>とあわせ、</a:t>
                      </a:r>
                      <a:r>
                        <a:rPr kumimoji="1" lang="ja-JP" altLang="en-US" sz="1600" u="sng" dirty="0">
                          <a:solidFill>
                            <a:schemeClr val="accent1"/>
                          </a:solidFill>
                          <a:latin typeface="Meiryo UI" panose="020B0604030504040204" pitchFamily="50" charset="-128"/>
                          <a:ea typeface="Meiryo UI" panose="020B0604030504040204" pitchFamily="50" charset="-128"/>
                        </a:rPr>
                        <a:t>幅広い米需要</a:t>
                      </a:r>
                      <a:r>
                        <a:rPr kumimoji="1" lang="ja-JP" altLang="en-US" sz="1600" u="none" dirty="0">
                          <a:latin typeface="Meiryo UI" panose="020B0604030504040204" pitchFamily="50" charset="-128"/>
                          <a:ea typeface="Meiryo UI" panose="020B0604030504040204" pitchFamily="50" charset="-128"/>
                        </a:rPr>
                        <a:t>に対する</a:t>
                      </a:r>
                      <a:r>
                        <a:rPr kumimoji="1" lang="ja-JP" altLang="en-US" sz="1600" u="sng" dirty="0">
                          <a:solidFill>
                            <a:schemeClr val="accent1"/>
                          </a:solidFill>
                          <a:latin typeface="Meiryo UI" panose="020B0604030504040204" pitchFamily="50" charset="-128"/>
                          <a:ea typeface="Meiryo UI" panose="020B0604030504040204" pitchFamily="50" charset="-128"/>
                        </a:rPr>
                        <a:t>安定生産・安定供給の取り組みを強化する必要</a:t>
                      </a:r>
                      <a:r>
                        <a:rPr kumimoji="1" lang="ja-JP" altLang="en-US" sz="1600" u="none" dirty="0">
                          <a:latin typeface="Meiryo UI" panose="020B0604030504040204" pitchFamily="50" charset="-128"/>
                          <a:ea typeface="Meiryo UI" panose="020B0604030504040204" pitchFamily="50" charset="-128"/>
                        </a:rPr>
                        <a:t>。</a:t>
                      </a:r>
                      <a:endParaRPr kumimoji="1" lang="en-US" altLang="ja-JP" sz="1600" u="none" dirty="0">
                        <a:latin typeface="Meiryo UI" panose="020B0604030504040204" pitchFamily="50" charset="-128"/>
                        <a:ea typeface="Meiryo UI" panose="020B0604030504040204" pitchFamily="50" charset="-128"/>
                      </a:endParaRPr>
                    </a:p>
                  </a:txBody>
                  <a:tcPr marT="108000" marB="108000"/>
                </a:tc>
                <a:extLst>
                  <a:ext uri="{0D108BD9-81ED-4DB2-BD59-A6C34878D82A}">
                    <a16:rowId xmlns:a16="http://schemas.microsoft.com/office/drawing/2014/main" val="2196459322"/>
                  </a:ext>
                </a:extLst>
              </a:tr>
              <a:tr h="1751176">
                <a:tc>
                  <a:txBody>
                    <a:bodyPr/>
                    <a:lstStyle/>
                    <a:p>
                      <a:pPr marL="180975" marR="0" lvl="0" indent="-180975" algn="l" defTabSz="914395" rtl="0" eaLnBrk="1" fontAlgn="auto" latinLnBrk="0" hangingPunct="1">
                        <a:lnSpc>
                          <a:spcPct val="100000"/>
                        </a:lnSpc>
                        <a:spcBef>
                          <a:spcPts val="0"/>
                        </a:spcBef>
                        <a:spcAft>
                          <a:spcPts val="0"/>
                        </a:spcAft>
                        <a:buClrTx/>
                        <a:buSzTx/>
                        <a:buFontTx/>
                        <a:buNone/>
                        <a:tabLst/>
                        <a:defRPr/>
                      </a:pPr>
                      <a:r>
                        <a:rPr kumimoji="1" lang="ja-JP" altLang="en-US" sz="1600" dirty="0">
                          <a:latin typeface="Meiryo UI" panose="020B0604030504040204" pitchFamily="50" charset="-128"/>
                          <a:ea typeface="Meiryo UI" panose="020B0604030504040204" pitchFamily="50" charset="-128"/>
                        </a:rPr>
                        <a:t>②令和９年度以降の水田政策の見直し</a:t>
                      </a:r>
                      <a:endParaRPr kumimoji="1" lang="en-US" altLang="ja-JP" sz="1600" dirty="0">
                        <a:latin typeface="Meiryo UI" panose="020B0604030504040204" pitchFamily="50" charset="-128"/>
                        <a:ea typeface="Meiryo UI" panose="020B0604030504040204" pitchFamily="50" charset="-128"/>
                      </a:endParaRPr>
                    </a:p>
                  </a:txBody>
                  <a:tcPr marT="108000" marB="108000" anchor="ctr"/>
                </a:tc>
                <a:tc>
                  <a:txBody>
                    <a:bodyPr/>
                    <a:lstStyle/>
                    <a:p>
                      <a:pPr marL="263525" indent="-263525">
                        <a:spcAft>
                          <a:spcPts val="600"/>
                        </a:spcAft>
                      </a:pPr>
                      <a:r>
                        <a:rPr kumimoji="1" lang="ja-JP" altLang="en-US" sz="1600" u="none" dirty="0">
                          <a:latin typeface="Meiryo UI" panose="020B0604030504040204" pitchFamily="50" charset="-128"/>
                          <a:ea typeface="Meiryo UI" panose="020B0604030504040204" pitchFamily="50" charset="-128"/>
                        </a:rPr>
                        <a:t>✅</a:t>
                      </a:r>
                      <a:r>
                        <a:rPr kumimoji="1" lang="ja-JP" altLang="en-US" sz="1600" u="sng" dirty="0">
                          <a:solidFill>
                            <a:schemeClr val="accent1"/>
                          </a:solidFill>
                          <a:latin typeface="Meiryo UI" panose="020B0604030504040204" pitchFamily="50" charset="-128"/>
                          <a:ea typeface="Meiryo UI" panose="020B0604030504040204" pitchFamily="50" charset="-128"/>
                        </a:rPr>
                        <a:t>令和９年度以降の水田政策の見直しに向けた議論が政府・与党で本格化</a:t>
                      </a:r>
                      <a:r>
                        <a:rPr kumimoji="1" lang="ja-JP" altLang="en-US" sz="1600" u="none" dirty="0">
                          <a:latin typeface="Meiryo UI" panose="020B0604030504040204" pitchFamily="50" charset="-128"/>
                          <a:ea typeface="Meiryo UI" panose="020B0604030504040204" pitchFamily="50" charset="-128"/>
                        </a:rPr>
                        <a:t>する見込み。</a:t>
                      </a:r>
                      <a:endParaRPr kumimoji="1" lang="en-US" altLang="ja-JP" sz="1600" u="none" dirty="0">
                        <a:latin typeface="Meiryo UI" panose="020B0604030504040204" pitchFamily="50" charset="-128"/>
                        <a:ea typeface="Meiryo UI" panose="020B0604030504040204" pitchFamily="50" charset="-128"/>
                      </a:endParaRPr>
                    </a:p>
                    <a:p>
                      <a:pPr marL="263525" indent="-263525"/>
                      <a:endParaRPr kumimoji="1" lang="en-US" altLang="ja-JP" sz="1600" u="none" dirty="0">
                        <a:latin typeface="Meiryo UI" panose="020B0604030504040204" pitchFamily="50" charset="-128"/>
                        <a:ea typeface="Meiryo UI" panose="020B0604030504040204" pitchFamily="50" charset="-128"/>
                      </a:endParaRPr>
                    </a:p>
                    <a:p>
                      <a:pPr marL="263525" indent="-263525"/>
                      <a:endParaRPr kumimoji="1" lang="en-US" altLang="ja-JP" sz="1600" u="none" dirty="0">
                        <a:latin typeface="Meiryo UI" panose="020B0604030504040204" pitchFamily="50" charset="-128"/>
                        <a:ea typeface="Meiryo UI" panose="020B0604030504040204" pitchFamily="50" charset="-128"/>
                      </a:endParaRPr>
                    </a:p>
                    <a:p>
                      <a:pPr marL="263525" indent="-263525"/>
                      <a:r>
                        <a:rPr kumimoji="1" lang="ja-JP" altLang="en-US" sz="1600" u="none" dirty="0">
                          <a:latin typeface="Meiryo UI" panose="020B0604030504040204" pitchFamily="50" charset="-128"/>
                          <a:ea typeface="Meiryo UI" panose="020B0604030504040204" pitchFamily="50" charset="-128"/>
                        </a:rPr>
                        <a:t>✅鈴木農水大臣は、令和８年６月までにとりまとめる旨を明言。</a:t>
                      </a:r>
                      <a:endParaRPr kumimoji="1" lang="en-US" altLang="ja-JP" sz="1600" u="none" dirty="0">
                        <a:latin typeface="Meiryo UI" panose="020B0604030504040204" pitchFamily="50" charset="-128"/>
                        <a:ea typeface="Meiryo UI" panose="020B0604030504040204" pitchFamily="50" charset="-128"/>
                      </a:endParaRPr>
                    </a:p>
                  </a:txBody>
                  <a:tcPr marT="108000" marB="108000"/>
                </a:tc>
                <a:tc>
                  <a:txBody>
                    <a:bodyPr/>
                    <a:lstStyle/>
                    <a:p>
                      <a:pPr marL="263525" indent="-263525"/>
                      <a:r>
                        <a:rPr kumimoji="1" lang="ja-JP" altLang="en-US" sz="1600" u="none" dirty="0">
                          <a:latin typeface="Meiryo UI" panose="020B0604030504040204" pitchFamily="50" charset="-128"/>
                          <a:ea typeface="Meiryo UI" panose="020B0604030504040204" pitchFamily="50" charset="-128"/>
                        </a:rPr>
                        <a:t>✅水活や直接支払の見直し、セーフティネット対策の充実等の残された課題について、ＪＡグループの意向を反映するため、</a:t>
                      </a:r>
                      <a:r>
                        <a:rPr kumimoji="1" lang="ja-JP" altLang="en-US" sz="1600" u="sng" dirty="0">
                          <a:solidFill>
                            <a:schemeClr val="accent1"/>
                          </a:solidFill>
                          <a:latin typeface="Meiryo UI" panose="020B0604030504040204" pitchFamily="50" charset="-128"/>
                          <a:ea typeface="Meiryo UI" panose="020B0604030504040204" pitchFamily="50" charset="-128"/>
                        </a:rPr>
                        <a:t>生産現場の意見をふまえつつ、徹底した働きかけが必要</a:t>
                      </a:r>
                      <a:r>
                        <a:rPr kumimoji="1" lang="ja-JP" altLang="en-US" sz="1600" u="none" dirty="0">
                          <a:latin typeface="Meiryo UI" panose="020B0604030504040204" pitchFamily="50" charset="-128"/>
                          <a:ea typeface="Meiryo UI" panose="020B0604030504040204" pitchFamily="50" charset="-128"/>
                        </a:rPr>
                        <a:t>。</a:t>
                      </a:r>
                      <a:endParaRPr kumimoji="1" lang="en-US" altLang="ja-JP" sz="1600" u="none" dirty="0">
                        <a:latin typeface="Meiryo UI" panose="020B0604030504040204" pitchFamily="50" charset="-128"/>
                        <a:ea typeface="Meiryo UI" panose="020B0604030504040204" pitchFamily="50" charset="-128"/>
                      </a:endParaRPr>
                    </a:p>
                    <a:p>
                      <a:pPr marL="263525" indent="-263525">
                        <a:spcBef>
                          <a:spcPts val="600"/>
                        </a:spcBef>
                      </a:pPr>
                      <a:r>
                        <a:rPr kumimoji="1" lang="ja-JP" altLang="en-US" sz="1600" u="none" dirty="0">
                          <a:latin typeface="Meiryo UI" panose="020B0604030504040204" pitchFamily="50" charset="-128"/>
                          <a:ea typeface="Meiryo UI" panose="020B0604030504040204" pitchFamily="50" charset="-128"/>
                        </a:rPr>
                        <a:t>✅</a:t>
                      </a:r>
                      <a:r>
                        <a:rPr kumimoji="1" lang="ja-JP" altLang="en-US" sz="1600" u="sng" dirty="0">
                          <a:solidFill>
                            <a:schemeClr val="accent1"/>
                          </a:solidFill>
                          <a:latin typeface="Meiryo UI" panose="020B0604030504040204" pitchFamily="50" charset="-128"/>
                          <a:ea typeface="Meiryo UI" panose="020B0604030504040204" pitchFamily="50" charset="-128"/>
                        </a:rPr>
                        <a:t>政府・与党の検討状況等に応じた機動的な対応が必要</a:t>
                      </a:r>
                      <a:r>
                        <a:rPr kumimoji="1" lang="ja-JP" altLang="en-US" sz="1600" u="none" dirty="0">
                          <a:latin typeface="Meiryo UI" panose="020B0604030504040204" pitchFamily="50" charset="-128"/>
                          <a:ea typeface="Meiryo UI" panose="020B0604030504040204" pitchFamily="50" charset="-128"/>
                        </a:rPr>
                        <a:t>。</a:t>
                      </a:r>
                      <a:endParaRPr kumimoji="1" lang="en-US" altLang="ja-JP" sz="1600" u="none" dirty="0">
                        <a:latin typeface="Meiryo UI" panose="020B0604030504040204" pitchFamily="50" charset="-128"/>
                        <a:ea typeface="Meiryo UI" panose="020B0604030504040204" pitchFamily="50" charset="-128"/>
                      </a:endParaRPr>
                    </a:p>
                  </a:txBody>
                  <a:tcPr marT="108000" marB="108000"/>
                </a:tc>
                <a:extLst>
                  <a:ext uri="{0D108BD9-81ED-4DB2-BD59-A6C34878D82A}">
                    <a16:rowId xmlns:a16="http://schemas.microsoft.com/office/drawing/2014/main" val="10002"/>
                  </a:ext>
                </a:extLst>
              </a:tr>
              <a:tr h="1620000">
                <a:tc>
                  <a:txBody>
                    <a:bodyPr/>
                    <a:lstStyle/>
                    <a:p>
                      <a:pPr marL="180975" marR="0" lvl="0" indent="-180975" algn="l" defTabSz="914395" rtl="0" eaLnBrk="1" fontAlgn="auto" latinLnBrk="0" hangingPunct="1">
                        <a:lnSpc>
                          <a:spcPct val="100000"/>
                        </a:lnSpc>
                        <a:spcBef>
                          <a:spcPts val="0"/>
                        </a:spcBef>
                        <a:spcAft>
                          <a:spcPts val="0"/>
                        </a:spcAft>
                        <a:buClrTx/>
                        <a:buSzTx/>
                        <a:buFontTx/>
                        <a:buNone/>
                        <a:tabLst/>
                        <a:defRPr/>
                      </a:pPr>
                      <a:r>
                        <a:rPr kumimoji="1" lang="ja-JP" altLang="en-US" sz="1600" dirty="0">
                          <a:latin typeface="Meiryo UI" panose="020B0604030504040204" pitchFamily="50" charset="-128"/>
                          <a:ea typeface="Meiryo UI" panose="020B0604030504040204" pitchFamily="50" charset="-128"/>
                        </a:rPr>
                        <a:t>③農業構造転換集中対策の活用と必要な見直し</a:t>
                      </a:r>
                      <a:endParaRPr kumimoji="1" lang="en-US" altLang="ja-JP" sz="1600" dirty="0">
                        <a:latin typeface="Meiryo UI" panose="020B0604030504040204" pitchFamily="50" charset="-128"/>
                        <a:ea typeface="Meiryo UI" panose="020B0604030504040204" pitchFamily="50" charset="-128"/>
                      </a:endParaRPr>
                    </a:p>
                  </a:txBody>
                  <a:tcPr marT="108000" marB="108000" anchor="ctr"/>
                </a:tc>
                <a:tc>
                  <a:txBody>
                    <a:bodyPr/>
                    <a:lstStyle/>
                    <a:p>
                      <a:pPr marL="263525" indent="-263525">
                        <a:spcAft>
                          <a:spcPts val="600"/>
                        </a:spcAft>
                      </a:pPr>
                      <a:r>
                        <a:rPr kumimoji="1" lang="ja-JP" altLang="en-US" sz="1600" u="none" dirty="0">
                          <a:latin typeface="Meiryo UI" panose="020B0604030504040204" pitchFamily="50" charset="-128"/>
                          <a:ea typeface="Meiryo UI" panose="020B0604030504040204" pitchFamily="50" charset="-128"/>
                        </a:rPr>
                        <a:t>✅７年度補正予算で農業構造転換集中対策を具体化。</a:t>
                      </a:r>
                      <a:endParaRPr kumimoji="1" lang="en-US" altLang="ja-JP" sz="1600" u="none" dirty="0">
                        <a:latin typeface="Meiryo UI" panose="020B0604030504040204" pitchFamily="50" charset="-128"/>
                        <a:ea typeface="Meiryo UI" panose="020B0604030504040204" pitchFamily="50" charset="-128"/>
                      </a:endParaRPr>
                    </a:p>
                    <a:p>
                      <a:pPr marL="263525" indent="-263525"/>
                      <a:r>
                        <a:rPr kumimoji="1" lang="ja-JP" altLang="en-US" sz="1600" u="none" dirty="0">
                          <a:latin typeface="Meiryo UI" panose="020B0604030504040204" pitchFamily="50" charset="-128"/>
                          <a:ea typeface="Meiryo UI" panose="020B0604030504040204" pitchFamily="50" charset="-128"/>
                        </a:rPr>
                        <a:t>✅９年度予算（８年度補正含む）は集中対策期間の３年目。</a:t>
                      </a:r>
                      <a:endParaRPr kumimoji="1" lang="en-US" altLang="ja-JP" sz="1600" u="none" dirty="0">
                        <a:latin typeface="Meiryo UI" panose="020B0604030504040204" pitchFamily="50" charset="-128"/>
                        <a:ea typeface="Meiryo UI" panose="020B0604030504040204" pitchFamily="50" charset="-128"/>
                      </a:endParaRPr>
                    </a:p>
                  </a:txBody>
                  <a:tcPr marT="108000" marB="108000"/>
                </a:tc>
                <a:tc>
                  <a:txBody>
                    <a:bodyPr/>
                    <a:lstStyle/>
                    <a:p>
                      <a:pPr marL="177800" marR="0" lvl="0" indent="-177800" algn="l" defTabSz="914395" rtl="0" eaLnBrk="1" fontAlgn="auto" latinLnBrk="0" hangingPunct="1">
                        <a:lnSpc>
                          <a:spcPct val="100000"/>
                        </a:lnSpc>
                        <a:spcBef>
                          <a:spcPts val="0"/>
                        </a:spcBef>
                        <a:spcAft>
                          <a:spcPts val="600"/>
                        </a:spcAft>
                        <a:buClrTx/>
                        <a:buSzTx/>
                        <a:buFontTx/>
                        <a:buNone/>
                        <a:tabLst/>
                        <a:defRPr/>
                      </a:pPr>
                      <a:r>
                        <a:rPr kumimoji="1" lang="ja-JP" altLang="en-US" sz="1600" u="none" dirty="0">
                          <a:latin typeface="Meiryo UI" panose="020B0604030504040204" pitchFamily="50" charset="-128"/>
                          <a:ea typeface="Meiryo UI" panose="020B0604030504040204" pitchFamily="50" charset="-128"/>
                        </a:rPr>
                        <a:t>✅</a:t>
                      </a:r>
                      <a:r>
                        <a:rPr kumimoji="1" lang="ja-JP" altLang="en-US" sz="1600" u="sng" dirty="0">
                          <a:solidFill>
                            <a:schemeClr val="accent1"/>
                          </a:solidFill>
                          <a:latin typeface="Meiryo UI" panose="020B0604030504040204" pitchFamily="50" charset="-128"/>
                          <a:ea typeface="Meiryo UI" panose="020B0604030504040204" pitchFamily="50" charset="-128"/>
                        </a:rPr>
                        <a:t>獲得した対策を積極的に活用</a:t>
                      </a:r>
                      <a:r>
                        <a:rPr kumimoji="1" lang="ja-JP" altLang="en-US" sz="1600" u="none" dirty="0">
                          <a:latin typeface="Meiryo UI" panose="020B0604030504040204" pitchFamily="50" charset="-128"/>
                          <a:ea typeface="Meiryo UI" panose="020B0604030504040204" pitchFamily="50" charset="-128"/>
                        </a:rPr>
                        <a:t>し、産地の構造転換を進めていく必要。</a:t>
                      </a:r>
                      <a:endParaRPr kumimoji="1" lang="en-US" altLang="ja-JP" sz="1600" u="none" dirty="0">
                        <a:latin typeface="Meiryo UI" panose="020B0604030504040204" pitchFamily="50" charset="-128"/>
                        <a:ea typeface="Meiryo UI" panose="020B0604030504040204" pitchFamily="50" charset="-128"/>
                      </a:endParaRPr>
                    </a:p>
                    <a:p>
                      <a:pPr marL="177800" marR="0" lvl="0" indent="-177800" algn="l" defTabSz="914395" rtl="0" eaLnBrk="1" fontAlgn="auto" latinLnBrk="0" hangingPunct="1">
                        <a:lnSpc>
                          <a:spcPct val="100000"/>
                        </a:lnSpc>
                        <a:spcBef>
                          <a:spcPts val="0"/>
                        </a:spcBef>
                        <a:spcAft>
                          <a:spcPts val="0"/>
                        </a:spcAft>
                        <a:buClrTx/>
                        <a:buSzTx/>
                        <a:buFontTx/>
                        <a:buNone/>
                        <a:tabLst/>
                        <a:defRPr/>
                      </a:pPr>
                      <a:r>
                        <a:rPr kumimoji="1" lang="ja-JP" altLang="en-US" sz="1600" u="none" dirty="0">
                          <a:latin typeface="Meiryo UI" panose="020B0604030504040204" pitchFamily="50" charset="-128"/>
                          <a:ea typeface="Meiryo UI" panose="020B0604030504040204" pitchFamily="50" charset="-128"/>
                        </a:rPr>
                        <a:t>✅構造転換対策の課題等をふまえ、９年度対策に向け、</a:t>
                      </a:r>
                      <a:r>
                        <a:rPr kumimoji="1" lang="ja-JP" altLang="en-US" sz="1600" u="sng" dirty="0">
                          <a:solidFill>
                            <a:schemeClr val="accent1"/>
                          </a:solidFill>
                          <a:latin typeface="Meiryo UI" panose="020B0604030504040204" pitchFamily="50" charset="-128"/>
                          <a:ea typeface="Meiryo UI" panose="020B0604030504040204" pitchFamily="50" charset="-128"/>
                        </a:rPr>
                        <a:t>引き続きの万全な予算確保をはじめ、農政運動を強力に展開していく必要</a:t>
                      </a:r>
                      <a:r>
                        <a:rPr kumimoji="1" lang="ja-JP" altLang="en-US" sz="1600" u="none" dirty="0">
                          <a:latin typeface="Meiryo UI" panose="020B0604030504040204" pitchFamily="50" charset="-128"/>
                          <a:ea typeface="Meiryo UI" panose="020B0604030504040204" pitchFamily="50" charset="-128"/>
                        </a:rPr>
                        <a:t>。</a:t>
                      </a:r>
                      <a:endParaRPr kumimoji="1" lang="en-US" altLang="ja-JP" sz="1600" u="none" dirty="0">
                        <a:latin typeface="Meiryo UI" panose="020B0604030504040204" pitchFamily="50" charset="-128"/>
                        <a:ea typeface="Meiryo UI" panose="020B0604030504040204" pitchFamily="50" charset="-128"/>
                      </a:endParaRPr>
                    </a:p>
                  </a:txBody>
                  <a:tcPr marT="108000" marB="108000"/>
                </a:tc>
                <a:extLst>
                  <a:ext uri="{0D108BD9-81ED-4DB2-BD59-A6C34878D82A}">
                    <a16:rowId xmlns:a16="http://schemas.microsoft.com/office/drawing/2014/main" val="4015277499"/>
                  </a:ext>
                </a:extLst>
              </a:tr>
            </a:tbl>
          </a:graphicData>
        </a:graphic>
      </p:graphicFrame>
      <p:sp>
        <p:nvSpPr>
          <p:cNvPr id="22" name="スライド番号プレースホルダ 1">
            <a:extLst>
              <a:ext uri="{FF2B5EF4-FFF2-40B4-BE49-F238E27FC236}">
                <a16:creationId xmlns:a16="http://schemas.microsoft.com/office/drawing/2014/main" id="{B0D84301-D053-13B1-DCAE-6D07CDF39447}"/>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Tree>
    <p:extLst>
      <p:ext uri="{BB962C8B-B14F-4D97-AF65-F5344CB8AC3E}">
        <p14:creationId xmlns:p14="http://schemas.microsoft.com/office/powerpoint/2010/main" val="131446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0AECA-222D-5915-D3F5-BD7AFA639BD8}"/>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A23551F2-ED16-613B-D149-62A0E13F2B0D}"/>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8C307D6D-A28F-0FD1-14E3-32C6421BB224}"/>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当面の米の需給の安定・安定供給に向けた取り組み</a:t>
            </a:r>
          </a:p>
        </p:txBody>
      </p:sp>
      <p:sp>
        <p:nvSpPr>
          <p:cNvPr id="22" name="スライド番号プレースホルダ 1">
            <a:extLst>
              <a:ext uri="{FF2B5EF4-FFF2-40B4-BE49-F238E27FC236}">
                <a16:creationId xmlns:a16="http://schemas.microsoft.com/office/drawing/2014/main" id="{9EB99292-5AF1-780C-6C74-3B21595222BA}"/>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EAFB684A-A2F5-A5DF-9B94-507E0ACBA407}"/>
              </a:ext>
            </a:extLst>
          </p:cNvPr>
          <p:cNvSpPr/>
          <p:nvPr/>
        </p:nvSpPr>
        <p:spPr>
          <a:xfrm>
            <a:off x="53722" y="692752"/>
            <a:ext cx="9036557" cy="1165628"/>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indent="-457200"/>
            <a:r>
              <a:rPr lang="ja-JP" altLang="en-US" dirty="0">
                <a:solidFill>
                  <a:prstClr val="black"/>
                </a:solidFill>
                <a:latin typeface="Meiryo UI" panose="020B0604030504040204" pitchFamily="50" charset="-128"/>
                <a:ea typeface="Meiryo UI" panose="020B0604030504040204" pitchFamily="50" charset="-128"/>
              </a:rPr>
              <a:t>①７年産米の計画的販売や、８年産米の適正な生産目安の設定・推進と機動的な見直しによる当面の需給環境の整備が必要。</a:t>
            </a:r>
            <a:endParaRPr lang="en-US" altLang="ja-JP" dirty="0">
              <a:solidFill>
                <a:prstClr val="black"/>
              </a:solidFill>
              <a:latin typeface="Meiryo UI" panose="020B0604030504040204" pitchFamily="50" charset="-128"/>
              <a:ea typeface="Meiryo UI" panose="020B0604030504040204" pitchFamily="50" charset="-128"/>
            </a:endParaRPr>
          </a:p>
          <a:p>
            <a:pPr marL="180000" indent="-457200"/>
            <a:r>
              <a:rPr lang="ja-JP" altLang="en-US" dirty="0">
                <a:solidFill>
                  <a:prstClr val="black"/>
                </a:solidFill>
                <a:latin typeface="Meiryo UI" panose="020B0604030504040204" pitchFamily="50" charset="-128"/>
                <a:ea typeface="Meiryo UI" panose="020B0604030504040204" pitchFamily="50" charset="-128"/>
              </a:rPr>
              <a:t>②生産者・消費者が納得できる価格形成の推進、幅広い米需要に対する安定生産・安定供給の取り組みを強化する必要。</a:t>
            </a:r>
          </a:p>
        </p:txBody>
      </p:sp>
      <p:graphicFrame>
        <p:nvGraphicFramePr>
          <p:cNvPr id="2" name="表 1">
            <a:extLst>
              <a:ext uri="{FF2B5EF4-FFF2-40B4-BE49-F238E27FC236}">
                <a16:creationId xmlns:a16="http://schemas.microsoft.com/office/drawing/2014/main" id="{70AD2F81-89F9-9BE9-A7B0-D65EEBB12F95}"/>
              </a:ext>
            </a:extLst>
          </p:cNvPr>
          <p:cNvGraphicFramePr>
            <a:graphicFrameLocks noGrp="1"/>
          </p:cNvGraphicFramePr>
          <p:nvPr>
            <p:extLst>
              <p:ext uri="{D42A27DB-BD31-4B8C-83A1-F6EECF244321}">
                <p14:modId xmlns:p14="http://schemas.microsoft.com/office/powerpoint/2010/main" val="2344511748"/>
              </p:ext>
            </p:extLst>
          </p:nvPr>
        </p:nvGraphicFramePr>
        <p:xfrm>
          <a:off x="179512" y="4437707"/>
          <a:ext cx="8686328" cy="2373843"/>
        </p:xfrm>
        <a:graphic>
          <a:graphicData uri="http://schemas.openxmlformats.org/drawingml/2006/table">
            <a:tbl>
              <a:tblPr firstRow="1" bandRow="1"/>
              <a:tblGrid>
                <a:gridCol w="8686328">
                  <a:extLst>
                    <a:ext uri="{9D8B030D-6E8A-4147-A177-3AD203B41FA5}">
                      <a16:colId xmlns:a16="http://schemas.microsoft.com/office/drawing/2014/main" val="1563308750"/>
                    </a:ext>
                  </a:extLst>
                </a:gridCol>
              </a:tblGrid>
              <a:tr h="321128">
                <a:tc>
                  <a:txBody>
                    <a:bodyPr/>
                    <a:lstStyle>
                      <a:lvl1pPr marL="0" algn="l" defTabSz="914395" rtl="0" eaLnBrk="1" latinLnBrk="0" hangingPunct="1">
                        <a:defRPr kumimoji="1" sz="1800" kern="1200">
                          <a:solidFill>
                            <a:schemeClr val="tx1"/>
                          </a:solidFill>
                          <a:latin typeface="Segoe UI"/>
                          <a:ea typeface="Meiryo UI"/>
                        </a:defRPr>
                      </a:lvl1pPr>
                      <a:lvl2pPr marL="457198" algn="l" defTabSz="914395" rtl="0" eaLnBrk="1" latinLnBrk="0" hangingPunct="1">
                        <a:defRPr kumimoji="1" sz="1800" kern="1200">
                          <a:solidFill>
                            <a:schemeClr val="tx1"/>
                          </a:solidFill>
                          <a:latin typeface="Segoe UI"/>
                          <a:ea typeface="Meiryo UI"/>
                        </a:defRPr>
                      </a:lvl2pPr>
                      <a:lvl3pPr marL="914395" algn="l" defTabSz="914395" rtl="0" eaLnBrk="1" latinLnBrk="0" hangingPunct="1">
                        <a:defRPr kumimoji="1" sz="1800" kern="1200">
                          <a:solidFill>
                            <a:schemeClr val="tx1"/>
                          </a:solidFill>
                          <a:latin typeface="Segoe UI"/>
                          <a:ea typeface="Meiryo UI"/>
                        </a:defRPr>
                      </a:lvl3pPr>
                      <a:lvl4pPr marL="1371592" algn="l" defTabSz="914395" rtl="0" eaLnBrk="1" latinLnBrk="0" hangingPunct="1">
                        <a:defRPr kumimoji="1" sz="1800" kern="1200">
                          <a:solidFill>
                            <a:schemeClr val="tx1"/>
                          </a:solidFill>
                          <a:latin typeface="Segoe UI"/>
                          <a:ea typeface="Meiryo UI"/>
                        </a:defRPr>
                      </a:lvl4pPr>
                      <a:lvl5pPr marL="1828789" algn="l" defTabSz="914395" rtl="0" eaLnBrk="1" latinLnBrk="0" hangingPunct="1">
                        <a:defRPr kumimoji="1" sz="1800" kern="1200">
                          <a:solidFill>
                            <a:schemeClr val="tx1"/>
                          </a:solidFill>
                          <a:latin typeface="Segoe UI"/>
                          <a:ea typeface="Meiryo UI"/>
                        </a:defRPr>
                      </a:lvl5pPr>
                      <a:lvl6pPr marL="2285987" algn="l" defTabSz="914395" rtl="0" eaLnBrk="1" latinLnBrk="0" hangingPunct="1">
                        <a:defRPr kumimoji="1" sz="1800" kern="1200">
                          <a:solidFill>
                            <a:schemeClr val="tx1"/>
                          </a:solidFill>
                          <a:latin typeface="Segoe UI"/>
                          <a:ea typeface="Meiryo UI"/>
                        </a:defRPr>
                      </a:lvl6pPr>
                      <a:lvl7pPr marL="2743185" algn="l" defTabSz="914395" rtl="0" eaLnBrk="1" latinLnBrk="0" hangingPunct="1">
                        <a:defRPr kumimoji="1" sz="1800" kern="1200">
                          <a:solidFill>
                            <a:schemeClr val="tx1"/>
                          </a:solidFill>
                          <a:latin typeface="Segoe UI"/>
                          <a:ea typeface="Meiryo UI"/>
                        </a:defRPr>
                      </a:lvl7pPr>
                      <a:lvl8pPr marL="3200381" algn="l" defTabSz="914395" rtl="0" eaLnBrk="1" latinLnBrk="0" hangingPunct="1">
                        <a:defRPr kumimoji="1" sz="1800" kern="1200">
                          <a:solidFill>
                            <a:schemeClr val="tx1"/>
                          </a:solidFill>
                          <a:latin typeface="Segoe UI"/>
                          <a:ea typeface="Meiryo UI"/>
                        </a:defRPr>
                      </a:lvl8pPr>
                      <a:lvl9pPr marL="3657579" algn="l" defTabSz="914395" rtl="0" eaLnBrk="1" latinLnBrk="0" hangingPunct="1">
                        <a:defRPr kumimoji="1" sz="1800" kern="1200">
                          <a:solidFill>
                            <a:schemeClr val="tx1"/>
                          </a:solidFill>
                          <a:latin typeface="Segoe UI"/>
                          <a:ea typeface="Meiryo UI"/>
                        </a:defRPr>
                      </a:lvl9pPr>
                    </a:lstStyle>
                    <a:p>
                      <a:pPr algn="ctr"/>
                      <a:r>
                        <a:rPr kumimoji="1" lang="ja-JP" altLang="en-US" sz="1600" b="1" dirty="0">
                          <a:solidFill>
                            <a:schemeClr val="bg1"/>
                          </a:solidFill>
                        </a:rPr>
                        <a:t>取り組みのポイント</a:t>
                      </a: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2450077718"/>
                  </a:ext>
                </a:extLst>
              </a:tr>
              <a:tr h="476656">
                <a:tc>
                  <a:txBody>
                    <a:bodyPr/>
                    <a:lstStyle>
                      <a:lvl1pPr marL="0" algn="l" defTabSz="914395" rtl="0" eaLnBrk="1" latinLnBrk="0" hangingPunct="1">
                        <a:defRPr kumimoji="1" sz="1800" kern="1200">
                          <a:solidFill>
                            <a:schemeClr val="tx1"/>
                          </a:solidFill>
                          <a:latin typeface="Segoe UI"/>
                          <a:ea typeface="Meiryo UI"/>
                        </a:defRPr>
                      </a:lvl1pPr>
                      <a:lvl2pPr marL="457198" algn="l" defTabSz="914395" rtl="0" eaLnBrk="1" latinLnBrk="0" hangingPunct="1">
                        <a:defRPr kumimoji="1" sz="1800" kern="1200">
                          <a:solidFill>
                            <a:schemeClr val="tx1"/>
                          </a:solidFill>
                          <a:latin typeface="Segoe UI"/>
                          <a:ea typeface="Meiryo UI"/>
                        </a:defRPr>
                      </a:lvl2pPr>
                      <a:lvl3pPr marL="914395" algn="l" defTabSz="914395" rtl="0" eaLnBrk="1" latinLnBrk="0" hangingPunct="1">
                        <a:defRPr kumimoji="1" sz="1800" kern="1200">
                          <a:solidFill>
                            <a:schemeClr val="tx1"/>
                          </a:solidFill>
                          <a:latin typeface="Segoe UI"/>
                          <a:ea typeface="Meiryo UI"/>
                        </a:defRPr>
                      </a:lvl3pPr>
                      <a:lvl4pPr marL="1371592" algn="l" defTabSz="914395" rtl="0" eaLnBrk="1" latinLnBrk="0" hangingPunct="1">
                        <a:defRPr kumimoji="1" sz="1800" kern="1200">
                          <a:solidFill>
                            <a:schemeClr val="tx1"/>
                          </a:solidFill>
                          <a:latin typeface="Segoe UI"/>
                          <a:ea typeface="Meiryo UI"/>
                        </a:defRPr>
                      </a:lvl4pPr>
                      <a:lvl5pPr marL="1828789" algn="l" defTabSz="914395" rtl="0" eaLnBrk="1" latinLnBrk="0" hangingPunct="1">
                        <a:defRPr kumimoji="1" sz="1800" kern="1200">
                          <a:solidFill>
                            <a:schemeClr val="tx1"/>
                          </a:solidFill>
                          <a:latin typeface="Segoe UI"/>
                          <a:ea typeface="Meiryo UI"/>
                        </a:defRPr>
                      </a:lvl5pPr>
                      <a:lvl6pPr marL="2285987" algn="l" defTabSz="914395" rtl="0" eaLnBrk="1" latinLnBrk="0" hangingPunct="1">
                        <a:defRPr kumimoji="1" sz="1800" kern="1200">
                          <a:solidFill>
                            <a:schemeClr val="tx1"/>
                          </a:solidFill>
                          <a:latin typeface="Segoe UI"/>
                          <a:ea typeface="Meiryo UI"/>
                        </a:defRPr>
                      </a:lvl6pPr>
                      <a:lvl7pPr marL="2743185" algn="l" defTabSz="914395" rtl="0" eaLnBrk="1" latinLnBrk="0" hangingPunct="1">
                        <a:defRPr kumimoji="1" sz="1800" kern="1200">
                          <a:solidFill>
                            <a:schemeClr val="tx1"/>
                          </a:solidFill>
                          <a:latin typeface="Segoe UI"/>
                          <a:ea typeface="Meiryo UI"/>
                        </a:defRPr>
                      </a:lvl7pPr>
                      <a:lvl8pPr marL="3200381" algn="l" defTabSz="914395" rtl="0" eaLnBrk="1" latinLnBrk="0" hangingPunct="1">
                        <a:defRPr kumimoji="1" sz="1800" kern="1200">
                          <a:solidFill>
                            <a:schemeClr val="tx1"/>
                          </a:solidFill>
                          <a:latin typeface="Segoe UI"/>
                          <a:ea typeface="Meiryo UI"/>
                        </a:defRPr>
                      </a:lvl8pPr>
                      <a:lvl9pPr marL="3657579" algn="l" defTabSz="914395" rtl="0" eaLnBrk="1" latinLnBrk="0" hangingPunct="1">
                        <a:defRPr kumimoji="1" sz="1800" kern="1200">
                          <a:solidFill>
                            <a:schemeClr val="tx1"/>
                          </a:solidFill>
                          <a:latin typeface="Segoe UI"/>
                          <a:ea typeface="Meiryo UI"/>
                        </a:defRPr>
                      </a:lvl9pPr>
                    </a:lstStyle>
                    <a:p>
                      <a:pPr marL="171450" marR="0" lvl="0" indent="-171450"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７年産米について、米穀周年供給事業等を活用した計画的販売</a:t>
                      </a:r>
                      <a:endParaRPr kumimoji="0" lang="en-US" altLang="ja-JP" sz="1400" b="0" u="none" dirty="0">
                        <a:solidFill>
                          <a:prstClr val="black"/>
                        </a:solidFill>
                        <a:latin typeface="Meiryo UI" panose="020B0604030504040204" pitchFamily="50" charset="-128"/>
                        <a:ea typeface="Meiryo UI" panose="020B0604030504040204" pitchFamily="50" charset="-128"/>
                      </a:endParaRPr>
                    </a:p>
                    <a:p>
                      <a:pPr marL="0" marR="0" lvl="0" indent="0" algn="l" defTabSz="633092"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　　⇒米穀周年供給事業や民間備蓄について、必要に応じ拡充等を要請</a:t>
                      </a:r>
                      <a:endParaRPr kumimoji="0" lang="en-US" altLang="ja-JP" sz="1400" b="0" u="none" dirty="0">
                        <a:solidFill>
                          <a:prstClr val="black"/>
                        </a:solidFill>
                        <a:latin typeface="Meiryo UI" panose="020B0604030504040204" pitchFamily="50" charset="-128"/>
                        <a:ea typeface="Meiryo UI" panose="020B0604030504040204" pitchFamily="50" charset="-128"/>
                      </a:endParaRP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9070427"/>
                  </a:ext>
                </a:extLst>
              </a:tr>
              <a:tr h="495625">
                <a:tc>
                  <a:txBody>
                    <a:bodyPr/>
                    <a:lstStyle/>
                    <a:p>
                      <a:pPr marL="179388" marR="0" lvl="0" indent="-179388"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８年産米について、自県産米の販売進度の遅れや在庫の積み増しなどについて関係者での検討を必ず実施し、必要に応じて生産目安の修正や推進計画の見直し。各種支援を活用した戦略作物の拡大推進</a:t>
                      </a: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1055862"/>
                  </a:ext>
                </a:extLst>
              </a:tr>
              <a:tr h="495625">
                <a:tc>
                  <a:txBody>
                    <a:bodyPr/>
                    <a:lstStyle/>
                    <a:p>
                      <a:pPr marL="179388" marR="0" lvl="0" indent="-179388"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食料システム法をふまえた適正な価格形成の推進（営農継続でき、消費者が安定して購入できる水準への安定化）</a:t>
                      </a:r>
                      <a:endParaRPr kumimoji="0" lang="en-US" altLang="ja-JP" sz="1400" b="0" u="none" dirty="0">
                        <a:solidFill>
                          <a:prstClr val="black"/>
                        </a:solidFill>
                        <a:latin typeface="Meiryo UI" panose="020B0604030504040204" pitchFamily="50" charset="-128"/>
                        <a:ea typeface="Meiryo UI" panose="020B0604030504040204" pitchFamily="50" charset="-128"/>
                      </a:endParaRP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2406623"/>
                  </a:ext>
                </a:extLst>
              </a:tr>
              <a:tr h="495625">
                <a:tc>
                  <a:txBody>
                    <a:bodyPr/>
                    <a:lstStyle/>
                    <a:p>
                      <a:pPr marL="179388" marR="0" lvl="0" indent="-179388"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産地交付金等の効果的な活用を行い、幅広い米需要に国産米として対応できる安定生産・安定供給の取り組み</a:t>
                      </a: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440748"/>
                  </a:ext>
                </a:extLst>
              </a:tr>
            </a:tbl>
          </a:graphicData>
        </a:graphic>
      </p:graphicFrame>
      <p:pic>
        <p:nvPicPr>
          <p:cNvPr id="25" name="図 24">
            <a:extLst>
              <a:ext uri="{FF2B5EF4-FFF2-40B4-BE49-F238E27FC236}">
                <a16:creationId xmlns:a16="http://schemas.microsoft.com/office/drawing/2014/main" id="{49E1D82A-6602-B6A2-0074-C112B8D57106}"/>
              </a:ext>
            </a:extLst>
          </p:cNvPr>
          <p:cNvPicPr>
            <a:picLocks noChangeAspect="1"/>
          </p:cNvPicPr>
          <p:nvPr/>
        </p:nvPicPr>
        <p:blipFill>
          <a:blip r:embed="rId3"/>
          <a:stretch>
            <a:fillRect/>
          </a:stretch>
        </p:blipFill>
        <p:spPr>
          <a:xfrm>
            <a:off x="251520" y="1961219"/>
            <a:ext cx="8496944" cy="2405761"/>
          </a:xfrm>
          <a:prstGeom prst="rect">
            <a:avLst/>
          </a:prstGeom>
        </p:spPr>
      </p:pic>
    </p:spTree>
    <p:extLst>
      <p:ext uri="{BB962C8B-B14F-4D97-AF65-F5344CB8AC3E}">
        <p14:creationId xmlns:p14="http://schemas.microsoft.com/office/powerpoint/2010/main" val="847622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0AECA-222D-5915-D3F5-BD7AFA639BD8}"/>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A23551F2-ED16-613B-D149-62A0E13F2B0D}"/>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8C307D6D-A28F-0FD1-14E3-32C6421BB224}"/>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HGS創英角ｺﾞｼｯｸUB" pitchFamily="50" charset="-128"/>
                <a:ea typeface="HGS創英角ｺﾞｼｯｸUB" pitchFamily="50" charset="-128"/>
              </a:rPr>
              <a:t>令和９年度以降の水田政策の</a:t>
            </a:r>
            <a:r>
              <a:rPr kumimoji="1" lang="ja-JP" altLang="en-US"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見直し対応</a:t>
            </a:r>
          </a:p>
        </p:txBody>
      </p:sp>
      <p:sp>
        <p:nvSpPr>
          <p:cNvPr id="22" name="スライド番号プレースホルダ 1">
            <a:extLst>
              <a:ext uri="{FF2B5EF4-FFF2-40B4-BE49-F238E27FC236}">
                <a16:creationId xmlns:a16="http://schemas.microsoft.com/office/drawing/2014/main" id="{9EB99292-5AF1-780C-6C74-3B21595222BA}"/>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EAFB684A-A2F5-A5DF-9B94-507E0ACBA407}"/>
              </a:ext>
            </a:extLst>
          </p:cNvPr>
          <p:cNvSpPr/>
          <p:nvPr/>
        </p:nvSpPr>
        <p:spPr>
          <a:xfrm>
            <a:off x="53722" y="692752"/>
            <a:ext cx="9036557" cy="1080062"/>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　需要に応じた生産に取り組む意欲ある農業者を支える安定的な米政策の確立が必要。</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　水田・畑作関連予算の増額とその安定的な確保、生産性向上による生産基盤の維持のための支援の確保、条件不利地域への支援拡充等が必要。</a:t>
            </a:r>
          </a:p>
        </p:txBody>
      </p:sp>
      <p:graphicFrame>
        <p:nvGraphicFramePr>
          <p:cNvPr id="3" name="表 2">
            <a:extLst>
              <a:ext uri="{FF2B5EF4-FFF2-40B4-BE49-F238E27FC236}">
                <a16:creationId xmlns:a16="http://schemas.microsoft.com/office/drawing/2014/main" id="{4CFEF947-FEAF-A87B-E717-75BE44C52C39}"/>
              </a:ext>
            </a:extLst>
          </p:cNvPr>
          <p:cNvGraphicFramePr>
            <a:graphicFrameLocks noGrp="1"/>
          </p:cNvGraphicFramePr>
          <p:nvPr>
            <p:extLst>
              <p:ext uri="{D42A27DB-BD31-4B8C-83A1-F6EECF244321}">
                <p14:modId xmlns:p14="http://schemas.microsoft.com/office/powerpoint/2010/main" val="967275643"/>
              </p:ext>
            </p:extLst>
          </p:nvPr>
        </p:nvGraphicFramePr>
        <p:xfrm>
          <a:off x="179512" y="1931904"/>
          <a:ext cx="8712967" cy="4737456"/>
        </p:xfrm>
        <a:graphic>
          <a:graphicData uri="http://schemas.openxmlformats.org/drawingml/2006/table">
            <a:tbl>
              <a:tblPr firstRow="1" bandRow="1"/>
              <a:tblGrid>
                <a:gridCol w="2940625">
                  <a:extLst>
                    <a:ext uri="{9D8B030D-6E8A-4147-A177-3AD203B41FA5}">
                      <a16:colId xmlns:a16="http://schemas.microsoft.com/office/drawing/2014/main" val="4285372798"/>
                    </a:ext>
                  </a:extLst>
                </a:gridCol>
                <a:gridCol w="5772342">
                  <a:extLst>
                    <a:ext uri="{9D8B030D-6E8A-4147-A177-3AD203B41FA5}">
                      <a16:colId xmlns:a16="http://schemas.microsoft.com/office/drawing/2014/main" val="1563308750"/>
                    </a:ext>
                  </a:extLst>
                </a:gridCol>
              </a:tblGrid>
              <a:tr h="321128">
                <a:tc>
                  <a:txBody>
                    <a:bodyPr/>
                    <a:lstStyle>
                      <a:lvl1pPr marL="0" algn="l" defTabSz="914395" rtl="0" eaLnBrk="1" latinLnBrk="0" hangingPunct="1">
                        <a:defRPr kumimoji="1" sz="1800" kern="1200">
                          <a:solidFill>
                            <a:schemeClr val="tx1"/>
                          </a:solidFill>
                          <a:latin typeface="Segoe UI"/>
                          <a:ea typeface="Meiryo UI"/>
                        </a:defRPr>
                      </a:lvl1pPr>
                      <a:lvl2pPr marL="457198" algn="l" defTabSz="914395" rtl="0" eaLnBrk="1" latinLnBrk="0" hangingPunct="1">
                        <a:defRPr kumimoji="1" sz="1800" kern="1200">
                          <a:solidFill>
                            <a:schemeClr val="tx1"/>
                          </a:solidFill>
                          <a:latin typeface="Segoe UI"/>
                          <a:ea typeface="Meiryo UI"/>
                        </a:defRPr>
                      </a:lvl2pPr>
                      <a:lvl3pPr marL="914395" algn="l" defTabSz="914395" rtl="0" eaLnBrk="1" latinLnBrk="0" hangingPunct="1">
                        <a:defRPr kumimoji="1" sz="1800" kern="1200">
                          <a:solidFill>
                            <a:schemeClr val="tx1"/>
                          </a:solidFill>
                          <a:latin typeface="Segoe UI"/>
                          <a:ea typeface="Meiryo UI"/>
                        </a:defRPr>
                      </a:lvl3pPr>
                      <a:lvl4pPr marL="1371592" algn="l" defTabSz="914395" rtl="0" eaLnBrk="1" latinLnBrk="0" hangingPunct="1">
                        <a:defRPr kumimoji="1" sz="1800" kern="1200">
                          <a:solidFill>
                            <a:schemeClr val="tx1"/>
                          </a:solidFill>
                          <a:latin typeface="Segoe UI"/>
                          <a:ea typeface="Meiryo UI"/>
                        </a:defRPr>
                      </a:lvl4pPr>
                      <a:lvl5pPr marL="1828789" algn="l" defTabSz="914395" rtl="0" eaLnBrk="1" latinLnBrk="0" hangingPunct="1">
                        <a:defRPr kumimoji="1" sz="1800" kern="1200">
                          <a:solidFill>
                            <a:schemeClr val="tx1"/>
                          </a:solidFill>
                          <a:latin typeface="Segoe UI"/>
                          <a:ea typeface="Meiryo UI"/>
                        </a:defRPr>
                      </a:lvl5pPr>
                      <a:lvl6pPr marL="2285987" algn="l" defTabSz="914395" rtl="0" eaLnBrk="1" latinLnBrk="0" hangingPunct="1">
                        <a:defRPr kumimoji="1" sz="1800" kern="1200">
                          <a:solidFill>
                            <a:schemeClr val="tx1"/>
                          </a:solidFill>
                          <a:latin typeface="Segoe UI"/>
                          <a:ea typeface="Meiryo UI"/>
                        </a:defRPr>
                      </a:lvl6pPr>
                      <a:lvl7pPr marL="2743185" algn="l" defTabSz="914395" rtl="0" eaLnBrk="1" latinLnBrk="0" hangingPunct="1">
                        <a:defRPr kumimoji="1" sz="1800" kern="1200">
                          <a:solidFill>
                            <a:schemeClr val="tx1"/>
                          </a:solidFill>
                          <a:latin typeface="Segoe UI"/>
                          <a:ea typeface="Meiryo UI"/>
                        </a:defRPr>
                      </a:lvl7pPr>
                      <a:lvl8pPr marL="3200381" algn="l" defTabSz="914395" rtl="0" eaLnBrk="1" latinLnBrk="0" hangingPunct="1">
                        <a:defRPr kumimoji="1" sz="1800" kern="1200">
                          <a:solidFill>
                            <a:schemeClr val="tx1"/>
                          </a:solidFill>
                          <a:latin typeface="Segoe UI"/>
                          <a:ea typeface="Meiryo UI"/>
                        </a:defRPr>
                      </a:lvl8pPr>
                      <a:lvl9pPr marL="3657579" algn="l" defTabSz="914395" rtl="0" eaLnBrk="1" latinLnBrk="0" hangingPunct="1">
                        <a:defRPr kumimoji="1" sz="1800" kern="1200">
                          <a:solidFill>
                            <a:schemeClr val="tx1"/>
                          </a:solidFill>
                          <a:latin typeface="Segoe UI"/>
                          <a:ea typeface="Meiryo UI"/>
                        </a:defRPr>
                      </a:lvl9pPr>
                    </a:lstStyle>
                    <a:p>
                      <a:pPr algn="ctr"/>
                      <a:r>
                        <a:rPr kumimoji="1" lang="ja-JP" altLang="en-US" sz="1600" b="1" dirty="0">
                          <a:solidFill>
                            <a:schemeClr val="bg1"/>
                          </a:solidFill>
                        </a:rPr>
                        <a:t>今後の論点</a:t>
                      </a: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lvl1pPr marL="0" algn="l" defTabSz="914395" rtl="0" eaLnBrk="1" latinLnBrk="0" hangingPunct="1">
                        <a:defRPr kumimoji="1" sz="1800" kern="1200">
                          <a:solidFill>
                            <a:schemeClr val="tx1"/>
                          </a:solidFill>
                          <a:latin typeface="Segoe UI"/>
                          <a:ea typeface="Meiryo UI"/>
                        </a:defRPr>
                      </a:lvl1pPr>
                      <a:lvl2pPr marL="457198" algn="l" defTabSz="914395" rtl="0" eaLnBrk="1" latinLnBrk="0" hangingPunct="1">
                        <a:defRPr kumimoji="1" sz="1800" kern="1200">
                          <a:solidFill>
                            <a:schemeClr val="tx1"/>
                          </a:solidFill>
                          <a:latin typeface="Segoe UI"/>
                          <a:ea typeface="Meiryo UI"/>
                        </a:defRPr>
                      </a:lvl2pPr>
                      <a:lvl3pPr marL="914395" algn="l" defTabSz="914395" rtl="0" eaLnBrk="1" latinLnBrk="0" hangingPunct="1">
                        <a:defRPr kumimoji="1" sz="1800" kern="1200">
                          <a:solidFill>
                            <a:schemeClr val="tx1"/>
                          </a:solidFill>
                          <a:latin typeface="Segoe UI"/>
                          <a:ea typeface="Meiryo UI"/>
                        </a:defRPr>
                      </a:lvl3pPr>
                      <a:lvl4pPr marL="1371592" algn="l" defTabSz="914395" rtl="0" eaLnBrk="1" latinLnBrk="0" hangingPunct="1">
                        <a:defRPr kumimoji="1" sz="1800" kern="1200">
                          <a:solidFill>
                            <a:schemeClr val="tx1"/>
                          </a:solidFill>
                          <a:latin typeface="Segoe UI"/>
                          <a:ea typeface="Meiryo UI"/>
                        </a:defRPr>
                      </a:lvl4pPr>
                      <a:lvl5pPr marL="1828789" algn="l" defTabSz="914395" rtl="0" eaLnBrk="1" latinLnBrk="0" hangingPunct="1">
                        <a:defRPr kumimoji="1" sz="1800" kern="1200">
                          <a:solidFill>
                            <a:schemeClr val="tx1"/>
                          </a:solidFill>
                          <a:latin typeface="Segoe UI"/>
                          <a:ea typeface="Meiryo UI"/>
                        </a:defRPr>
                      </a:lvl5pPr>
                      <a:lvl6pPr marL="2285987" algn="l" defTabSz="914395" rtl="0" eaLnBrk="1" latinLnBrk="0" hangingPunct="1">
                        <a:defRPr kumimoji="1" sz="1800" kern="1200">
                          <a:solidFill>
                            <a:schemeClr val="tx1"/>
                          </a:solidFill>
                          <a:latin typeface="Segoe UI"/>
                          <a:ea typeface="Meiryo UI"/>
                        </a:defRPr>
                      </a:lvl6pPr>
                      <a:lvl7pPr marL="2743185" algn="l" defTabSz="914395" rtl="0" eaLnBrk="1" latinLnBrk="0" hangingPunct="1">
                        <a:defRPr kumimoji="1" sz="1800" kern="1200">
                          <a:solidFill>
                            <a:schemeClr val="tx1"/>
                          </a:solidFill>
                          <a:latin typeface="Segoe UI"/>
                          <a:ea typeface="Meiryo UI"/>
                        </a:defRPr>
                      </a:lvl7pPr>
                      <a:lvl8pPr marL="3200381" algn="l" defTabSz="914395" rtl="0" eaLnBrk="1" latinLnBrk="0" hangingPunct="1">
                        <a:defRPr kumimoji="1" sz="1800" kern="1200">
                          <a:solidFill>
                            <a:schemeClr val="tx1"/>
                          </a:solidFill>
                          <a:latin typeface="Segoe UI"/>
                          <a:ea typeface="Meiryo UI"/>
                        </a:defRPr>
                      </a:lvl8pPr>
                      <a:lvl9pPr marL="3657579" algn="l" defTabSz="914395" rtl="0" eaLnBrk="1" latinLnBrk="0" hangingPunct="1">
                        <a:defRPr kumimoji="1" sz="1800" kern="1200">
                          <a:solidFill>
                            <a:schemeClr val="tx1"/>
                          </a:solidFill>
                          <a:latin typeface="Segoe UI"/>
                          <a:ea typeface="Meiryo UI"/>
                        </a:defRPr>
                      </a:lvl9pPr>
                    </a:lstStyle>
                    <a:p>
                      <a:pPr algn="ctr"/>
                      <a:r>
                        <a:rPr kumimoji="1" lang="ja-JP" altLang="en-US" sz="1600" b="1" dirty="0">
                          <a:solidFill>
                            <a:schemeClr val="bg1"/>
                          </a:solidFill>
                        </a:rPr>
                        <a:t>全中要請内容（政策提案）</a:t>
                      </a: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2450077718"/>
                  </a:ext>
                </a:extLst>
              </a:tr>
              <a:tr h="1123948">
                <a:tc>
                  <a:txBody>
                    <a:bodyPr/>
                    <a:lstStyle>
                      <a:lvl1pPr marL="0" algn="l" defTabSz="914395" rtl="0" eaLnBrk="1" latinLnBrk="0" hangingPunct="1">
                        <a:defRPr kumimoji="1" sz="1800" kern="1200">
                          <a:solidFill>
                            <a:schemeClr val="tx1"/>
                          </a:solidFill>
                          <a:latin typeface="Segoe UI"/>
                          <a:ea typeface="Meiryo UI"/>
                        </a:defRPr>
                      </a:lvl1pPr>
                      <a:lvl2pPr marL="457198" algn="l" defTabSz="914395" rtl="0" eaLnBrk="1" latinLnBrk="0" hangingPunct="1">
                        <a:defRPr kumimoji="1" sz="1800" kern="1200">
                          <a:solidFill>
                            <a:schemeClr val="tx1"/>
                          </a:solidFill>
                          <a:latin typeface="Segoe UI"/>
                          <a:ea typeface="Meiryo UI"/>
                        </a:defRPr>
                      </a:lvl2pPr>
                      <a:lvl3pPr marL="914395" algn="l" defTabSz="914395" rtl="0" eaLnBrk="1" latinLnBrk="0" hangingPunct="1">
                        <a:defRPr kumimoji="1" sz="1800" kern="1200">
                          <a:solidFill>
                            <a:schemeClr val="tx1"/>
                          </a:solidFill>
                          <a:latin typeface="Segoe UI"/>
                          <a:ea typeface="Meiryo UI"/>
                        </a:defRPr>
                      </a:lvl3pPr>
                      <a:lvl4pPr marL="1371592" algn="l" defTabSz="914395" rtl="0" eaLnBrk="1" latinLnBrk="0" hangingPunct="1">
                        <a:defRPr kumimoji="1" sz="1800" kern="1200">
                          <a:solidFill>
                            <a:schemeClr val="tx1"/>
                          </a:solidFill>
                          <a:latin typeface="Segoe UI"/>
                          <a:ea typeface="Meiryo UI"/>
                        </a:defRPr>
                      </a:lvl4pPr>
                      <a:lvl5pPr marL="1828789" algn="l" defTabSz="914395" rtl="0" eaLnBrk="1" latinLnBrk="0" hangingPunct="1">
                        <a:defRPr kumimoji="1" sz="1800" kern="1200">
                          <a:solidFill>
                            <a:schemeClr val="tx1"/>
                          </a:solidFill>
                          <a:latin typeface="Segoe UI"/>
                          <a:ea typeface="Meiryo UI"/>
                        </a:defRPr>
                      </a:lvl5pPr>
                      <a:lvl6pPr marL="2285987" algn="l" defTabSz="914395" rtl="0" eaLnBrk="1" latinLnBrk="0" hangingPunct="1">
                        <a:defRPr kumimoji="1" sz="1800" kern="1200">
                          <a:solidFill>
                            <a:schemeClr val="tx1"/>
                          </a:solidFill>
                          <a:latin typeface="Segoe UI"/>
                          <a:ea typeface="Meiryo UI"/>
                        </a:defRPr>
                      </a:lvl6pPr>
                      <a:lvl7pPr marL="2743185" algn="l" defTabSz="914395" rtl="0" eaLnBrk="1" latinLnBrk="0" hangingPunct="1">
                        <a:defRPr kumimoji="1" sz="1800" kern="1200">
                          <a:solidFill>
                            <a:schemeClr val="tx1"/>
                          </a:solidFill>
                          <a:latin typeface="Segoe UI"/>
                          <a:ea typeface="Meiryo UI"/>
                        </a:defRPr>
                      </a:lvl7pPr>
                      <a:lvl8pPr marL="3200381" algn="l" defTabSz="914395" rtl="0" eaLnBrk="1" latinLnBrk="0" hangingPunct="1">
                        <a:defRPr kumimoji="1" sz="1800" kern="1200">
                          <a:solidFill>
                            <a:schemeClr val="tx1"/>
                          </a:solidFill>
                          <a:latin typeface="Segoe UI"/>
                          <a:ea typeface="Meiryo UI"/>
                        </a:defRPr>
                      </a:lvl8pPr>
                      <a:lvl9pPr marL="3657579" algn="l" defTabSz="914395" rtl="0" eaLnBrk="1" latinLnBrk="0" hangingPunct="1">
                        <a:defRPr kumimoji="1" sz="1800" kern="1200">
                          <a:solidFill>
                            <a:schemeClr val="tx1"/>
                          </a:solidFill>
                          <a:latin typeface="Segoe UI"/>
                          <a:ea typeface="Meiryo UI"/>
                        </a:defRPr>
                      </a:lvl9pPr>
                    </a:lstStyle>
                    <a:p>
                      <a:pPr algn="ctr"/>
                      <a:r>
                        <a:rPr lang="ja-JP" altLang="en-US" sz="1400" b="1" dirty="0">
                          <a:solidFill>
                            <a:schemeClr val="bg2">
                              <a:lumMod val="25000"/>
                            </a:schemeClr>
                          </a:solidFill>
                          <a:latin typeface="Meiryo UI" panose="020B0604030504040204" pitchFamily="50" charset="-128"/>
                          <a:ea typeface="Meiryo UI" panose="020B0604030504040204" pitchFamily="50" charset="-128"/>
                        </a:rPr>
                        <a:t>水田活用の直接支払交付金の見直し</a:t>
                      </a:r>
                      <a:endParaRPr lang="en-US" altLang="ja-JP" sz="1400" b="1" dirty="0">
                        <a:solidFill>
                          <a:schemeClr val="bg2">
                            <a:lumMod val="25000"/>
                          </a:schemeClr>
                        </a:solidFill>
                        <a:latin typeface="Meiryo UI" panose="020B0604030504040204" pitchFamily="50" charset="-128"/>
                        <a:ea typeface="Meiryo UI" panose="020B0604030504040204" pitchFamily="50" charset="-128"/>
                      </a:endParaRPr>
                    </a:p>
                  </a:txBody>
                  <a:tcPr marL="36000" marR="36000"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395" rtl="0" eaLnBrk="1" latinLnBrk="0" hangingPunct="1">
                        <a:defRPr kumimoji="1" sz="1800" kern="1200">
                          <a:solidFill>
                            <a:schemeClr val="tx1"/>
                          </a:solidFill>
                          <a:latin typeface="Segoe UI"/>
                          <a:ea typeface="Meiryo UI"/>
                        </a:defRPr>
                      </a:lvl1pPr>
                      <a:lvl2pPr marL="457198" algn="l" defTabSz="914395" rtl="0" eaLnBrk="1" latinLnBrk="0" hangingPunct="1">
                        <a:defRPr kumimoji="1" sz="1800" kern="1200">
                          <a:solidFill>
                            <a:schemeClr val="tx1"/>
                          </a:solidFill>
                          <a:latin typeface="Segoe UI"/>
                          <a:ea typeface="Meiryo UI"/>
                        </a:defRPr>
                      </a:lvl2pPr>
                      <a:lvl3pPr marL="914395" algn="l" defTabSz="914395" rtl="0" eaLnBrk="1" latinLnBrk="0" hangingPunct="1">
                        <a:defRPr kumimoji="1" sz="1800" kern="1200">
                          <a:solidFill>
                            <a:schemeClr val="tx1"/>
                          </a:solidFill>
                          <a:latin typeface="Segoe UI"/>
                          <a:ea typeface="Meiryo UI"/>
                        </a:defRPr>
                      </a:lvl3pPr>
                      <a:lvl4pPr marL="1371592" algn="l" defTabSz="914395" rtl="0" eaLnBrk="1" latinLnBrk="0" hangingPunct="1">
                        <a:defRPr kumimoji="1" sz="1800" kern="1200">
                          <a:solidFill>
                            <a:schemeClr val="tx1"/>
                          </a:solidFill>
                          <a:latin typeface="Segoe UI"/>
                          <a:ea typeface="Meiryo UI"/>
                        </a:defRPr>
                      </a:lvl4pPr>
                      <a:lvl5pPr marL="1828789" algn="l" defTabSz="914395" rtl="0" eaLnBrk="1" latinLnBrk="0" hangingPunct="1">
                        <a:defRPr kumimoji="1" sz="1800" kern="1200">
                          <a:solidFill>
                            <a:schemeClr val="tx1"/>
                          </a:solidFill>
                          <a:latin typeface="Segoe UI"/>
                          <a:ea typeface="Meiryo UI"/>
                        </a:defRPr>
                      </a:lvl5pPr>
                      <a:lvl6pPr marL="2285987" algn="l" defTabSz="914395" rtl="0" eaLnBrk="1" latinLnBrk="0" hangingPunct="1">
                        <a:defRPr kumimoji="1" sz="1800" kern="1200">
                          <a:solidFill>
                            <a:schemeClr val="tx1"/>
                          </a:solidFill>
                          <a:latin typeface="Segoe UI"/>
                          <a:ea typeface="Meiryo UI"/>
                        </a:defRPr>
                      </a:lvl6pPr>
                      <a:lvl7pPr marL="2743185" algn="l" defTabSz="914395" rtl="0" eaLnBrk="1" latinLnBrk="0" hangingPunct="1">
                        <a:defRPr kumimoji="1" sz="1800" kern="1200">
                          <a:solidFill>
                            <a:schemeClr val="tx1"/>
                          </a:solidFill>
                          <a:latin typeface="Segoe UI"/>
                          <a:ea typeface="Meiryo UI"/>
                        </a:defRPr>
                      </a:lvl7pPr>
                      <a:lvl8pPr marL="3200381" algn="l" defTabSz="914395" rtl="0" eaLnBrk="1" latinLnBrk="0" hangingPunct="1">
                        <a:defRPr kumimoji="1" sz="1800" kern="1200">
                          <a:solidFill>
                            <a:schemeClr val="tx1"/>
                          </a:solidFill>
                          <a:latin typeface="Segoe UI"/>
                          <a:ea typeface="Meiryo UI"/>
                        </a:defRPr>
                      </a:lvl8pPr>
                      <a:lvl9pPr marL="3657579" algn="l" defTabSz="914395" rtl="0" eaLnBrk="1" latinLnBrk="0" hangingPunct="1">
                        <a:defRPr kumimoji="1" sz="1800" kern="1200">
                          <a:solidFill>
                            <a:schemeClr val="tx1"/>
                          </a:solidFill>
                          <a:latin typeface="Segoe UI"/>
                          <a:ea typeface="Meiryo UI"/>
                        </a:defRPr>
                      </a:lvl9pPr>
                    </a:lstStyle>
                    <a:p>
                      <a:pPr marL="171450" marR="0" lvl="0" indent="-171450"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生産性の向上による水田生産基盤の維持を後押しする支援</a:t>
                      </a:r>
                      <a:endParaRPr kumimoji="0" lang="en-US" altLang="ja-JP" sz="1400" b="0" u="none" dirty="0">
                        <a:solidFill>
                          <a:prstClr val="black"/>
                        </a:solidFill>
                        <a:latin typeface="Meiryo UI" panose="020B0604030504040204" pitchFamily="50" charset="-128"/>
                        <a:ea typeface="Meiryo UI" panose="020B0604030504040204" pitchFamily="50" charset="-128"/>
                      </a:endParaRPr>
                    </a:p>
                    <a:p>
                      <a:pPr marL="171450" marR="0" lvl="0" indent="-171450"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ja-JP" altLang="ja-JP" sz="1400" dirty="0"/>
                        <a:t>米の輸出や加工用米・米粉用米等について、幅広い米需要への安定的な供給が可能となる十分な支援</a:t>
                      </a:r>
                      <a:endParaRPr lang="en-US" altLang="ja-JP" sz="1400" dirty="0"/>
                    </a:p>
                    <a:p>
                      <a:pPr marL="171450" marR="0" lvl="0" indent="-171450"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産地交付金制度について、地域計画の実現及び産地形成に向けた幅広い取り組みを支援する制度に拡充</a:t>
                      </a:r>
                      <a:endParaRPr kumimoji="0" lang="en-US" altLang="ja-JP" sz="1400" b="0" u="none" dirty="0">
                        <a:solidFill>
                          <a:prstClr val="black"/>
                        </a:solidFill>
                        <a:latin typeface="Meiryo UI" panose="020B0604030504040204" pitchFamily="50" charset="-128"/>
                        <a:ea typeface="Meiryo UI" panose="020B0604030504040204" pitchFamily="50" charset="-128"/>
                      </a:endParaRP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9070427"/>
                  </a:ext>
                </a:extLst>
              </a:tr>
              <a:tr h="495625">
                <a:tc>
                  <a:txBody>
                    <a:bodyPr/>
                    <a:lstStyle/>
                    <a:p>
                      <a:pPr algn="ctr"/>
                      <a:r>
                        <a:rPr kumimoji="1" lang="ja-JP" altLang="en-US" sz="1400" b="1" dirty="0">
                          <a:solidFill>
                            <a:schemeClr val="bg2">
                              <a:lumMod val="25000"/>
                            </a:schemeClr>
                          </a:solidFill>
                          <a:latin typeface="Meiryo UI" panose="020B0604030504040204" pitchFamily="50" charset="-128"/>
                          <a:ea typeface="Meiryo UI" panose="020B0604030504040204" pitchFamily="50" charset="-128"/>
                        </a:rPr>
                        <a:t>輸入依存穀物の生産拡大</a:t>
                      </a:r>
                      <a:endParaRPr kumimoji="1" lang="en-US" altLang="ja-JP" sz="1400" b="1" dirty="0">
                        <a:solidFill>
                          <a:schemeClr val="bg2">
                            <a:lumMod val="25000"/>
                          </a:schemeClr>
                        </a:solidFill>
                        <a:latin typeface="Meiryo UI" panose="020B0604030504040204" pitchFamily="50" charset="-128"/>
                        <a:ea typeface="Meiryo UI" panose="020B0604030504040204" pitchFamily="50" charset="-128"/>
                      </a:endParaRPr>
                    </a:p>
                  </a:txBody>
                  <a:tcPr marL="36000" marR="36000"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9388" marR="0" lvl="0" indent="-179388"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持続的な増産や生産性向上（排水対策、品種転換、ブロックローテーション・輪作・二毛作等）に資する十分な支援</a:t>
                      </a:r>
                      <a:endParaRPr kumimoji="0" lang="en-US" altLang="ja-JP" sz="1400" b="0" u="none" dirty="0">
                        <a:solidFill>
                          <a:prstClr val="black"/>
                        </a:solidFill>
                        <a:latin typeface="Meiryo UI" panose="020B0604030504040204" pitchFamily="50" charset="-128"/>
                        <a:ea typeface="Meiryo UI" panose="020B0604030504040204" pitchFamily="50" charset="-128"/>
                      </a:endParaRP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1055862"/>
                  </a:ext>
                </a:extLst>
              </a:tr>
              <a:tr h="495625">
                <a:tc>
                  <a:txBody>
                    <a:bodyPr/>
                    <a:lstStyle/>
                    <a:p>
                      <a:pPr algn="ctr"/>
                      <a:r>
                        <a:rPr kumimoji="1" lang="ja-JP" altLang="en-US" sz="1400" b="1" dirty="0">
                          <a:solidFill>
                            <a:schemeClr val="bg2">
                              <a:lumMod val="25000"/>
                            </a:schemeClr>
                          </a:solidFill>
                          <a:latin typeface="Meiryo UI" panose="020B0604030504040204" pitchFamily="50" charset="-128"/>
                          <a:ea typeface="Meiryo UI" panose="020B0604030504040204" pitchFamily="50" charset="-128"/>
                        </a:rPr>
                        <a:t>中山間など条件不利地域の支援拡充</a:t>
                      </a:r>
                      <a:endParaRPr kumimoji="1" lang="en-US" altLang="ja-JP" sz="1400" b="1" dirty="0">
                        <a:solidFill>
                          <a:schemeClr val="bg2">
                            <a:lumMod val="25000"/>
                          </a:schemeClr>
                        </a:solidFill>
                        <a:latin typeface="Meiryo UI" panose="020B0604030504040204" pitchFamily="50" charset="-128"/>
                        <a:ea typeface="Meiryo UI" panose="020B0604030504040204" pitchFamily="50" charset="-128"/>
                      </a:endParaRPr>
                    </a:p>
                  </a:txBody>
                  <a:tcPr marL="36000" marR="36000"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9388" marR="0" lvl="0" indent="-179388"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多面的機能支払と中山間地域等直接支払の事務一元化・簡素化や支援単価・要件の見直し等による直接支払の拡充</a:t>
                      </a:r>
                      <a:endParaRPr kumimoji="0" lang="en-US" altLang="ja-JP" sz="1400" b="0" u="none" dirty="0">
                        <a:solidFill>
                          <a:prstClr val="black"/>
                        </a:solidFill>
                        <a:latin typeface="Meiryo UI" panose="020B0604030504040204" pitchFamily="50" charset="-128"/>
                        <a:ea typeface="Meiryo UI" panose="020B0604030504040204" pitchFamily="50" charset="-128"/>
                      </a:endParaRP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2406623"/>
                  </a:ext>
                </a:extLst>
              </a:tr>
              <a:tr h="495625">
                <a:tc>
                  <a:txBody>
                    <a:bodyPr/>
                    <a:lstStyle/>
                    <a:p>
                      <a:pPr algn="ctr"/>
                      <a:r>
                        <a:rPr kumimoji="1" lang="ja-JP" altLang="en-US" sz="1400" b="1" dirty="0">
                          <a:solidFill>
                            <a:schemeClr val="bg2">
                              <a:lumMod val="25000"/>
                            </a:schemeClr>
                          </a:solidFill>
                          <a:latin typeface="Meiryo UI" panose="020B0604030504040204" pitchFamily="50" charset="-128"/>
                          <a:ea typeface="Meiryo UI" panose="020B0604030504040204" pitchFamily="50" charset="-128"/>
                        </a:rPr>
                        <a:t>新たな経営安定対策の構築</a:t>
                      </a:r>
                      <a:endParaRPr kumimoji="1" lang="en-US" altLang="ja-JP" sz="1400" b="1" dirty="0">
                        <a:solidFill>
                          <a:schemeClr val="bg2">
                            <a:lumMod val="25000"/>
                          </a:schemeClr>
                        </a:solidFill>
                        <a:latin typeface="Meiryo UI" panose="020B0604030504040204" pitchFamily="50" charset="-128"/>
                        <a:ea typeface="Meiryo UI" panose="020B0604030504040204" pitchFamily="50" charset="-128"/>
                      </a:endParaRPr>
                    </a:p>
                  </a:txBody>
                  <a:tcPr marL="36000" marR="36000"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9388" marR="0" lvl="0" indent="-179388"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生産費高止まりの状況などコストに着目した新たな経営安定対策の構築</a:t>
                      </a:r>
                      <a:endParaRPr kumimoji="0" lang="en-US" altLang="ja-JP" sz="1400" b="0" u="none" dirty="0">
                        <a:solidFill>
                          <a:prstClr val="black"/>
                        </a:solidFill>
                        <a:latin typeface="Meiryo UI" panose="020B0604030504040204" pitchFamily="50" charset="-128"/>
                        <a:ea typeface="Meiryo UI" panose="020B0604030504040204" pitchFamily="50" charset="-128"/>
                      </a:endParaRP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440748"/>
                  </a:ext>
                </a:extLst>
              </a:tr>
              <a:tr h="623205">
                <a:tc>
                  <a:txBody>
                    <a:bodyPr/>
                    <a:lstStyle/>
                    <a:p>
                      <a:pPr algn="ctr"/>
                      <a:r>
                        <a:rPr kumimoji="1" lang="ja-JP" altLang="en-US" sz="1400" b="1" dirty="0">
                          <a:solidFill>
                            <a:schemeClr val="bg2">
                              <a:lumMod val="25000"/>
                            </a:schemeClr>
                          </a:solidFill>
                          <a:latin typeface="Meiryo UI" panose="020B0604030504040204" pitchFamily="50" charset="-128"/>
                          <a:ea typeface="Meiryo UI" panose="020B0604030504040204" pitchFamily="50" charset="-128"/>
                        </a:rPr>
                        <a:t>米の安定供給体制の確立</a:t>
                      </a:r>
                      <a:endParaRPr kumimoji="1" lang="en-US" altLang="ja-JP" sz="1400" b="1" dirty="0">
                        <a:solidFill>
                          <a:schemeClr val="bg2">
                            <a:lumMod val="25000"/>
                          </a:schemeClr>
                        </a:solidFill>
                        <a:latin typeface="Meiryo UI" panose="020B0604030504040204" pitchFamily="50" charset="-128"/>
                        <a:ea typeface="Meiryo UI" panose="020B0604030504040204" pitchFamily="50" charset="-128"/>
                      </a:endParaRPr>
                    </a:p>
                  </a:txBody>
                  <a:tcPr marL="36000" marR="36000"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9388" marR="0" lvl="0" indent="-179388"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事前契約等の長期安定取引や出荷契約の確実な履行を促進する支援・仕組みの構築</a:t>
                      </a:r>
                      <a:endParaRPr kumimoji="0" lang="en-US" altLang="ja-JP" sz="1400" b="0" u="none" dirty="0">
                        <a:solidFill>
                          <a:prstClr val="black"/>
                        </a:solidFill>
                        <a:latin typeface="Meiryo UI" panose="020B0604030504040204" pitchFamily="50" charset="-128"/>
                        <a:ea typeface="Meiryo UI" panose="020B0604030504040204" pitchFamily="50" charset="-128"/>
                      </a:endParaRP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8097807"/>
                  </a:ext>
                </a:extLst>
              </a:tr>
              <a:tr h="1030821">
                <a:tc>
                  <a:txBody>
                    <a:bodyPr/>
                    <a:lstStyle/>
                    <a:p>
                      <a:pPr algn="ctr"/>
                      <a:r>
                        <a:rPr kumimoji="1" lang="ja-JP" altLang="en-US" sz="1400" b="1" dirty="0">
                          <a:solidFill>
                            <a:schemeClr val="bg2">
                              <a:lumMod val="25000"/>
                            </a:schemeClr>
                          </a:solidFill>
                          <a:latin typeface="Meiryo UI" panose="020B0604030504040204" pitchFamily="50" charset="-128"/>
                          <a:ea typeface="Meiryo UI" panose="020B0604030504040204" pitchFamily="50" charset="-128"/>
                        </a:rPr>
                        <a:t>備蓄米制度の強化</a:t>
                      </a:r>
                      <a:endParaRPr kumimoji="1" lang="en-US" altLang="ja-JP" sz="1400" b="1" dirty="0">
                        <a:solidFill>
                          <a:schemeClr val="bg2">
                            <a:lumMod val="25000"/>
                          </a:schemeClr>
                        </a:solidFill>
                        <a:latin typeface="Meiryo UI" panose="020B0604030504040204" pitchFamily="50" charset="-128"/>
                        <a:ea typeface="Meiryo UI" panose="020B0604030504040204" pitchFamily="50" charset="-128"/>
                      </a:endParaRPr>
                    </a:p>
                  </a:txBody>
                  <a:tcPr marL="36000" marR="36000"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9388" marR="0" lvl="0" indent="-179388"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官民合わせて現在の備蓄水準（</a:t>
                      </a:r>
                      <a:r>
                        <a:rPr kumimoji="0" lang="en-US" altLang="ja-JP" sz="1400" b="0" u="none" dirty="0">
                          <a:solidFill>
                            <a:prstClr val="black"/>
                          </a:solidFill>
                          <a:latin typeface="Meiryo UI" panose="020B0604030504040204" pitchFamily="50" charset="-128"/>
                          <a:ea typeface="Meiryo UI" panose="020B0604030504040204" pitchFamily="50" charset="-128"/>
                        </a:rPr>
                        <a:t>100</a:t>
                      </a:r>
                      <a:r>
                        <a:rPr kumimoji="0" lang="ja-JP" altLang="en-US" sz="1400" b="0" u="none" dirty="0">
                          <a:solidFill>
                            <a:prstClr val="black"/>
                          </a:solidFill>
                          <a:latin typeface="Meiryo UI" panose="020B0604030504040204" pitchFamily="50" charset="-128"/>
                          <a:ea typeface="Meiryo UI" panose="020B0604030504040204" pitchFamily="50" charset="-128"/>
                        </a:rPr>
                        <a:t>万トン）以上の確保</a:t>
                      </a:r>
                      <a:endParaRPr kumimoji="0" lang="en-US" altLang="ja-JP" sz="1400" b="0" u="none" dirty="0">
                        <a:solidFill>
                          <a:prstClr val="black"/>
                        </a:solidFill>
                        <a:latin typeface="Meiryo UI" panose="020B0604030504040204" pitchFamily="50" charset="-128"/>
                        <a:ea typeface="Meiryo UI" panose="020B0604030504040204" pitchFamily="50" charset="-128"/>
                      </a:endParaRPr>
                    </a:p>
                    <a:p>
                      <a:pPr marL="179388" marR="0" lvl="0" indent="-179388"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政府備蓄において、需給変動リスクの高まりをふまえ備蓄期間の短縮</a:t>
                      </a:r>
                      <a:endParaRPr kumimoji="0" lang="en-US" altLang="ja-JP" sz="1400" b="0" u="none" dirty="0">
                        <a:solidFill>
                          <a:prstClr val="black"/>
                        </a:solidFill>
                        <a:latin typeface="Meiryo UI" panose="020B0604030504040204" pitchFamily="50" charset="-128"/>
                        <a:ea typeface="Meiryo UI" panose="020B0604030504040204" pitchFamily="50" charset="-128"/>
                      </a:endParaRPr>
                    </a:p>
                    <a:p>
                      <a:pPr marL="179388" marR="0" lvl="0" indent="-179388"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民間備蓄に取り組む事業者が不利益を被らないような支援・仕組みの構築</a:t>
                      </a:r>
                      <a:endParaRPr kumimoji="0" lang="en-US" altLang="ja-JP" sz="1400" b="0" u="none" dirty="0">
                        <a:solidFill>
                          <a:prstClr val="black"/>
                        </a:solidFill>
                        <a:latin typeface="Meiryo UI" panose="020B0604030504040204" pitchFamily="50" charset="-128"/>
                        <a:ea typeface="Meiryo UI" panose="020B0604030504040204" pitchFamily="50" charset="-128"/>
                      </a:endParaRPr>
                    </a:p>
                    <a:p>
                      <a:pPr marL="179388" marR="0" lvl="0" indent="-179388" algn="l" defTabSz="63309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ja-JP" altLang="en-US" sz="1400" b="0" u="none" dirty="0">
                          <a:solidFill>
                            <a:prstClr val="black"/>
                          </a:solidFill>
                          <a:latin typeface="Meiryo UI" panose="020B0604030504040204" pitchFamily="50" charset="-128"/>
                          <a:ea typeface="Meiryo UI" panose="020B0604030504040204" pitchFamily="50" charset="-128"/>
                        </a:rPr>
                        <a:t>民間備蓄における実施主体の負担等を考慮した運用ルールの策定</a:t>
                      </a:r>
                      <a:endParaRPr kumimoji="0" lang="en-US" altLang="ja-JP" sz="1400" b="0" u="none" dirty="0">
                        <a:solidFill>
                          <a:prstClr val="black"/>
                        </a:solidFill>
                        <a:latin typeface="Meiryo UI" panose="020B0604030504040204" pitchFamily="50" charset="-128"/>
                        <a:ea typeface="Meiryo UI" panose="020B0604030504040204" pitchFamily="50" charset="-128"/>
                      </a:endParaRPr>
                    </a:p>
                  </a:txBody>
                  <a:tcPr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431249"/>
                  </a:ext>
                </a:extLst>
              </a:tr>
            </a:tbl>
          </a:graphicData>
        </a:graphic>
      </p:graphicFrame>
    </p:spTree>
    <p:extLst>
      <p:ext uri="{BB962C8B-B14F-4D97-AF65-F5344CB8AC3E}">
        <p14:creationId xmlns:p14="http://schemas.microsoft.com/office/powerpoint/2010/main" val="1474350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F694A-A5F4-3FD6-1211-BDBE1CCD14CD}"/>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FEE2D00A-59BE-8732-7CEB-67DD11D23DA9}"/>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48FEEA73-56A4-F5CC-8648-425869F693DF}"/>
              </a:ext>
            </a:extLst>
          </p:cNvPr>
          <p:cNvSpPr txBox="1"/>
          <p:nvPr/>
        </p:nvSpPr>
        <p:spPr>
          <a:xfrm>
            <a:off x="0" y="0"/>
            <a:ext cx="9144000" cy="461665"/>
          </a:xfrm>
          <a:prstGeom prst="rect">
            <a:avLst/>
          </a:prstGeom>
          <a:noFill/>
        </p:spPr>
        <p:txBody>
          <a:bodyPr wrap="square" rtlCol="0">
            <a:spAutoFit/>
          </a:bodyPr>
          <a:lstStyle/>
          <a:p>
            <a:pPr>
              <a:defRPr/>
            </a:pPr>
            <a:r>
              <a:rPr lang="ja-JP" altLang="en-US" sz="2400" dirty="0">
                <a:solidFill>
                  <a:prstClr val="black"/>
                </a:solidFill>
                <a:latin typeface="HGS創英角ｺﾞｼｯｸUB" pitchFamily="50" charset="-128"/>
                <a:ea typeface="HGS創英角ｺﾞｼｯｸUB" pitchFamily="50" charset="-128"/>
              </a:rPr>
              <a:t>農業構造転換集中対策の積極活用、９年度に向けた対応</a:t>
            </a:r>
          </a:p>
        </p:txBody>
      </p:sp>
      <p:sp>
        <p:nvSpPr>
          <p:cNvPr id="22" name="スライド番号プレースホルダ 1">
            <a:extLst>
              <a:ext uri="{FF2B5EF4-FFF2-40B4-BE49-F238E27FC236}">
                <a16:creationId xmlns:a16="http://schemas.microsoft.com/office/drawing/2014/main" id="{55ED7673-D862-03C9-C1F4-FDB118F0C7C1}"/>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65D4DD53-DEBC-6CCC-ECB5-5C65FDDC96C3}"/>
              </a:ext>
            </a:extLst>
          </p:cNvPr>
          <p:cNvSpPr/>
          <p:nvPr/>
        </p:nvSpPr>
        <p:spPr>
          <a:xfrm>
            <a:off x="53722" y="692752"/>
            <a:ext cx="9036557" cy="912602"/>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具体化された農業構造転換集中対策を積極的に活用し、産地の構造転換を進めていく必要。</a:t>
            </a:r>
            <a:endParaRPr lang="en-US" altLang="ja-JP" dirty="0">
              <a:solidFill>
                <a:prstClr val="black"/>
              </a:solidFill>
              <a:latin typeface="Meiryo UI" panose="020B0604030504040204" pitchFamily="50" charset="-128"/>
              <a:ea typeface="Meiryo UI" panose="020B0604030504040204" pitchFamily="50" charset="-128"/>
            </a:endParaRPr>
          </a:p>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生産現場の課題等をふまえ、９年度対策に向け、引き続きの万全な予算確保をはじめ、農政運動を強力に展開していく必要。</a:t>
            </a:r>
            <a:endParaRPr lang="en-US" altLang="ja-JP" dirty="0">
              <a:solidFill>
                <a:prstClr val="black"/>
              </a:solidFill>
              <a:latin typeface="Meiryo UI" panose="020B0604030504040204" pitchFamily="50" charset="-128"/>
              <a:ea typeface="Meiryo UI" panose="020B0604030504040204" pitchFamily="50" charset="-128"/>
            </a:endParaRPr>
          </a:p>
        </p:txBody>
      </p:sp>
      <p:graphicFrame>
        <p:nvGraphicFramePr>
          <p:cNvPr id="2" name="図表 1">
            <a:extLst>
              <a:ext uri="{FF2B5EF4-FFF2-40B4-BE49-F238E27FC236}">
                <a16:creationId xmlns:a16="http://schemas.microsoft.com/office/drawing/2014/main" id="{8BD29EDB-0B4E-FD4C-7570-890F2753393D}"/>
              </a:ext>
            </a:extLst>
          </p:cNvPr>
          <p:cNvGraphicFramePr/>
          <p:nvPr>
            <p:extLst>
              <p:ext uri="{D42A27DB-BD31-4B8C-83A1-F6EECF244321}">
                <p14:modId xmlns:p14="http://schemas.microsoft.com/office/powerpoint/2010/main" val="1676784086"/>
              </p:ext>
            </p:extLst>
          </p:nvPr>
        </p:nvGraphicFramePr>
        <p:xfrm>
          <a:off x="4355976" y="2106813"/>
          <a:ext cx="4665585" cy="4490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図 4" descr="黒い背景と男性の絵&#10;&#10;AI 生成コンテンツは誤りを含む可能性があります。">
            <a:extLst>
              <a:ext uri="{FF2B5EF4-FFF2-40B4-BE49-F238E27FC236}">
                <a16:creationId xmlns:a16="http://schemas.microsoft.com/office/drawing/2014/main" id="{FF377D44-CF0D-F2B7-EFF1-6BB3CC54CE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7891" y="2040458"/>
            <a:ext cx="1210330" cy="1210330"/>
          </a:xfrm>
          <a:prstGeom prst="rect">
            <a:avLst/>
          </a:prstGeom>
        </p:spPr>
      </p:pic>
      <p:sp>
        <p:nvSpPr>
          <p:cNvPr id="8" name="テキスト ボックス 7">
            <a:extLst>
              <a:ext uri="{FF2B5EF4-FFF2-40B4-BE49-F238E27FC236}">
                <a16:creationId xmlns:a16="http://schemas.microsoft.com/office/drawing/2014/main" id="{3C77C70E-02C8-04CA-3ED1-E60CAC9B06F2}"/>
              </a:ext>
            </a:extLst>
          </p:cNvPr>
          <p:cNvSpPr txBox="1"/>
          <p:nvPr/>
        </p:nvSpPr>
        <p:spPr>
          <a:xfrm>
            <a:off x="7452320" y="3132257"/>
            <a:ext cx="1886927" cy="584775"/>
          </a:xfrm>
          <a:prstGeom prst="rect">
            <a:avLst/>
          </a:prstGeom>
          <a:noFill/>
        </p:spPr>
        <p:txBody>
          <a:bodyPr wrap="square" rtlCol="0">
            <a:spAutoFit/>
          </a:bodyPr>
          <a:lstStyle/>
          <a:p>
            <a:pPr algn="ctr"/>
            <a:r>
              <a:rPr kumimoji="1" lang="ja-JP" altLang="en-US" sz="1600" b="1" dirty="0">
                <a:latin typeface="Meiryo UI" panose="020B0604030504040204" pitchFamily="50" charset="-128"/>
                <a:ea typeface="Meiryo UI" panose="020B0604030504040204" pitchFamily="50" charset="-128"/>
              </a:rPr>
              <a:t>予算を活用した</a:t>
            </a:r>
            <a:endParaRPr kumimoji="1" lang="en-US" altLang="ja-JP" sz="1600" b="1" dirty="0">
              <a:latin typeface="Meiryo UI" panose="020B0604030504040204" pitchFamily="50" charset="-128"/>
              <a:ea typeface="Meiryo UI" panose="020B0604030504040204" pitchFamily="50" charset="-128"/>
            </a:endParaRPr>
          </a:p>
          <a:p>
            <a:pPr algn="ctr"/>
            <a:r>
              <a:rPr kumimoji="1" lang="ja-JP" altLang="en-US" sz="1600" b="1" dirty="0">
                <a:latin typeface="Meiryo UI" panose="020B0604030504040204" pitchFamily="50" charset="-128"/>
                <a:ea typeface="Meiryo UI" panose="020B0604030504040204" pitchFamily="50" charset="-128"/>
              </a:rPr>
              <a:t>構造転換の推進</a:t>
            </a:r>
          </a:p>
        </p:txBody>
      </p:sp>
      <p:pic>
        <p:nvPicPr>
          <p:cNvPr id="12" name="図 11">
            <a:extLst>
              <a:ext uri="{FF2B5EF4-FFF2-40B4-BE49-F238E27FC236}">
                <a16:creationId xmlns:a16="http://schemas.microsoft.com/office/drawing/2014/main" id="{227847ED-C8B0-A608-5633-BF601AEFF6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9365" y="5372189"/>
            <a:ext cx="1153155" cy="1153155"/>
          </a:xfrm>
          <a:prstGeom prst="rect">
            <a:avLst/>
          </a:prstGeom>
        </p:spPr>
      </p:pic>
      <p:pic>
        <p:nvPicPr>
          <p:cNvPr id="14" name="図 13" descr="ロゴ&#10;&#10;AI 生成コンテンツは誤りを含む可能性があります。">
            <a:extLst>
              <a:ext uri="{FF2B5EF4-FFF2-40B4-BE49-F238E27FC236}">
                <a16:creationId xmlns:a16="http://schemas.microsoft.com/office/drawing/2014/main" id="{D2D42C83-4518-6F1A-C6A2-00E783EEF2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7044" y="5282474"/>
            <a:ext cx="1190331" cy="1190331"/>
          </a:xfrm>
          <a:prstGeom prst="rect">
            <a:avLst/>
          </a:prstGeom>
        </p:spPr>
      </p:pic>
      <p:pic>
        <p:nvPicPr>
          <p:cNvPr id="16" name="図 15" descr="時計と文字の加工写真&#10;&#10;AI 生成コンテンツは誤りを含む可能性があります。">
            <a:extLst>
              <a:ext uri="{FF2B5EF4-FFF2-40B4-BE49-F238E27FC236}">
                <a16:creationId xmlns:a16="http://schemas.microsoft.com/office/drawing/2014/main" id="{69ACDFA8-1BBD-C0CF-0E56-0FACDF298F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92896" y="2777132"/>
            <a:ext cx="783473" cy="783473"/>
          </a:xfrm>
          <a:prstGeom prst="rect">
            <a:avLst/>
          </a:prstGeom>
        </p:spPr>
      </p:pic>
      <p:sp>
        <p:nvSpPr>
          <p:cNvPr id="17" name="テキスト ボックス 16">
            <a:extLst>
              <a:ext uri="{FF2B5EF4-FFF2-40B4-BE49-F238E27FC236}">
                <a16:creationId xmlns:a16="http://schemas.microsoft.com/office/drawing/2014/main" id="{E283F56F-902F-49E7-1E8F-B23B02603832}"/>
              </a:ext>
            </a:extLst>
          </p:cNvPr>
          <p:cNvSpPr txBox="1"/>
          <p:nvPr/>
        </p:nvSpPr>
        <p:spPr>
          <a:xfrm>
            <a:off x="7164288" y="4932457"/>
            <a:ext cx="1944216" cy="584775"/>
          </a:xfrm>
          <a:prstGeom prst="rect">
            <a:avLst/>
          </a:prstGeom>
          <a:noFill/>
        </p:spPr>
        <p:txBody>
          <a:bodyPr wrap="square" rtlCol="0">
            <a:spAutoFit/>
          </a:bodyPr>
          <a:lstStyle/>
          <a:p>
            <a:pPr algn="ctr"/>
            <a:r>
              <a:rPr kumimoji="1" lang="ja-JP" altLang="en-US" sz="1600" b="1" dirty="0">
                <a:latin typeface="Meiryo UI" panose="020B0604030504040204" pitchFamily="50" charset="-128"/>
                <a:ea typeface="Meiryo UI" panose="020B0604030504040204" pitchFamily="50" charset="-128"/>
              </a:rPr>
              <a:t>課題をふまえた</a:t>
            </a:r>
            <a:endParaRPr kumimoji="1" lang="en-US" altLang="ja-JP" sz="1600" b="1" dirty="0">
              <a:latin typeface="Meiryo UI" panose="020B0604030504040204" pitchFamily="50" charset="-128"/>
              <a:ea typeface="Meiryo UI" panose="020B0604030504040204" pitchFamily="50" charset="-128"/>
            </a:endParaRPr>
          </a:p>
          <a:p>
            <a:pPr algn="ctr"/>
            <a:r>
              <a:rPr kumimoji="1" lang="ja-JP" altLang="en-US" sz="1600" b="1" dirty="0">
                <a:latin typeface="Meiryo UI" panose="020B0604030504040204" pitchFamily="50" charset="-128"/>
                <a:ea typeface="Meiryo UI" panose="020B0604030504040204" pitchFamily="50" charset="-128"/>
              </a:rPr>
              <a:t>農政運動の展開</a:t>
            </a:r>
          </a:p>
        </p:txBody>
      </p:sp>
      <p:sp>
        <p:nvSpPr>
          <p:cNvPr id="18" name="テキスト ボックス 17">
            <a:extLst>
              <a:ext uri="{FF2B5EF4-FFF2-40B4-BE49-F238E27FC236}">
                <a16:creationId xmlns:a16="http://schemas.microsoft.com/office/drawing/2014/main" id="{15361C6D-D45E-18BE-5571-C32AD040F8B2}"/>
              </a:ext>
            </a:extLst>
          </p:cNvPr>
          <p:cNvSpPr txBox="1"/>
          <p:nvPr/>
        </p:nvSpPr>
        <p:spPr>
          <a:xfrm>
            <a:off x="3870783" y="5806609"/>
            <a:ext cx="1706053" cy="584775"/>
          </a:xfrm>
          <a:prstGeom prst="rect">
            <a:avLst/>
          </a:prstGeom>
          <a:noFill/>
        </p:spPr>
        <p:txBody>
          <a:bodyPr wrap="square" rtlCol="0">
            <a:spAutoFit/>
          </a:bodyPr>
          <a:lstStyle/>
          <a:p>
            <a:pPr algn="ctr"/>
            <a:r>
              <a:rPr lang="ja-JP" altLang="en-US" sz="1600" b="1" dirty="0">
                <a:latin typeface="Meiryo UI" panose="020B0604030504040204" pitchFamily="50" charset="-128"/>
                <a:ea typeface="Meiryo UI" panose="020B0604030504040204" pitchFamily="50" charset="-128"/>
              </a:rPr>
              <a:t>予算獲得</a:t>
            </a:r>
            <a:endParaRPr lang="en-US" altLang="ja-JP" sz="1600" b="1" dirty="0">
              <a:latin typeface="Meiryo UI" panose="020B0604030504040204" pitchFamily="50" charset="-128"/>
              <a:ea typeface="Meiryo UI" panose="020B0604030504040204" pitchFamily="50" charset="-128"/>
            </a:endParaRPr>
          </a:p>
          <a:p>
            <a:pPr algn="ctr"/>
            <a:r>
              <a:rPr kumimoji="1" lang="ja-JP" altLang="en-US" sz="1600" b="1" dirty="0">
                <a:latin typeface="Meiryo UI" panose="020B0604030504040204" pitchFamily="50" charset="-128"/>
                <a:ea typeface="Meiryo UI" panose="020B0604030504040204" pitchFamily="50" charset="-128"/>
              </a:rPr>
              <a:t>事業拡充</a:t>
            </a:r>
          </a:p>
        </p:txBody>
      </p:sp>
      <p:sp>
        <p:nvSpPr>
          <p:cNvPr id="21" name="テキスト ボックス 20">
            <a:extLst>
              <a:ext uri="{FF2B5EF4-FFF2-40B4-BE49-F238E27FC236}">
                <a16:creationId xmlns:a16="http://schemas.microsoft.com/office/drawing/2014/main" id="{8D904D35-3C42-AF0B-196F-CC242ABA689E}"/>
              </a:ext>
            </a:extLst>
          </p:cNvPr>
          <p:cNvSpPr txBox="1"/>
          <p:nvPr/>
        </p:nvSpPr>
        <p:spPr>
          <a:xfrm>
            <a:off x="4131459" y="3805340"/>
            <a:ext cx="1736685" cy="338554"/>
          </a:xfrm>
          <a:prstGeom prst="rect">
            <a:avLst/>
          </a:prstGeom>
          <a:noFill/>
        </p:spPr>
        <p:txBody>
          <a:bodyPr wrap="square" rtlCol="0">
            <a:spAutoFit/>
          </a:bodyPr>
          <a:lstStyle/>
          <a:p>
            <a:pPr algn="ctr"/>
            <a:r>
              <a:rPr kumimoji="1" lang="ja-JP" altLang="en-US" sz="1600" b="1" dirty="0">
                <a:latin typeface="Meiryo UI" panose="020B0604030504040204" pitchFamily="50" charset="-128"/>
                <a:ea typeface="Meiryo UI" panose="020B0604030504040204" pitchFamily="50" charset="-128"/>
              </a:rPr>
              <a:t>課題の把握</a:t>
            </a:r>
          </a:p>
        </p:txBody>
      </p:sp>
      <p:sp>
        <p:nvSpPr>
          <p:cNvPr id="25" name="テキスト ボックス 24">
            <a:extLst>
              <a:ext uri="{FF2B5EF4-FFF2-40B4-BE49-F238E27FC236}">
                <a16:creationId xmlns:a16="http://schemas.microsoft.com/office/drawing/2014/main" id="{51680FB8-6FC1-E92A-12D1-75FEC5E68C3D}"/>
              </a:ext>
            </a:extLst>
          </p:cNvPr>
          <p:cNvSpPr txBox="1"/>
          <p:nvPr/>
        </p:nvSpPr>
        <p:spPr>
          <a:xfrm>
            <a:off x="4269033" y="6536377"/>
            <a:ext cx="4263407"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a:t>
            </a:r>
            <a:r>
              <a:rPr kumimoji="1" lang="ja-JP" altLang="en-US" sz="1200" b="1" u="sng" dirty="0">
                <a:solidFill>
                  <a:schemeClr val="accent1"/>
                </a:solidFill>
                <a:latin typeface="Meiryo UI" panose="020B0604030504040204" pitchFamily="50" charset="-128"/>
                <a:ea typeface="Meiryo UI" panose="020B0604030504040204" pitchFamily="50" charset="-128"/>
              </a:rPr>
              <a:t>令和９年度対策においても十分な予算・内容の拡充を確保！</a:t>
            </a:r>
          </a:p>
        </p:txBody>
      </p:sp>
      <p:sp>
        <p:nvSpPr>
          <p:cNvPr id="26" name="テキスト ボックス 25">
            <a:extLst>
              <a:ext uri="{FF2B5EF4-FFF2-40B4-BE49-F238E27FC236}">
                <a16:creationId xmlns:a16="http://schemas.microsoft.com/office/drawing/2014/main" id="{27F10DBC-15A6-0715-3092-6A145138F331}"/>
              </a:ext>
            </a:extLst>
          </p:cNvPr>
          <p:cNvSpPr txBox="1"/>
          <p:nvPr/>
        </p:nvSpPr>
        <p:spPr>
          <a:xfrm>
            <a:off x="4278730" y="4150821"/>
            <a:ext cx="1442142" cy="646331"/>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採択要件</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✅上限事業費</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補助率　等々</a:t>
            </a:r>
          </a:p>
        </p:txBody>
      </p:sp>
      <p:sp>
        <p:nvSpPr>
          <p:cNvPr id="28" name="テキスト ボックス 27">
            <a:extLst>
              <a:ext uri="{FF2B5EF4-FFF2-40B4-BE49-F238E27FC236}">
                <a16:creationId xmlns:a16="http://schemas.microsoft.com/office/drawing/2014/main" id="{C90ADA20-2E90-29F3-62F0-5F7D0C0DEFAF}"/>
              </a:ext>
            </a:extLst>
          </p:cNvPr>
          <p:cNvSpPr txBox="1"/>
          <p:nvPr/>
        </p:nvSpPr>
        <p:spPr>
          <a:xfrm>
            <a:off x="5492474" y="4017258"/>
            <a:ext cx="2392589" cy="707886"/>
          </a:xfrm>
          <a:prstGeom prst="rect">
            <a:avLst/>
          </a:prstGeom>
          <a:solidFill>
            <a:schemeClr val="bg1">
              <a:alpha val="48000"/>
            </a:schemeClr>
          </a:solid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農業構造転換を</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さらに</a:t>
            </a:r>
            <a:r>
              <a:rPr kumimoji="1" lang="ja-JP" altLang="en-US" sz="2000" b="1" dirty="0">
                <a:solidFill>
                  <a:schemeClr val="accent1"/>
                </a:solidFill>
                <a:latin typeface="Meiryo UI" panose="020B0604030504040204" pitchFamily="50" charset="-128"/>
                <a:ea typeface="Meiryo UI" panose="020B0604030504040204" pitchFamily="50" charset="-128"/>
              </a:rPr>
              <a:t>加速化</a:t>
            </a:r>
            <a:r>
              <a:rPr kumimoji="1" lang="ja-JP" altLang="en-US" sz="2000" b="1" dirty="0">
                <a:latin typeface="Meiryo UI" panose="020B0604030504040204" pitchFamily="50" charset="-128"/>
                <a:ea typeface="Meiryo UI" panose="020B0604030504040204" pitchFamily="50" charset="-128"/>
              </a:rPr>
              <a:t>！</a:t>
            </a:r>
          </a:p>
        </p:txBody>
      </p:sp>
      <p:sp>
        <p:nvSpPr>
          <p:cNvPr id="29" name="テキスト ボックス 28">
            <a:extLst>
              <a:ext uri="{FF2B5EF4-FFF2-40B4-BE49-F238E27FC236}">
                <a16:creationId xmlns:a16="http://schemas.microsoft.com/office/drawing/2014/main" id="{F34263F6-0628-4F57-2C47-BF1D6FC07FBA}"/>
              </a:ext>
            </a:extLst>
          </p:cNvPr>
          <p:cNvSpPr txBox="1"/>
          <p:nvPr/>
        </p:nvSpPr>
        <p:spPr>
          <a:xfrm>
            <a:off x="4269033" y="2095780"/>
            <a:ext cx="2269865" cy="584775"/>
          </a:xfrm>
          <a:prstGeom prst="rect">
            <a:avLst/>
          </a:prstGeom>
          <a:noFill/>
        </p:spPr>
        <p:txBody>
          <a:bodyPr wrap="square" rtlCol="0">
            <a:spAutoFit/>
          </a:bodyPr>
          <a:lstStyle/>
          <a:p>
            <a:pPr algn="ctr"/>
            <a:r>
              <a:rPr lang="ja-JP" altLang="en-US" sz="1600" b="1" dirty="0">
                <a:latin typeface="Meiryo UI" panose="020B0604030504040204" pitchFamily="50" charset="-128"/>
                <a:ea typeface="Meiryo UI" panose="020B0604030504040204" pitchFamily="50" charset="-128"/>
              </a:rPr>
              <a:t>構造転換対策の具体化</a:t>
            </a:r>
          </a:p>
          <a:p>
            <a:pPr algn="ctr"/>
            <a:r>
              <a:rPr lang="ja-JP" altLang="en-US" sz="1600" b="1" dirty="0">
                <a:latin typeface="Meiryo UI" panose="020B0604030504040204" pitchFamily="50" charset="-128"/>
                <a:ea typeface="Meiryo UI" panose="020B0604030504040204" pitchFamily="50" charset="-128"/>
              </a:rPr>
              <a:t>（７補・８当等）</a:t>
            </a:r>
            <a:endParaRPr kumimoji="1" lang="ja-JP" altLang="en-US" sz="1600" b="1" dirty="0">
              <a:latin typeface="Meiryo UI" panose="020B0604030504040204" pitchFamily="50" charset="-128"/>
              <a:ea typeface="Meiryo UI" panose="020B0604030504040204" pitchFamily="50" charset="-128"/>
            </a:endParaRPr>
          </a:p>
        </p:txBody>
      </p:sp>
      <p:pic>
        <p:nvPicPr>
          <p:cNvPr id="20" name="図 19" descr="レゴ が含まれている画像&#10;&#10;AI 生成コンテンツは誤りを含む可能性があります。">
            <a:extLst>
              <a:ext uri="{FF2B5EF4-FFF2-40B4-BE49-F238E27FC236}">
                <a16:creationId xmlns:a16="http://schemas.microsoft.com/office/drawing/2014/main" id="{AF4F3C4D-9399-D3E7-6702-61A32E6830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38258" y="2874155"/>
            <a:ext cx="1108432" cy="1108432"/>
          </a:xfrm>
          <a:prstGeom prst="rect">
            <a:avLst/>
          </a:prstGeom>
        </p:spPr>
      </p:pic>
      <p:sp>
        <p:nvSpPr>
          <p:cNvPr id="3" name="テキスト ボックス 2">
            <a:extLst>
              <a:ext uri="{FF2B5EF4-FFF2-40B4-BE49-F238E27FC236}">
                <a16:creationId xmlns:a16="http://schemas.microsoft.com/office/drawing/2014/main" id="{22314E60-2300-0A12-96E2-C04EF558E43D}"/>
              </a:ext>
            </a:extLst>
          </p:cNvPr>
          <p:cNvSpPr txBox="1"/>
          <p:nvPr/>
        </p:nvSpPr>
        <p:spPr>
          <a:xfrm>
            <a:off x="88048" y="1700808"/>
            <a:ext cx="3888432" cy="288032"/>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anose="020B0604030504040204" pitchFamily="50" charset="-128"/>
              </a:rPr>
              <a:t>基幹的農業従事者・農地面積の将来推計</a:t>
            </a:r>
            <a:endParaRPr kumimoji="1" lang="en-US" altLang="ja-JP" sz="10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pic>
        <p:nvPicPr>
          <p:cNvPr id="45" name="図 44">
            <a:extLst>
              <a:ext uri="{FF2B5EF4-FFF2-40B4-BE49-F238E27FC236}">
                <a16:creationId xmlns:a16="http://schemas.microsoft.com/office/drawing/2014/main" id="{10A1DBBE-8357-CC17-4886-32BB2EDA59D3}"/>
              </a:ext>
            </a:extLst>
          </p:cNvPr>
          <p:cNvPicPr>
            <a:picLocks noChangeAspect="1"/>
          </p:cNvPicPr>
          <p:nvPr/>
        </p:nvPicPr>
        <p:blipFill>
          <a:blip r:embed="rId13"/>
          <a:stretch>
            <a:fillRect/>
          </a:stretch>
        </p:blipFill>
        <p:spPr>
          <a:xfrm>
            <a:off x="-69609" y="2225781"/>
            <a:ext cx="3993537" cy="3545176"/>
          </a:xfrm>
          <a:prstGeom prst="rect">
            <a:avLst/>
          </a:prstGeom>
        </p:spPr>
      </p:pic>
      <p:sp>
        <p:nvSpPr>
          <p:cNvPr id="46" name="テキスト ボックス 45">
            <a:extLst>
              <a:ext uri="{FF2B5EF4-FFF2-40B4-BE49-F238E27FC236}">
                <a16:creationId xmlns:a16="http://schemas.microsoft.com/office/drawing/2014/main" id="{0880C6F2-EE76-1D99-ABA1-CA9B397AEABB}"/>
              </a:ext>
            </a:extLst>
          </p:cNvPr>
          <p:cNvSpPr txBox="1"/>
          <p:nvPr/>
        </p:nvSpPr>
        <p:spPr>
          <a:xfrm>
            <a:off x="150097" y="6063010"/>
            <a:ext cx="3485799" cy="390326"/>
          </a:xfrm>
          <a:prstGeom prst="wedgeRoundRectCallout">
            <a:avLst>
              <a:gd name="adj1" fmla="val -4244"/>
              <a:gd name="adj2" fmla="val -121352"/>
              <a:gd name="adj3" fmla="val 16667"/>
            </a:avLst>
          </a:prstGeom>
          <a:solidFill>
            <a:schemeClr val="bg1"/>
          </a:solidFill>
          <a:ln w="28575">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農業の構造転換は待ったなしの課題</a:t>
            </a:r>
            <a:endParaRPr kumimoji="1" lang="en-US" altLang="ja-JP" sz="1400" b="1" i="0" strike="noStrike" kern="1200" cap="none" spc="0" normalizeH="0" noProof="0" dirty="0">
              <a:ln>
                <a:noFill/>
              </a:ln>
              <a:solidFill>
                <a:schemeClr val="tx1">
                  <a:lumMod val="85000"/>
                  <a:lumOff val="15000"/>
                </a:schemeClr>
              </a:solidFill>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9" name="テキスト ボックス 48">
            <a:extLst>
              <a:ext uri="{FF2B5EF4-FFF2-40B4-BE49-F238E27FC236}">
                <a16:creationId xmlns:a16="http://schemas.microsoft.com/office/drawing/2014/main" id="{7B663C28-EAAF-B09E-AC70-36427CF6243D}"/>
              </a:ext>
            </a:extLst>
          </p:cNvPr>
          <p:cNvSpPr txBox="1"/>
          <p:nvPr/>
        </p:nvSpPr>
        <p:spPr>
          <a:xfrm>
            <a:off x="4819199" y="1700808"/>
            <a:ext cx="3888432" cy="288032"/>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農業構造転換の加速化イメージ</a:t>
            </a:r>
            <a:endParaRPr kumimoji="1" lang="en-US" altLang="ja-JP" sz="10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41683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400" b="0" i="1" u="none" strike="noStrike" kern="1200" cap="none" spc="0" normalizeH="0" baseline="0" noProof="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テキスト ボックス 5">
            <a:extLst>
              <a:ext uri="{FF2B5EF4-FFF2-40B4-BE49-F238E27FC236}">
                <a16:creationId xmlns:a16="http://schemas.microsoft.com/office/drawing/2014/main" id="{5F18E429-0B32-9D18-F7FB-389CA937AFF2}"/>
              </a:ext>
            </a:extLst>
          </p:cNvPr>
          <p:cNvSpPr txBox="1"/>
          <p:nvPr/>
        </p:nvSpPr>
        <p:spPr>
          <a:xfrm>
            <a:off x="-113953"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HGS創英角ｺﾞｼｯｸUB" pitchFamily="50" charset="-128"/>
                <a:ea typeface="HGS創英角ｺﾞｼｯｸUB" pitchFamily="50" charset="-128"/>
              </a:rPr>
              <a:t>　参考　</a:t>
            </a:r>
            <a:r>
              <a:rPr kumimoji="1" lang="ja-JP" altLang="en-US" sz="24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今後の主な日程等（想定）</a:t>
            </a:r>
          </a:p>
        </p:txBody>
      </p:sp>
      <p:pic>
        <p:nvPicPr>
          <p:cNvPr id="4" name="図 3">
            <a:extLst>
              <a:ext uri="{FF2B5EF4-FFF2-40B4-BE49-F238E27FC236}">
                <a16:creationId xmlns:a16="http://schemas.microsoft.com/office/drawing/2014/main" id="{5304A869-1057-037B-2453-4CD1CF1C81E9}"/>
              </a:ext>
            </a:extLst>
          </p:cNvPr>
          <p:cNvPicPr>
            <a:picLocks noChangeAspect="1"/>
          </p:cNvPicPr>
          <p:nvPr/>
        </p:nvPicPr>
        <p:blipFill>
          <a:blip r:embed="rId2"/>
          <a:stretch>
            <a:fillRect/>
          </a:stretch>
        </p:blipFill>
        <p:spPr>
          <a:xfrm>
            <a:off x="809111" y="461667"/>
            <a:ext cx="7380000" cy="627243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rPr>
              <a:t>令和７年のＪＡグループの主な農政運動</a:t>
            </a: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54" name="四角形: 角を丸くする 53">
            <a:extLst>
              <a:ext uri="{FF2B5EF4-FFF2-40B4-BE49-F238E27FC236}">
                <a16:creationId xmlns:a16="http://schemas.microsoft.com/office/drawing/2014/main" id="{8A057177-DF35-F2C2-98D8-DD8DE849C19B}"/>
              </a:ext>
            </a:extLst>
          </p:cNvPr>
          <p:cNvSpPr/>
          <p:nvPr/>
        </p:nvSpPr>
        <p:spPr>
          <a:xfrm>
            <a:off x="53722" y="692752"/>
            <a:ext cx="9036557" cy="396000"/>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Meiryo UI" panose="020B0604030504040204" pitchFamily="50" charset="-128"/>
                <a:ea typeface="Meiryo UI" panose="020B0604030504040204" pitchFamily="50" charset="-128"/>
              </a:rPr>
              <a:t>現場からの課題・要望をふまえた政策提案等を基に、強力な農政運動を展開！</a:t>
            </a:r>
          </a:p>
        </p:txBody>
      </p:sp>
      <p:sp>
        <p:nvSpPr>
          <p:cNvPr id="3" name="正方形/長方形 2">
            <a:extLst>
              <a:ext uri="{FF2B5EF4-FFF2-40B4-BE49-F238E27FC236}">
                <a16:creationId xmlns:a16="http://schemas.microsoft.com/office/drawing/2014/main" id="{5CA6EBF2-246F-F0F5-4354-FCA44A3249F0}"/>
              </a:ext>
            </a:extLst>
          </p:cNvPr>
          <p:cNvSpPr/>
          <p:nvPr/>
        </p:nvSpPr>
        <p:spPr>
          <a:xfrm>
            <a:off x="7789792" y="3085265"/>
            <a:ext cx="1392042" cy="593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11</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14</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鈴木</a:t>
            </a: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農水大臣要請</a:t>
            </a:r>
          </a:p>
        </p:txBody>
      </p:sp>
      <p:sp>
        <p:nvSpPr>
          <p:cNvPr id="4" name="テキスト ボックス 3">
            <a:extLst>
              <a:ext uri="{FF2B5EF4-FFF2-40B4-BE49-F238E27FC236}">
                <a16:creationId xmlns:a16="http://schemas.microsoft.com/office/drawing/2014/main" id="{F2EE70DE-1A92-BB75-AEAE-1091617913AA}"/>
              </a:ext>
            </a:extLst>
          </p:cNvPr>
          <p:cNvSpPr txBox="1"/>
          <p:nvPr/>
        </p:nvSpPr>
        <p:spPr>
          <a:xfrm>
            <a:off x="1460471" y="6290156"/>
            <a:ext cx="1021937"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6</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月</a:t>
            </a:r>
            <a:r>
              <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13</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日</a:t>
            </a:r>
            <a:endPar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骨太方針</a:t>
            </a:r>
            <a:endPar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p:txBody>
      </p:sp>
      <p:sp>
        <p:nvSpPr>
          <p:cNvPr id="5" name="矢印: 五方向 4">
            <a:extLst>
              <a:ext uri="{FF2B5EF4-FFF2-40B4-BE49-F238E27FC236}">
                <a16:creationId xmlns:a16="http://schemas.microsoft.com/office/drawing/2014/main" id="{44B1B489-274D-4A29-8A8F-F5F7C6B5E4D6}"/>
              </a:ext>
            </a:extLst>
          </p:cNvPr>
          <p:cNvSpPr/>
          <p:nvPr/>
        </p:nvSpPr>
        <p:spPr>
          <a:xfrm>
            <a:off x="305957" y="5366402"/>
            <a:ext cx="8585680" cy="294846"/>
          </a:xfrm>
          <a:prstGeom prst="homePlat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a:ln>
                <a:noFill/>
              </a:ln>
              <a:solidFill>
                <a:schemeClr val="accent3">
                  <a:lumMod val="75000"/>
                </a:schemeClr>
              </a:solidFill>
              <a:effectLst/>
              <a:uLnTx/>
              <a:uFillTx/>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A3581C57-CA6B-3705-2BA8-FE36B8D9005F}"/>
              </a:ext>
            </a:extLst>
          </p:cNvPr>
          <p:cNvSpPr/>
          <p:nvPr/>
        </p:nvSpPr>
        <p:spPr>
          <a:xfrm>
            <a:off x="95375" y="5157272"/>
            <a:ext cx="8976678" cy="72000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rPr>
              <a:t>上記の他、各県域において県別集会を開催する等地元議員等に働きかけ！</a:t>
            </a:r>
          </a:p>
        </p:txBody>
      </p:sp>
      <p:sp>
        <p:nvSpPr>
          <p:cNvPr id="12" name="正方形/長方形 11">
            <a:extLst>
              <a:ext uri="{FF2B5EF4-FFF2-40B4-BE49-F238E27FC236}">
                <a16:creationId xmlns:a16="http://schemas.microsoft.com/office/drawing/2014/main" id="{2D5652A9-B5B8-A8C6-2273-FA1AD97D1E10}"/>
              </a:ext>
            </a:extLst>
          </p:cNvPr>
          <p:cNvSpPr/>
          <p:nvPr/>
        </p:nvSpPr>
        <p:spPr>
          <a:xfrm>
            <a:off x="562002" y="1367031"/>
            <a:ext cx="1634796" cy="7429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　５月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13</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dirty="0">
              <a:solidFill>
                <a:prstClr val="black">
                  <a:lumMod val="65000"/>
                  <a:lumOff val="35000"/>
                </a:prstClr>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　政策推進全国大会</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9AA5986C-2C5E-3D0A-3B83-F3EC9B93509A}"/>
              </a:ext>
            </a:extLst>
          </p:cNvPr>
          <p:cNvSpPr/>
          <p:nvPr/>
        </p:nvSpPr>
        <p:spPr>
          <a:xfrm>
            <a:off x="6388907" y="1289539"/>
            <a:ext cx="2215541" cy="7377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  11</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dirty="0">
                <a:solidFill>
                  <a:prstClr val="black">
                    <a:lumMod val="65000"/>
                    <a:lumOff val="35000"/>
                  </a:prstClr>
                </a:solidFill>
                <a:latin typeface="Meiryo UI" panose="020B0604030504040204" pitchFamily="50" charset="-128"/>
                <a:ea typeface="Meiryo UI" panose="020B0604030504040204" pitchFamily="50" charset="-128"/>
              </a:rPr>
              <a:t>10</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　基本農政確立全国大会</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E667A39A-5228-88F3-571A-0B675257C693}"/>
              </a:ext>
            </a:extLst>
          </p:cNvPr>
          <p:cNvSpPr txBox="1"/>
          <p:nvPr/>
        </p:nvSpPr>
        <p:spPr>
          <a:xfrm>
            <a:off x="611560" y="5661248"/>
            <a:ext cx="183375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dirty="0">
                <a:solidFill>
                  <a:prstClr val="black">
                    <a:lumMod val="85000"/>
                    <a:lumOff val="15000"/>
                  </a:prstClr>
                </a:solidFill>
                <a:latin typeface="Meiryo UI" panose="020B0604030504040204" pitchFamily="50" charset="-128"/>
                <a:ea typeface="Meiryo UI" panose="020B0604030504040204" pitchFamily="50" charset="-128"/>
              </a:rPr>
              <a:t>６</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月</a:t>
            </a:r>
            <a:r>
              <a:rPr kumimoji="0" lang="en-US" altLang="ja-JP" sz="1400" b="1" dirty="0">
                <a:solidFill>
                  <a:prstClr val="black">
                    <a:lumMod val="85000"/>
                    <a:lumOff val="15000"/>
                  </a:prstClr>
                </a:solidFill>
                <a:latin typeface="Meiryo UI" panose="020B0604030504040204" pitchFamily="50" charset="-128"/>
                <a:ea typeface="Meiryo UI" panose="020B0604030504040204" pitchFamily="50" charset="-128"/>
              </a:rPr>
              <a:t>11</a:t>
            </a:r>
            <a:r>
              <a:rPr kumimoji="0" lang="ja-JP" altLang="en-US" sz="1400" b="1" dirty="0">
                <a:solidFill>
                  <a:prstClr val="black">
                    <a:lumMod val="85000"/>
                    <a:lumOff val="15000"/>
                  </a:prstClr>
                </a:solidFill>
                <a:latin typeface="Meiryo UI" panose="020B0604030504040204" pitchFamily="50" charset="-128"/>
                <a:ea typeface="Meiryo UI" panose="020B0604030504040204" pitchFamily="50" charset="-128"/>
              </a:rPr>
              <a:t>日</a:t>
            </a:r>
            <a:endParaRPr kumimoji="0" lang="en-US" altLang="ja-JP" sz="1400" b="1" dirty="0">
              <a:solidFill>
                <a:prstClr val="black">
                  <a:lumMod val="85000"/>
                  <a:lumOff val="15000"/>
                </a:prstClr>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dirty="0">
                <a:solidFill>
                  <a:prstClr val="black">
                    <a:lumMod val="85000"/>
                    <a:lumOff val="15000"/>
                  </a:prstClr>
                </a:solidFill>
                <a:latin typeface="Meiryo UI" panose="020B0604030504040204" pitchFamily="50" charset="-128"/>
                <a:ea typeface="Meiryo UI" panose="020B0604030504040204" pitchFamily="50" charset="-128"/>
              </a:rPr>
              <a:t>食料システム法</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成立</a:t>
            </a:r>
          </a:p>
        </p:txBody>
      </p:sp>
      <p:sp>
        <p:nvSpPr>
          <p:cNvPr id="29" name="テキスト ボックス 28">
            <a:extLst>
              <a:ext uri="{FF2B5EF4-FFF2-40B4-BE49-F238E27FC236}">
                <a16:creationId xmlns:a16="http://schemas.microsoft.com/office/drawing/2014/main" id="{7EA7991C-8290-807A-1EE3-4463090C772C}"/>
              </a:ext>
            </a:extLst>
          </p:cNvPr>
          <p:cNvSpPr txBox="1"/>
          <p:nvPr/>
        </p:nvSpPr>
        <p:spPr>
          <a:xfrm>
            <a:off x="-108520" y="2559533"/>
            <a:ext cx="461665" cy="1465504"/>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196B24">
                    <a:lumMod val="75000"/>
                  </a:srgbClr>
                </a:solidFill>
                <a:effectLst/>
                <a:uLnTx/>
                <a:uFillTx/>
                <a:latin typeface="Meiryo UI" panose="020B0604030504040204" pitchFamily="50" charset="-128"/>
                <a:ea typeface="Meiryo UI" panose="020B0604030504040204" pitchFamily="50" charset="-128"/>
              </a:rPr>
              <a:t>ＪＡグループ</a:t>
            </a:r>
          </a:p>
        </p:txBody>
      </p:sp>
      <p:sp>
        <p:nvSpPr>
          <p:cNvPr id="30" name="正方形/長方形 29">
            <a:extLst>
              <a:ext uri="{FF2B5EF4-FFF2-40B4-BE49-F238E27FC236}">
                <a16:creationId xmlns:a16="http://schemas.microsoft.com/office/drawing/2014/main" id="{240F5DD9-A909-B10B-93D1-F10696A66368}"/>
              </a:ext>
            </a:extLst>
          </p:cNvPr>
          <p:cNvSpPr/>
          <p:nvPr/>
        </p:nvSpPr>
        <p:spPr>
          <a:xfrm>
            <a:off x="7981848" y="1338639"/>
            <a:ext cx="1064251" cy="593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11</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月中旬</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与野党へ</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税制改正要望</a:t>
            </a:r>
          </a:p>
        </p:txBody>
      </p:sp>
      <p:sp>
        <p:nvSpPr>
          <p:cNvPr id="31" name="正方形/長方形 30">
            <a:extLst>
              <a:ext uri="{FF2B5EF4-FFF2-40B4-BE49-F238E27FC236}">
                <a16:creationId xmlns:a16="http://schemas.microsoft.com/office/drawing/2014/main" id="{4662DE96-8AF1-E932-81E0-F7BAA73F564A}"/>
              </a:ext>
            </a:extLst>
          </p:cNvPr>
          <p:cNvSpPr/>
          <p:nvPr/>
        </p:nvSpPr>
        <p:spPr>
          <a:xfrm>
            <a:off x="611560" y="3135250"/>
            <a:ext cx="1499544" cy="4767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dirty="0">
                <a:solidFill>
                  <a:prstClr val="black">
                    <a:lumMod val="65000"/>
                    <a:lumOff val="35000"/>
                  </a:prstClr>
                </a:solidFill>
                <a:latin typeface="Meiryo UI" panose="020B0604030504040204" pitchFamily="50" charset="-128"/>
                <a:ea typeface="Meiryo UI" panose="020B0604030504040204" pitchFamily="50" charset="-128"/>
              </a:rPr>
              <a:t>５</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15</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加藤財務大臣</a:t>
            </a: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要請</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832312BD-E40A-440A-22D1-F458E2B96E33}"/>
              </a:ext>
            </a:extLst>
          </p:cNvPr>
          <p:cNvSpPr txBox="1"/>
          <p:nvPr/>
        </p:nvSpPr>
        <p:spPr>
          <a:xfrm>
            <a:off x="3847272" y="5661248"/>
            <a:ext cx="168885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dirty="0">
                <a:solidFill>
                  <a:prstClr val="black">
                    <a:lumMod val="85000"/>
                    <a:lumOff val="15000"/>
                  </a:prstClr>
                </a:solidFill>
                <a:latin typeface="Meiryo UI" panose="020B0604030504040204" pitchFamily="50" charset="-128"/>
                <a:ea typeface="Meiryo UI" panose="020B0604030504040204" pitchFamily="50" charset="-128"/>
              </a:rPr>
              <a:t>8</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月</a:t>
            </a:r>
            <a:r>
              <a:rPr kumimoji="0" lang="en-US" altLang="ja-JP" sz="1400" b="1" dirty="0">
                <a:solidFill>
                  <a:prstClr val="black">
                    <a:lumMod val="85000"/>
                    <a:lumOff val="15000"/>
                  </a:prstClr>
                </a:solidFill>
                <a:latin typeface="Meiryo UI" panose="020B0604030504040204" pitchFamily="50" charset="-128"/>
                <a:ea typeface="Meiryo UI" panose="020B0604030504040204" pitchFamily="50" charset="-128"/>
              </a:rPr>
              <a:t>29</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日</a:t>
            </a:r>
            <a:endPar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概算要求決定</a:t>
            </a:r>
            <a:endPar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92B9A198-F516-474F-FDA3-72A94F7808AB}"/>
              </a:ext>
            </a:extLst>
          </p:cNvPr>
          <p:cNvSpPr txBox="1"/>
          <p:nvPr/>
        </p:nvSpPr>
        <p:spPr>
          <a:xfrm>
            <a:off x="5172913" y="5661248"/>
            <a:ext cx="235141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11</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月</a:t>
            </a:r>
            <a:r>
              <a:rPr kumimoji="0" lang="en-US" altLang="ja-JP" sz="1400" b="1" dirty="0">
                <a:solidFill>
                  <a:prstClr val="black">
                    <a:lumMod val="85000"/>
                    <a:lumOff val="15000"/>
                  </a:prstClr>
                </a:solidFill>
                <a:latin typeface="Meiryo UI" panose="020B0604030504040204" pitchFamily="50" charset="-128"/>
                <a:ea typeface="Meiryo UI" panose="020B0604030504040204" pitchFamily="50" charset="-128"/>
              </a:rPr>
              <a:t>28</a:t>
            </a:r>
            <a:r>
              <a:rPr kumimoji="0" lang="ja-JP" altLang="en-US" sz="1400" b="1" dirty="0">
                <a:solidFill>
                  <a:prstClr val="black">
                    <a:lumMod val="85000"/>
                    <a:lumOff val="15000"/>
                  </a:prstClr>
                </a:solidFill>
                <a:latin typeface="Meiryo UI" panose="020B0604030504040204" pitchFamily="50" charset="-128"/>
                <a:ea typeface="Meiryo UI" panose="020B0604030504040204" pitchFamily="50" charset="-128"/>
              </a:rPr>
              <a:t>日</a:t>
            </a:r>
            <a:endParaRPr kumimoji="0" lang="en-US" altLang="zh-TW"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dirty="0">
                <a:solidFill>
                  <a:prstClr val="black">
                    <a:lumMod val="85000"/>
                    <a:lumOff val="15000"/>
                  </a:prstClr>
                </a:solidFill>
                <a:latin typeface="Meiryo UI" panose="020B0604030504040204" pitchFamily="50" charset="-128"/>
                <a:ea typeface="Meiryo UI" panose="020B0604030504040204" pitchFamily="50" charset="-128"/>
              </a:rPr>
              <a:t>７年度補正予算案閣議決定</a:t>
            </a:r>
            <a:endParaRPr kumimoji="0" lang="en-US" altLang="ja-JP" sz="1400" b="1" dirty="0">
              <a:solidFill>
                <a:prstClr val="black">
                  <a:lumMod val="85000"/>
                  <a:lumOff val="15000"/>
                </a:prstClr>
              </a:solidFill>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63635A60-E821-094E-546E-F1D893CCE923}"/>
              </a:ext>
            </a:extLst>
          </p:cNvPr>
          <p:cNvSpPr txBox="1"/>
          <p:nvPr/>
        </p:nvSpPr>
        <p:spPr>
          <a:xfrm>
            <a:off x="5652120" y="6290156"/>
            <a:ext cx="335121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12</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月</a:t>
            </a:r>
            <a:r>
              <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26</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日</a:t>
            </a:r>
            <a:r>
              <a:rPr kumimoji="0" lang="zh-TW"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endParaRPr kumimoji="0" lang="en-US" altLang="zh-TW"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８年度</a:t>
            </a:r>
            <a:r>
              <a:rPr kumimoji="0" lang="zh-TW"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予算案</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a:t>
            </a:r>
            <a:r>
              <a:rPr kumimoji="0" lang="zh-TW"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税制改正大綱</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閣議決定</a:t>
            </a:r>
            <a:endParaRPr kumimoji="0" lang="zh-TW"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p:txBody>
      </p:sp>
      <p:sp>
        <p:nvSpPr>
          <p:cNvPr id="55" name="テキスト ボックス 54">
            <a:extLst>
              <a:ext uri="{FF2B5EF4-FFF2-40B4-BE49-F238E27FC236}">
                <a16:creationId xmlns:a16="http://schemas.microsoft.com/office/drawing/2014/main" id="{B6F1F716-D169-EAC6-7F7B-419AA102B96C}"/>
              </a:ext>
            </a:extLst>
          </p:cNvPr>
          <p:cNvSpPr txBox="1"/>
          <p:nvPr/>
        </p:nvSpPr>
        <p:spPr>
          <a:xfrm>
            <a:off x="2766650" y="6290156"/>
            <a:ext cx="268232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７月</a:t>
            </a:r>
            <a:r>
              <a:rPr kumimoji="0" lang="en-US" altLang="ja-JP" sz="1400" b="1" dirty="0">
                <a:solidFill>
                  <a:prstClr val="black">
                    <a:lumMod val="85000"/>
                    <a:lumOff val="15000"/>
                  </a:prstClr>
                </a:solidFill>
                <a:latin typeface="Meiryo UI" panose="020B0604030504040204" pitchFamily="50" charset="-128"/>
                <a:ea typeface="Meiryo UI" panose="020B0604030504040204" pitchFamily="50" charset="-128"/>
              </a:rPr>
              <a:t>22</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日</a:t>
            </a:r>
            <a:endPar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トランプ関税にかかる日米合意</a:t>
            </a:r>
            <a:endPar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CF18F64A-8526-2B33-8B88-31127DBE219E}"/>
              </a:ext>
            </a:extLst>
          </p:cNvPr>
          <p:cNvSpPr/>
          <p:nvPr/>
        </p:nvSpPr>
        <p:spPr>
          <a:xfrm>
            <a:off x="4067944" y="1512104"/>
            <a:ext cx="2107756" cy="4767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dirty="0">
                <a:solidFill>
                  <a:prstClr val="black">
                    <a:lumMod val="65000"/>
                    <a:lumOff val="35000"/>
                  </a:prstClr>
                </a:solidFill>
                <a:latin typeface="Meiryo UI" panose="020B0604030504040204" pitchFamily="50" charset="-128"/>
                <a:ea typeface="Meiryo UI" panose="020B0604030504040204" pitchFamily="50" charset="-128"/>
              </a:rPr>
              <a:t>5</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29</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小泉農水大臣要請</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D78E9556-5742-2EA0-5B09-D5D08402AF40}"/>
              </a:ext>
            </a:extLst>
          </p:cNvPr>
          <p:cNvSpPr txBox="1"/>
          <p:nvPr/>
        </p:nvSpPr>
        <p:spPr>
          <a:xfrm>
            <a:off x="164703" y="1133495"/>
            <a:ext cx="807815"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5</a:t>
            </a:r>
            <a:r>
              <a:rPr kumimoji="0" lang="ja-JP" altLang="en-US"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月</a:t>
            </a:r>
            <a:r>
              <a:rPr kumimoji="0" lang="en-US" altLang="ja-JP" sz="1050" b="1" dirty="0">
                <a:solidFill>
                  <a:schemeClr val="accent3">
                    <a:lumMod val="50000"/>
                  </a:schemeClr>
                </a:solidFill>
                <a:latin typeface="Meiryo UI" panose="020B0604030504040204" pitchFamily="50" charset="-128"/>
                <a:ea typeface="Meiryo UI" panose="020B0604030504040204" pitchFamily="50" charset="-128"/>
              </a:rPr>
              <a:t>13</a:t>
            </a:r>
            <a:r>
              <a:rPr kumimoji="0" lang="ja-JP" altLang="en-US"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日</a:t>
            </a:r>
          </a:p>
        </p:txBody>
      </p:sp>
      <p:cxnSp>
        <p:nvCxnSpPr>
          <p:cNvPr id="58" name="直線矢印コネクタ 57">
            <a:extLst>
              <a:ext uri="{FF2B5EF4-FFF2-40B4-BE49-F238E27FC236}">
                <a16:creationId xmlns:a16="http://schemas.microsoft.com/office/drawing/2014/main" id="{5324E251-4987-DC1F-40A8-EBFFB6634E39}"/>
              </a:ext>
            </a:extLst>
          </p:cNvPr>
          <p:cNvCxnSpPr>
            <a:cxnSpLocks/>
          </p:cNvCxnSpPr>
          <p:nvPr/>
        </p:nvCxnSpPr>
        <p:spPr>
          <a:xfrm flipV="1">
            <a:off x="395536" y="6207252"/>
            <a:ext cx="8640000" cy="19345"/>
          </a:xfrm>
          <a:prstGeom prst="straightConnector1">
            <a:avLst/>
          </a:prstGeom>
          <a:ln w="254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394CD353-A90B-E17B-0FF0-6085431F68E1}"/>
              </a:ext>
            </a:extLst>
          </p:cNvPr>
          <p:cNvCxnSpPr>
            <a:cxnSpLocks/>
          </p:cNvCxnSpPr>
          <p:nvPr/>
        </p:nvCxnSpPr>
        <p:spPr>
          <a:xfrm flipV="1">
            <a:off x="611560" y="3133699"/>
            <a:ext cx="5093192" cy="11249"/>
          </a:xfrm>
          <a:prstGeom prst="straightConnector1">
            <a:avLst/>
          </a:prstGeom>
          <a:ln w="254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33E53DE6-3620-48DC-D63D-DEE8B9D62706}"/>
              </a:ext>
            </a:extLst>
          </p:cNvPr>
          <p:cNvCxnSpPr>
            <a:cxnSpLocks/>
          </p:cNvCxnSpPr>
          <p:nvPr/>
        </p:nvCxnSpPr>
        <p:spPr>
          <a:xfrm>
            <a:off x="6546077" y="3133699"/>
            <a:ext cx="2597923" cy="7269"/>
          </a:xfrm>
          <a:prstGeom prst="straightConnector1">
            <a:avLst/>
          </a:prstGeom>
          <a:ln w="254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1" name="Picture 2">
            <a:extLst>
              <a:ext uri="{FF2B5EF4-FFF2-40B4-BE49-F238E27FC236}">
                <a16:creationId xmlns:a16="http://schemas.microsoft.com/office/drawing/2014/main" id="{EEA56D42-1834-FD54-8DBD-1EA68569CC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3538" y="1955956"/>
            <a:ext cx="1757876" cy="107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図 61" descr="屋内, テーブル, 男, 立つ が含まれている画像&#10;&#10;AI によって生成されたコンテンツは間違っている可能性があります。">
            <a:extLst>
              <a:ext uri="{FF2B5EF4-FFF2-40B4-BE49-F238E27FC236}">
                <a16:creationId xmlns:a16="http://schemas.microsoft.com/office/drawing/2014/main" id="{484798E4-4B83-DBA6-0C16-87D57B00EE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7891"/>
          <a:stretch>
            <a:fillRect/>
          </a:stretch>
        </p:blipFill>
        <p:spPr bwMode="auto">
          <a:xfrm>
            <a:off x="2571428" y="1678496"/>
            <a:ext cx="1438362" cy="1357247"/>
          </a:xfrm>
          <a:prstGeom prst="rect">
            <a:avLst/>
          </a:prstGeom>
          <a:noFill/>
          <a:ln>
            <a:noFill/>
          </a:ln>
          <a:extLst>
            <a:ext uri="{53640926-AAD7-44D8-BBD7-CCE9431645EC}">
              <a14:shadowObscured xmlns:a14="http://schemas.microsoft.com/office/drawing/2010/main"/>
            </a:ext>
          </a:extLst>
        </p:spPr>
      </p:pic>
      <p:pic>
        <p:nvPicPr>
          <p:cNvPr id="63" name="図 62" descr="スーツ姿の男性のグループ&#10;&#10;AI によって生成されたコンテンツは間違っている可能性があります。">
            <a:extLst>
              <a:ext uri="{FF2B5EF4-FFF2-40B4-BE49-F238E27FC236}">
                <a16:creationId xmlns:a16="http://schemas.microsoft.com/office/drawing/2014/main" id="{9C84E7EA-98AE-877E-ABA4-32621A7BB18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39952" y="1936399"/>
            <a:ext cx="1473772" cy="1105752"/>
          </a:xfrm>
          <a:prstGeom prst="rect">
            <a:avLst/>
          </a:prstGeom>
          <a:noFill/>
          <a:ln>
            <a:noFill/>
          </a:ln>
        </p:spPr>
      </p:pic>
      <p:pic>
        <p:nvPicPr>
          <p:cNvPr id="64" name="図 63" descr="スーツ姿の男性のグループ&#10;&#10;AI によって生成されたコンテンツは間違っている可能性があります。">
            <a:extLst>
              <a:ext uri="{FF2B5EF4-FFF2-40B4-BE49-F238E27FC236}">
                <a16:creationId xmlns:a16="http://schemas.microsoft.com/office/drawing/2014/main" id="{2D9ADCC3-E9F1-9EDF-378F-A0E57FF6ECEC}"/>
              </a:ext>
            </a:extLst>
          </p:cNvPr>
          <p:cNvPicPr>
            <a:picLocks noChangeAspect="1"/>
          </p:cNvPicPr>
          <p:nvPr/>
        </p:nvPicPr>
        <p:blipFill>
          <a:blip r:embed="rId6" cstate="screen">
            <a:extLst>
              <a:ext uri="{28A0092B-C50C-407E-A947-70E740481C1C}">
                <a14:useLocalDpi xmlns:a14="http://schemas.microsoft.com/office/drawing/2010/main"/>
              </a:ext>
            </a:extLst>
          </a:blip>
          <a:srcRect t="13510" r="8966"/>
          <a:stretch>
            <a:fillRect/>
          </a:stretch>
        </p:blipFill>
        <p:spPr bwMode="auto">
          <a:xfrm>
            <a:off x="650302" y="3661312"/>
            <a:ext cx="1369002" cy="975987"/>
          </a:xfrm>
          <a:prstGeom prst="rect">
            <a:avLst/>
          </a:prstGeom>
          <a:noFill/>
          <a:ln>
            <a:noFill/>
          </a:ln>
        </p:spPr>
      </p:pic>
      <p:pic>
        <p:nvPicPr>
          <p:cNvPr id="65" name="図 64" descr="人, ケーキ, 立つ, 屋内 が含まれている画像&#10;&#10;AI によって生成されたコンテンツは間違っている可能性があります。">
            <a:extLst>
              <a:ext uri="{FF2B5EF4-FFF2-40B4-BE49-F238E27FC236}">
                <a16:creationId xmlns:a16="http://schemas.microsoft.com/office/drawing/2014/main" id="{77D3F49C-5D56-F989-7BBC-7BF6F84B870F}"/>
              </a:ext>
            </a:extLst>
          </p:cNvPr>
          <p:cNvPicPr>
            <a:picLocks noChangeAspect="1"/>
          </p:cNvPicPr>
          <p:nvPr/>
        </p:nvPicPr>
        <p:blipFill>
          <a:blip r:embed="rId7" cstate="screen">
            <a:extLst>
              <a:ext uri="{28A0092B-C50C-407E-A947-70E740481C1C}">
                <a14:useLocalDpi xmlns:a14="http://schemas.microsoft.com/office/drawing/2010/main"/>
              </a:ext>
            </a:extLst>
          </a:blip>
          <a:srcRect l="2231" r="2936" b="7745"/>
          <a:stretch>
            <a:fillRect/>
          </a:stretch>
        </p:blipFill>
        <p:spPr bwMode="auto">
          <a:xfrm>
            <a:off x="2098902" y="3634020"/>
            <a:ext cx="1799554" cy="1037517"/>
          </a:xfrm>
          <a:prstGeom prst="rect">
            <a:avLst/>
          </a:prstGeom>
          <a:noFill/>
          <a:ln>
            <a:noFill/>
          </a:ln>
        </p:spPr>
      </p:pic>
      <p:sp>
        <p:nvSpPr>
          <p:cNvPr id="66" name="正方形/長方形 65">
            <a:extLst>
              <a:ext uri="{FF2B5EF4-FFF2-40B4-BE49-F238E27FC236}">
                <a16:creationId xmlns:a16="http://schemas.microsoft.com/office/drawing/2014/main" id="{BDB9E505-E1A4-0AD5-D7FD-78F0208B4746}"/>
              </a:ext>
            </a:extLst>
          </p:cNvPr>
          <p:cNvSpPr/>
          <p:nvPr/>
        </p:nvSpPr>
        <p:spPr>
          <a:xfrm>
            <a:off x="2049673" y="3095367"/>
            <a:ext cx="2018271" cy="5732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dirty="0">
                <a:solidFill>
                  <a:prstClr val="black">
                    <a:lumMod val="65000"/>
                    <a:lumOff val="35000"/>
                  </a:prstClr>
                </a:solidFill>
                <a:latin typeface="Meiryo UI" panose="020B0604030504040204" pitchFamily="50" charset="-128"/>
                <a:ea typeface="Meiryo UI" panose="020B0604030504040204" pitchFamily="50" charset="-128"/>
              </a:rPr>
              <a:t>５</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15</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赤澤経済再生担当大臣</a:t>
            </a: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要請</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pic>
        <p:nvPicPr>
          <p:cNvPr id="67" name="図 66" descr="人, 立つ, グループ, ポーズ が含まれている画像&#10;&#10;AI 生成コンテンツは誤りを含む可能性があります。">
            <a:extLst>
              <a:ext uri="{FF2B5EF4-FFF2-40B4-BE49-F238E27FC236}">
                <a16:creationId xmlns:a16="http://schemas.microsoft.com/office/drawing/2014/main" id="{BD894749-0B09-AB02-B382-C6C019EDB98B}"/>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78423" y="3678305"/>
            <a:ext cx="1601689" cy="901220"/>
          </a:xfrm>
          <a:prstGeom prst="rect">
            <a:avLst/>
          </a:prstGeom>
          <a:noFill/>
          <a:ln>
            <a:noFill/>
          </a:ln>
        </p:spPr>
      </p:pic>
      <p:sp>
        <p:nvSpPr>
          <p:cNvPr id="68" name="正方形/長方形 67">
            <a:extLst>
              <a:ext uri="{FF2B5EF4-FFF2-40B4-BE49-F238E27FC236}">
                <a16:creationId xmlns:a16="http://schemas.microsoft.com/office/drawing/2014/main" id="{B75F60E9-C895-D223-0BE7-C9C12FE2ABE5}"/>
              </a:ext>
            </a:extLst>
          </p:cNvPr>
          <p:cNvSpPr/>
          <p:nvPr/>
        </p:nvSpPr>
        <p:spPr>
          <a:xfrm>
            <a:off x="3851920" y="3167634"/>
            <a:ext cx="2107756" cy="4767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８月</a:t>
            </a: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27</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小泉農水大臣への予算要請</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69" name="四角形: 角を丸くする 68">
            <a:extLst>
              <a:ext uri="{FF2B5EF4-FFF2-40B4-BE49-F238E27FC236}">
                <a16:creationId xmlns:a16="http://schemas.microsoft.com/office/drawing/2014/main" id="{6A603395-8E20-A76F-9878-9F2CE17A5AE4}"/>
              </a:ext>
            </a:extLst>
          </p:cNvPr>
          <p:cNvSpPr/>
          <p:nvPr/>
        </p:nvSpPr>
        <p:spPr>
          <a:xfrm>
            <a:off x="5724128" y="1339200"/>
            <a:ext cx="389901" cy="3777228"/>
          </a:xfrm>
          <a:prstGeom prst="roundRect">
            <a:avLst/>
          </a:prstGeom>
          <a:solidFill>
            <a:schemeClr val="accent3">
              <a:lumMod val="75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税制改正要望</a:t>
            </a:r>
            <a:endParaRPr kumimoji="0"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70" name="図 69" descr="男, 立つ, 女性, テーブル が含まれている画像&#10;&#10;AI 生成コンテンツは誤りを含む可能性があります。">
            <a:extLst>
              <a:ext uri="{FF2B5EF4-FFF2-40B4-BE49-F238E27FC236}">
                <a16:creationId xmlns:a16="http://schemas.microsoft.com/office/drawing/2014/main" id="{6D0ECD57-3368-E2AD-D166-D34785A3FEEB}"/>
              </a:ext>
            </a:extLst>
          </p:cNvPr>
          <p:cNvPicPr>
            <a:picLocks noChangeAspect="1"/>
          </p:cNvPicPr>
          <p:nvPr/>
        </p:nvPicPr>
        <p:blipFill>
          <a:blip r:embed="rId9" cstate="screen">
            <a:extLst>
              <a:ext uri="{28A0092B-C50C-407E-A947-70E740481C1C}">
                <a14:useLocalDpi xmlns:a14="http://schemas.microsoft.com/office/drawing/2010/main"/>
              </a:ext>
            </a:extLst>
          </a:blip>
          <a:srcRect l="8704" t="12080" r="19652"/>
          <a:stretch>
            <a:fillRect/>
          </a:stretch>
        </p:blipFill>
        <p:spPr bwMode="auto">
          <a:xfrm>
            <a:off x="6516216" y="1851613"/>
            <a:ext cx="1465632" cy="1202339"/>
          </a:xfrm>
          <a:prstGeom prst="rect">
            <a:avLst/>
          </a:prstGeom>
          <a:noFill/>
          <a:ln>
            <a:noFill/>
          </a:ln>
        </p:spPr>
      </p:pic>
      <p:pic>
        <p:nvPicPr>
          <p:cNvPr id="71" name="図 70" descr="テーブルの周りに集まっている人達&#10;&#10;AI 生成コンテンツは誤りを含む可能性があります。">
            <a:extLst>
              <a:ext uri="{FF2B5EF4-FFF2-40B4-BE49-F238E27FC236}">
                <a16:creationId xmlns:a16="http://schemas.microsoft.com/office/drawing/2014/main" id="{6BF07748-5880-B1D4-FACD-EBA2C068D0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13953" b="8514"/>
          <a:stretch>
            <a:fillRect/>
          </a:stretch>
        </p:blipFill>
        <p:spPr bwMode="auto">
          <a:xfrm>
            <a:off x="8011007" y="1924598"/>
            <a:ext cx="1024529" cy="1133712"/>
          </a:xfrm>
          <a:prstGeom prst="rect">
            <a:avLst/>
          </a:prstGeom>
          <a:ln>
            <a:noFill/>
          </a:ln>
          <a:extLst>
            <a:ext uri="{53640926-AAD7-44D8-BBD7-CCE9431645EC}">
              <a14:shadowObscured xmlns:a14="http://schemas.microsoft.com/office/drawing/2010/main"/>
            </a:ext>
          </a:extLst>
        </p:spPr>
      </p:pic>
      <p:sp>
        <p:nvSpPr>
          <p:cNvPr id="72" name="四角形: 角を丸くする 71">
            <a:extLst>
              <a:ext uri="{FF2B5EF4-FFF2-40B4-BE49-F238E27FC236}">
                <a16:creationId xmlns:a16="http://schemas.microsoft.com/office/drawing/2014/main" id="{C27B57ED-1367-306A-F18D-BB9BE28B1B97}"/>
              </a:ext>
            </a:extLst>
          </p:cNvPr>
          <p:cNvSpPr/>
          <p:nvPr/>
        </p:nvSpPr>
        <p:spPr>
          <a:xfrm>
            <a:off x="251520" y="1339200"/>
            <a:ext cx="389901" cy="3791010"/>
          </a:xfrm>
          <a:prstGeom prst="roundRect">
            <a:avLst/>
          </a:prstGeom>
          <a:solidFill>
            <a:schemeClr val="accent3">
              <a:lumMod val="75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政策提案決定</a:t>
            </a:r>
            <a:endParaRPr kumimoji="0"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3" name="四角形: 角を丸くする 72">
            <a:extLst>
              <a:ext uri="{FF2B5EF4-FFF2-40B4-BE49-F238E27FC236}">
                <a16:creationId xmlns:a16="http://schemas.microsoft.com/office/drawing/2014/main" id="{2EF091C8-194E-93D6-4675-14851B00A382}"/>
              </a:ext>
            </a:extLst>
          </p:cNvPr>
          <p:cNvSpPr/>
          <p:nvPr/>
        </p:nvSpPr>
        <p:spPr>
          <a:xfrm>
            <a:off x="6156176" y="1340777"/>
            <a:ext cx="389901" cy="3777228"/>
          </a:xfrm>
          <a:prstGeom prst="roundRect">
            <a:avLst/>
          </a:prstGeom>
          <a:solidFill>
            <a:schemeClr val="accent3">
              <a:lumMod val="75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重点要請決定</a:t>
            </a:r>
            <a:endParaRPr kumimoji="0"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148B042C-4F80-7D41-C8BB-14FEB61B39F2}"/>
              </a:ext>
            </a:extLst>
          </p:cNvPr>
          <p:cNvSpPr txBox="1"/>
          <p:nvPr/>
        </p:nvSpPr>
        <p:spPr>
          <a:xfrm>
            <a:off x="2449494" y="5661248"/>
            <a:ext cx="123028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７月</a:t>
            </a:r>
            <a:r>
              <a:rPr kumimoji="0" lang="en-US" altLang="ja-JP" sz="1400" b="1" dirty="0">
                <a:solidFill>
                  <a:prstClr val="black">
                    <a:lumMod val="85000"/>
                    <a:lumOff val="15000"/>
                  </a:prstClr>
                </a:solidFill>
                <a:latin typeface="Meiryo UI" panose="020B0604030504040204" pitchFamily="50" charset="-128"/>
                <a:ea typeface="Meiryo UI" panose="020B0604030504040204" pitchFamily="50" charset="-128"/>
              </a:rPr>
              <a:t>20</a:t>
            </a: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日</a:t>
            </a:r>
            <a:endPar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参議院選挙</a:t>
            </a:r>
            <a:endParaRPr kumimoji="0" lang="en-US" altLang="ja-JP" sz="14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p:txBody>
      </p:sp>
      <p:sp>
        <p:nvSpPr>
          <p:cNvPr id="75" name="正方形/長方形 74">
            <a:extLst>
              <a:ext uri="{FF2B5EF4-FFF2-40B4-BE49-F238E27FC236}">
                <a16:creationId xmlns:a16="http://schemas.microsoft.com/office/drawing/2014/main" id="{335ABB38-1653-57F4-0527-65E0335E268C}"/>
              </a:ext>
            </a:extLst>
          </p:cNvPr>
          <p:cNvSpPr/>
          <p:nvPr/>
        </p:nvSpPr>
        <p:spPr>
          <a:xfrm>
            <a:off x="6560469" y="3163996"/>
            <a:ext cx="1094254" cy="4767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11</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月</a:t>
            </a:r>
            <a:r>
              <a:rPr kumimoji="0" lang="ja-JP" altLang="en-US" sz="1100" dirty="0">
                <a:solidFill>
                  <a:prstClr val="black">
                    <a:lumMod val="65000"/>
                    <a:lumOff val="35000"/>
                  </a:prstClr>
                </a:solidFill>
                <a:latin typeface="Meiryo UI" panose="020B0604030504040204" pitchFamily="50" charset="-128"/>
                <a:ea typeface="Meiryo UI" panose="020B0604030504040204" pitchFamily="50" charset="-128"/>
              </a:rPr>
              <a:t>５</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高市首相</a:t>
            </a: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面会</a:t>
            </a:r>
            <a:endParaRPr kumimoji="0" lang="en-US" altLang="ja-JP" sz="1100"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pic>
        <p:nvPicPr>
          <p:cNvPr id="76" name="図 75" descr="会議室に集まる人々&#10;&#10;AI 生成コンテンツは誤りを含む可能性があります。">
            <a:extLst>
              <a:ext uri="{FF2B5EF4-FFF2-40B4-BE49-F238E27FC236}">
                <a16:creationId xmlns:a16="http://schemas.microsoft.com/office/drawing/2014/main" id="{031F67B3-C4C7-A6EB-22A1-15E9CE99899C}"/>
              </a:ext>
            </a:extLst>
          </p:cNvPr>
          <p:cNvPicPr>
            <a:picLocks noChangeAspect="1"/>
          </p:cNvPicPr>
          <p:nvPr/>
        </p:nvPicPr>
        <p:blipFill>
          <a:blip r:embed="rId11" cstate="print">
            <a:extLst>
              <a:ext uri="{28A0092B-C50C-407E-A947-70E740481C1C}">
                <a14:useLocalDpi xmlns:a14="http://schemas.microsoft.com/office/drawing/2010/main" val="0"/>
              </a:ext>
            </a:extLst>
          </a:blip>
          <a:srcRect t="25319" r="35984"/>
          <a:stretch>
            <a:fillRect/>
          </a:stretch>
        </p:blipFill>
        <p:spPr bwMode="auto">
          <a:xfrm>
            <a:off x="6595391" y="3577583"/>
            <a:ext cx="1166532" cy="765443"/>
          </a:xfrm>
          <a:prstGeom prst="rect">
            <a:avLst/>
          </a:prstGeom>
          <a:noFill/>
          <a:ln>
            <a:noFill/>
          </a:ln>
        </p:spPr>
      </p:pic>
      <p:pic>
        <p:nvPicPr>
          <p:cNvPr id="77" name="図 76">
            <a:extLst>
              <a:ext uri="{FF2B5EF4-FFF2-40B4-BE49-F238E27FC236}">
                <a16:creationId xmlns:a16="http://schemas.microsoft.com/office/drawing/2014/main" id="{B1AA591C-D82C-4ECA-8BD0-27D8BF38460F}"/>
              </a:ext>
            </a:extLst>
          </p:cNvPr>
          <p:cNvPicPr>
            <a:picLocks noChangeAspect="1"/>
          </p:cNvPicPr>
          <p:nvPr/>
        </p:nvPicPr>
        <p:blipFill>
          <a:blip r:embed="rId12" cstate="screen">
            <a:extLst>
              <a:ext uri="{28A0092B-C50C-407E-A947-70E740481C1C}">
                <a14:useLocalDpi xmlns:a14="http://schemas.microsoft.com/office/drawing/2010/main"/>
              </a:ext>
            </a:extLst>
          </a:blip>
          <a:srcRect r="14892"/>
          <a:stretch>
            <a:fillRect/>
          </a:stretch>
        </p:blipFill>
        <p:spPr bwMode="auto">
          <a:xfrm>
            <a:off x="7795210" y="3569868"/>
            <a:ext cx="1286654" cy="850373"/>
          </a:xfrm>
          <a:prstGeom prst="rect">
            <a:avLst/>
          </a:prstGeom>
          <a:noFill/>
          <a:ln>
            <a:noFill/>
          </a:ln>
        </p:spPr>
      </p:pic>
      <p:sp>
        <p:nvSpPr>
          <p:cNvPr id="78" name="正方形/長方形 77">
            <a:extLst>
              <a:ext uri="{FF2B5EF4-FFF2-40B4-BE49-F238E27FC236}">
                <a16:creationId xmlns:a16="http://schemas.microsoft.com/office/drawing/2014/main" id="{976C1A06-108E-D233-86D9-A6ABF4D41D6D}"/>
              </a:ext>
            </a:extLst>
          </p:cNvPr>
          <p:cNvSpPr/>
          <p:nvPr/>
        </p:nvSpPr>
        <p:spPr>
          <a:xfrm>
            <a:off x="2481722" y="1029910"/>
            <a:ext cx="2018270" cy="7429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５月</a:t>
            </a:r>
            <a:r>
              <a:rPr kumimoji="0" lang="en-US" altLang="ja-JP" sz="1100" dirty="0">
                <a:solidFill>
                  <a:prstClr val="black">
                    <a:lumMod val="65000"/>
                    <a:lumOff val="35000"/>
                  </a:prstClr>
                </a:solidFill>
                <a:latin typeface="Meiryo UI" panose="020B0604030504040204" pitchFamily="50" charset="-128"/>
                <a:ea typeface="Meiryo UI" panose="020B0604030504040204" pitchFamily="50" charset="-128"/>
              </a:rPr>
              <a:t>21</a:t>
            </a:r>
            <a:r>
              <a:rPr kumimoji="0" lang="ja-JP" altLang="en-US" sz="11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日</a:t>
            </a:r>
            <a:endParaRPr kumimoji="0" lang="en-US" altLang="ja-JP" sz="1100" dirty="0">
              <a:solidFill>
                <a:prstClr val="black">
                  <a:lumMod val="65000"/>
                  <a:lumOff val="35000"/>
                </a:prstClr>
              </a:solidFill>
              <a:latin typeface="Meiryo UI" panose="020B0604030504040204" pitchFamily="50" charset="-128"/>
              <a:ea typeface="Meiryo UI" panose="020B0604030504040204" pitchFamily="50" charset="-128"/>
            </a:endParaRPr>
          </a:p>
          <a:p>
            <a:pPr lvl="0" defTabSz="457200">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自民党主催の緊急総決起大会</a:t>
            </a:r>
            <a:endParaRPr kumimoji="0" lang="en-US" altLang="ja-JP" sz="1100" b="1" dirty="0">
              <a:solidFill>
                <a:prstClr val="black">
                  <a:lumMod val="65000"/>
                  <a:lumOff val="35000"/>
                </a:prstClr>
              </a:solidFill>
              <a:latin typeface="Meiryo UI" panose="020B0604030504040204" pitchFamily="50" charset="-128"/>
              <a:ea typeface="Meiryo UI" panose="020B0604030504040204" pitchFamily="50" charset="-128"/>
            </a:endParaRPr>
          </a:p>
          <a:p>
            <a:pPr lvl="0" defTabSz="457200">
              <a:defRPr/>
            </a:pPr>
            <a:r>
              <a:rPr kumimoji="0" lang="ja-JP" altLang="en-US" sz="1100" b="1" dirty="0">
                <a:solidFill>
                  <a:prstClr val="black">
                    <a:lumMod val="65000"/>
                    <a:lumOff val="35000"/>
                  </a:prstClr>
                </a:solidFill>
                <a:latin typeface="Meiryo UI" panose="020B0604030504040204" pitchFamily="50" charset="-128"/>
                <a:ea typeface="Meiryo UI" panose="020B0604030504040204" pitchFamily="50" charset="-128"/>
              </a:rPr>
              <a:t>山野会長による挨拶</a:t>
            </a:r>
          </a:p>
        </p:txBody>
      </p:sp>
      <p:sp>
        <p:nvSpPr>
          <p:cNvPr id="79" name="テキスト ボックス 78">
            <a:extLst>
              <a:ext uri="{FF2B5EF4-FFF2-40B4-BE49-F238E27FC236}">
                <a16:creationId xmlns:a16="http://schemas.microsoft.com/office/drawing/2014/main" id="{A902316F-8D70-1B3C-B232-D7A0F5C76853}"/>
              </a:ext>
            </a:extLst>
          </p:cNvPr>
          <p:cNvSpPr txBox="1"/>
          <p:nvPr/>
        </p:nvSpPr>
        <p:spPr>
          <a:xfrm>
            <a:off x="5492377" y="1112948"/>
            <a:ext cx="807815"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dirty="0">
                <a:solidFill>
                  <a:schemeClr val="accent3">
                    <a:lumMod val="50000"/>
                  </a:schemeClr>
                </a:solidFill>
                <a:latin typeface="Meiryo UI" panose="020B0604030504040204" pitchFamily="50" charset="-128"/>
                <a:ea typeface="Meiryo UI" panose="020B0604030504040204" pitchFamily="50" charset="-128"/>
              </a:rPr>
              <a:t>10</a:t>
            </a:r>
            <a:r>
              <a:rPr kumimoji="0" lang="ja-JP" altLang="en-US"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月</a:t>
            </a:r>
            <a:r>
              <a:rPr kumimoji="0" lang="en-US" altLang="ja-JP"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9</a:t>
            </a:r>
            <a:r>
              <a:rPr kumimoji="0" lang="ja-JP" altLang="en-US"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日</a:t>
            </a:r>
          </a:p>
        </p:txBody>
      </p:sp>
      <p:sp>
        <p:nvSpPr>
          <p:cNvPr id="80" name="テキスト ボックス 79">
            <a:extLst>
              <a:ext uri="{FF2B5EF4-FFF2-40B4-BE49-F238E27FC236}">
                <a16:creationId xmlns:a16="http://schemas.microsoft.com/office/drawing/2014/main" id="{9DC52386-646B-06F2-4D20-2BA7414D7772}"/>
              </a:ext>
            </a:extLst>
          </p:cNvPr>
          <p:cNvSpPr txBox="1"/>
          <p:nvPr/>
        </p:nvSpPr>
        <p:spPr>
          <a:xfrm>
            <a:off x="6084168" y="1112948"/>
            <a:ext cx="807815"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dirty="0">
                <a:solidFill>
                  <a:schemeClr val="accent3">
                    <a:lumMod val="50000"/>
                  </a:schemeClr>
                </a:solidFill>
                <a:latin typeface="Meiryo UI" panose="020B0604030504040204" pitchFamily="50" charset="-128"/>
                <a:ea typeface="Meiryo UI" panose="020B0604030504040204" pitchFamily="50" charset="-128"/>
              </a:rPr>
              <a:t>11</a:t>
            </a:r>
            <a:r>
              <a:rPr kumimoji="0" lang="ja-JP" altLang="en-US"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月</a:t>
            </a:r>
            <a:r>
              <a:rPr kumimoji="0" lang="en-US" altLang="ja-JP" sz="1050" b="1" dirty="0">
                <a:solidFill>
                  <a:schemeClr val="accent3">
                    <a:lumMod val="50000"/>
                  </a:schemeClr>
                </a:solidFill>
                <a:latin typeface="Meiryo UI" panose="020B0604030504040204" pitchFamily="50" charset="-128"/>
                <a:ea typeface="Meiryo UI" panose="020B0604030504040204" pitchFamily="50" charset="-128"/>
              </a:rPr>
              <a:t>6</a:t>
            </a:r>
            <a:r>
              <a:rPr kumimoji="0" lang="ja-JP" altLang="en-US" sz="1050" b="1" i="0" u="none" strike="noStrike" kern="1200" cap="none" spc="0" normalizeH="0" baseline="0" noProof="0" dirty="0">
                <a:ln>
                  <a:noFill/>
                </a:ln>
                <a:solidFill>
                  <a:schemeClr val="accent3">
                    <a:lumMod val="50000"/>
                  </a:schemeClr>
                </a:solidFill>
                <a:effectLst/>
                <a:uLnTx/>
                <a:uFillTx/>
                <a:latin typeface="Meiryo UI" panose="020B0604030504040204" pitchFamily="50" charset="-128"/>
                <a:ea typeface="Meiryo UI" panose="020B0604030504040204" pitchFamily="50" charset="-128"/>
              </a:rPr>
              <a:t>日</a:t>
            </a:r>
          </a:p>
        </p:txBody>
      </p:sp>
      <p:sp>
        <p:nvSpPr>
          <p:cNvPr id="2" name="テキスト ボックス 1">
            <a:extLst>
              <a:ext uri="{FF2B5EF4-FFF2-40B4-BE49-F238E27FC236}">
                <a16:creationId xmlns:a16="http://schemas.microsoft.com/office/drawing/2014/main" id="{54AC46AC-753C-AC4E-215B-DA429530B76B}"/>
              </a:ext>
            </a:extLst>
          </p:cNvPr>
          <p:cNvSpPr txBox="1"/>
          <p:nvPr/>
        </p:nvSpPr>
        <p:spPr>
          <a:xfrm>
            <a:off x="-66129" y="5567810"/>
            <a:ext cx="461665" cy="1317574"/>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rPr>
              <a:t>政府・与党</a:t>
            </a:r>
          </a:p>
        </p:txBody>
      </p:sp>
      <p:sp>
        <p:nvSpPr>
          <p:cNvPr id="6" name="吹き出し: 角を丸めた四角形 5">
            <a:extLst>
              <a:ext uri="{FF2B5EF4-FFF2-40B4-BE49-F238E27FC236}">
                <a16:creationId xmlns:a16="http://schemas.microsoft.com/office/drawing/2014/main" id="{42041BB7-790A-F1D0-CB4D-250CB14340FE}"/>
              </a:ext>
            </a:extLst>
          </p:cNvPr>
          <p:cNvSpPr/>
          <p:nvPr/>
        </p:nvSpPr>
        <p:spPr>
          <a:xfrm>
            <a:off x="683567" y="4796354"/>
            <a:ext cx="1701923" cy="525703"/>
          </a:xfrm>
          <a:prstGeom prst="wedgeRoundRectCallout">
            <a:avLst>
              <a:gd name="adj1" fmla="val -50548"/>
              <a:gd name="adj2" fmla="val -69363"/>
              <a:gd name="adj3" fmla="val 16667"/>
            </a:avLst>
          </a:prstGeom>
          <a:solidFill>
            <a:schemeClr val="bg2"/>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1050" dirty="0">
                <a:solidFill>
                  <a:schemeClr val="tx1"/>
                </a:solidFill>
                <a:latin typeface="Meiryo UI" panose="020B0604030504040204" pitchFamily="50" charset="-128"/>
                <a:ea typeface="Meiryo UI" panose="020B0604030504040204" pitchFamily="50" charset="-128"/>
              </a:rPr>
              <a:t>・４月</a:t>
            </a:r>
            <a:r>
              <a:rPr kumimoji="1" lang="en-US" altLang="ja-JP" sz="1050" dirty="0">
                <a:solidFill>
                  <a:schemeClr val="tx1"/>
                </a:solidFill>
                <a:latin typeface="Meiryo UI" panose="020B0604030504040204" pitchFamily="50" charset="-128"/>
                <a:ea typeface="Meiryo UI" panose="020B0604030504040204" pitchFamily="50" charset="-128"/>
              </a:rPr>
              <a:t>11</a:t>
            </a:r>
            <a:r>
              <a:rPr kumimoji="1" lang="ja-JP" altLang="en-US" sz="1050" dirty="0">
                <a:solidFill>
                  <a:schemeClr val="tx1"/>
                </a:solidFill>
                <a:latin typeface="Meiryo UI" panose="020B0604030504040204" pitchFamily="50" charset="-128"/>
                <a:ea typeface="Meiryo UI" panose="020B0604030504040204" pitchFamily="50" charset="-128"/>
              </a:rPr>
              <a:t>日～５月７日にかけて</a:t>
            </a:r>
            <a:r>
              <a:rPr kumimoji="1" lang="ja-JP" altLang="en-US" sz="1050" b="1" dirty="0">
                <a:solidFill>
                  <a:schemeClr val="accent1"/>
                </a:solidFill>
                <a:latin typeface="Meiryo UI" panose="020B0604030504040204" pitchFamily="50" charset="-128"/>
                <a:ea typeface="Meiryo UI" panose="020B0604030504040204" pitchFamily="50" charset="-128"/>
              </a:rPr>
              <a:t>組織討議</a:t>
            </a:r>
            <a:r>
              <a:rPr kumimoji="1" lang="ja-JP" altLang="en-US" sz="1050" dirty="0">
                <a:solidFill>
                  <a:schemeClr val="tx1"/>
                </a:solidFill>
                <a:latin typeface="Meiryo UI" panose="020B0604030504040204" pitchFamily="50" charset="-128"/>
                <a:ea typeface="Meiryo UI" panose="020B0604030504040204" pitchFamily="50" charset="-128"/>
              </a:rPr>
              <a:t>を実施！</a:t>
            </a:r>
          </a:p>
        </p:txBody>
      </p:sp>
      <p:sp>
        <p:nvSpPr>
          <p:cNvPr id="7" name="吹き出し: 角を丸めた四角形 6">
            <a:extLst>
              <a:ext uri="{FF2B5EF4-FFF2-40B4-BE49-F238E27FC236}">
                <a16:creationId xmlns:a16="http://schemas.microsoft.com/office/drawing/2014/main" id="{DA7F7787-76C8-B25A-D300-B11CD95E7D1F}"/>
              </a:ext>
            </a:extLst>
          </p:cNvPr>
          <p:cNvSpPr/>
          <p:nvPr/>
        </p:nvSpPr>
        <p:spPr>
          <a:xfrm>
            <a:off x="2927944" y="4786179"/>
            <a:ext cx="2685779" cy="525703"/>
          </a:xfrm>
          <a:prstGeom prst="wedgeRoundRectCallout">
            <a:avLst>
              <a:gd name="adj1" fmla="val 52758"/>
              <a:gd name="adj2" fmla="val -74333"/>
              <a:gd name="adj3" fmla="val 16667"/>
            </a:avLst>
          </a:prstGeom>
          <a:solidFill>
            <a:schemeClr val="bg2"/>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1050" dirty="0">
                <a:solidFill>
                  <a:schemeClr val="tx1"/>
                </a:solidFill>
                <a:latin typeface="Meiryo UI" panose="020B0604030504040204" pitchFamily="50" charset="-128"/>
                <a:ea typeface="Meiryo UI" panose="020B0604030504040204" pitchFamily="50" charset="-128"/>
              </a:rPr>
              <a:t>・２月</a:t>
            </a:r>
            <a:r>
              <a:rPr lang="en-US" altLang="ja-JP" sz="1050" dirty="0">
                <a:solidFill>
                  <a:schemeClr val="tx1"/>
                </a:solidFill>
                <a:latin typeface="Meiryo UI" panose="020B0604030504040204" pitchFamily="50" charset="-128"/>
                <a:ea typeface="Meiryo UI" panose="020B0604030504040204" pitchFamily="50" charset="-128"/>
              </a:rPr>
              <a:t>20</a:t>
            </a:r>
            <a:r>
              <a:rPr kumimoji="1" lang="ja-JP" altLang="en-US" sz="1050" dirty="0">
                <a:solidFill>
                  <a:schemeClr val="tx1"/>
                </a:solidFill>
                <a:latin typeface="Meiryo UI" panose="020B0604030504040204" pitchFamily="50" charset="-128"/>
                <a:ea typeface="Meiryo UI" panose="020B0604030504040204" pitchFamily="50" charset="-128"/>
              </a:rPr>
              <a:t>日～４月</a:t>
            </a:r>
            <a:r>
              <a:rPr lang="en-US" altLang="ja-JP" sz="1050" dirty="0">
                <a:solidFill>
                  <a:schemeClr val="tx1"/>
                </a:solidFill>
                <a:latin typeface="Meiryo UI" panose="020B0604030504040204" pitchFamily="50" charset="-128"/>
                <a:ea typeface="Meiryo UI" panose="020B0604030504040204" pitchFamily="50" charset="-128"/>
              </a:rPr>
              <a:t>17</a:t>
            </a:r>
            <a:r>
              <a:rPr kumimoji="1" lang="ja-JP" altLang="en-US" sz="1050" dirty="0">
                <a:solidFill>
                  <a:schemeClr val="tx1"/>
                </a:solidFill>
                <a:latin typeface="Meiryo UI" panose="020B0604030504040204" pitchFamily="50" charset="-128"/>
                <a:ea typeface="Meiryo UI" panose="020B0604030504040204" pitchFamily="50" charset="-128"/>
              </a:rPr>
              <a:t>日にかけて</a:t>
            </a:r>
            <a:r>
              <a:rPr kumimoji="1" lang="ja-JP" altLang="en-US" sz="1050" b="1" dirty="0">
                <a:solidFill>
                  <a:schemeClr val="accent1"/>
                </a:solidFill>
                <a:latin typeface="Meiryo UI" panose="020B0604030504040204" pitchFamily="50" charset="-128"/>
                <a:ea typeface="Meiryo UI" panose="020B0604030504040204" pitchFamily="50" charset="-128"/>
              </a:rPr>
              <a:t>組織討議</a:t>
            </a:r>
            <a:r>
              <a:rPr kumimoji="1" lang="ja-JP" altLang="en-US" sz="1050" dirty="0">
                <a:solidFill>
                  <a:schemeClr val="tx1"/>
                </a:solidFill>
                <a:latin typeface="Meiryo UI" panose="020B0604030504040204" pitchFamily="50" charset="-128"/>
                <a:ea typeface="Meiryo UI" panose="020B0604030504040204" pitchFamily="50" charset="-128"/>
              </a:rPr>
              <a:t>！</a:t>
            </a:r>
            <a:endParaRPr kumimoji="1" lang="en-US" altLang="ja-JP" sz="1050" dirty="0">
              <a:solidFill>
                <a:schemeClr val="tx1"/>
              </a:solidFill>
              <a:latin typeface="Meiryo UI" panose="020B0604030504040204" pitchFamily="50" charset="-128"/>
              <a:ea typeface="Meiryo UI" panose="020B0604030504040204" pitchFamily="50" charset="-128"/>
            </a:endParaRPr>
          </a:p>
          <a:p>
            <a:pPr algn="just"/>
            <a:r>
              <a:rPr lang="ja-JP" altLang="en-US" sz="1050" dirty="0">
                <a:solidFill>
                  <a:schemeClr val="tx1"/>
                </a:solidFill>
                <a:latin typeface="Meiryo UI" panose="020B0604030504040204" pitchFamily="50" charset="-128"/>
                <a:ea typeface="Meiryo UI" panose="020B0604030504040204" pitchFamily="50" charset="-128"/>
              </a:rPr>
              <a:t>６月５日に税制改正要望（骨子）を決定し、関係省庁等への働きかけを実施！</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sp>
        <p:nvSpPr>
          <p:cNvPr id="8" name="吹き出し: 角を丸めた四角形 7">
            <a:extLst>
              <a:ext uri="{FF2B5EF4-FFF2-40B4-BE49-F238E27FC236}">
                <a16:creationId xmlns:a16="http://schemas.microsoft.com/office/drawing/2014/main" id="{1ED43470-6D56-BB15-3174-046A87FC5B5C}"/>
              </a:ext>
            </a:extLst>
          </p:cNvPr>
          <p:cNvSpPr/>
          <p:nvPr/>
        </p:nvSpPr>
        <p:spPr>
          <a:xfrm>
            <a:off x="6588224" y="4797152"/>
            <a:ext cx="1512167" cy="525703"/>
          </a:xfrm>
          <a:prstGeom prst="wedgeRoundRectCallout">
            <a:avLst>
              <a:gd name="adj1" fmla="val -51509"/>
              <a:gd name="adj2" fmla="val -89242"/>
              <a:gd name="adj3" fmla="val 16667"/>
            </a:avLst>
          </a:prstGeom>
          <a:solidFill>
            <a:schemeClr val="bg2"/>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en-US" altLang="ja-JP" sz="1050" dirty="0">
                <a:solidFill>
                  <a:schemeClr val="tx1"/>
                </a:solidFill>
                <a:latin typeface="Meiryo UI" panose="020B0604030504040204" pitchFamily="50" charset="-128"/>
                <a:ea typeface="Meiryo UI" panose="020B0604030504040204" pitchFamily="50" charset="-128"/>
              </a:rPr>
              <a:t>10</a:t>
            </a:r>
            <a:r>
              <a:rPr kumimoji="1" lang="ja-JP" altLang="en-US" sz="1050" dirty="0">
                <a:solidFill>
                  <a:schemeClr val="tx1"/>
                </a:solidFill>
                <a:latin typeface="Meiryo UI" panose="020B0604030504040204" pitchFamily="50" charset="-128"/>
                <a:ea typeface="Meiryo UI" panose="020B0604030504040204" pitchFamily="50" charset="-128"/>
              </a:rPr>
              <a:t>月</a:t>
            </a:r>
            <a:r>
              <a:rPr lang="ja-JP" altLang="en-US" sz="1050" dirty="0">
                <a:solidFill>
                  <a:schemeClr val="tx1"/>
                </a:solidFill>
                <a:latin typeface="Meiryo UI" panose="020B0604030504040204" pitchFamily="50" charset="-128"/>
                <a:ea typeface="Meiryo UI" panose="020B0604030504040204" pitchFamily="50" charset="-128"/>
              </a:rPr>
              <a:t>９日～</a:t>
            </a:r>
            <a:r>
              <a:rPr lang="en-US" altLang="ja-JP" sz="1050" dirty="0">
                <a:solidFill>
                  <a:schemeClr val="tx1"/>
                </a:solidFill>
                <a:latin typeface="Meiryo UI" panose="020B0604030504040204" pitchFamily="50" charset="-128"/>
                <a:ea typeface="Meiryo UI" panose="020B0604030504040204" pitchFamily="50" charset="-128"/>
              </a:rPr>
              <a:t>28</a:t>
            </a:r>
            <a:r>
              <a:rPr lang="ja-JP" altLang="en-US" sz="1050" dirty="0">
                <a:solidFill>
                  <a:schemeClr val="tx1"/>
                </a:solidFill>
                <a:latin typeface="Meiryo UI" panose="020B0604030504040204" pitchFamily="50" charset="-128"/>
                <a:ea typeface="Meiryo UI" panose="020B0604030504040204" pitchFamily="50" charset="-128"/>
              </a:rPr>
              <a:t>日にかけて</a:t>
            </a:r>
            <a:r>
              <a:rPr lang="ja-JP" altLang="en-US" sz="1050" b="1" dirty="0">
                <a:solidFill>
                  <a:schemeClr val="accent1"/>
                </a:solidFill>
                <a:latin typeface="Meiryo UI" panose="020B0604030504040204" pitchFamily="50" charset="-128"/>
                <a:ea typeface="Meiryo UI" panose="020B0604030504040204" pitchFamily="50" charset="-128"/>
              </a:rPr>
              <a:t>組織討議</a:t>
            </a:r>
            <a:r>
              <a:rPr lang="ja-JP" altLang="en-US" sz="1050" dirty="0">
                <a:solidFill>
                  <a:schemeClr val="tx1"/>
                </a:solidFill>
                <a:latin typeface="Meiryo UI" panose="020B0604030504040204" pitchFamily="50" charset="-128"/>
                <a:ea typeface="Meiryo UI" panose="020B0604030504040204" pitchFamily="50" charset="-128"/>
              </a:rPr>
              <a:t>を実施！</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54103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F6166-B77B-C6BB-310F-914611ACC790}"/>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0E8073BA-F4C3-BC9B-7EAF-3995E0406CC3}"/>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F82B35C8-0054-A3B6-60BE-16C93DD1A81C}"/>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rPr>
              <a:t>農政運動の主な結果（まとめ）</a:t>
            </a:r>
          </a:p>
        </p:txBody>
      </p:sp>
      <p:sp>
        <p:nvSpPr>
          <p:cNvPr id="22" name="スライド番号プレースホルダ 1">
            <a:extLst>
              <a:ext uri="{FF2B5EF4-FFF2-40B4-BE49-F238E27FC236}">
                <a16:creationId xmlns:a16="http://schemas.microsoft.com/office/drawing/2014/main" id="{88001704-BD57-3C38-F81E-8333504A0AAA}"/>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grpSp>
        <p:nvGrpSpPr>
          <p:cNvPr id="30" name="グループ化 29">
            <a:extLst>
              <a:ext uri="{FF2B5EF4-FFF2-40B4-BE49-F238E27FC236}">
                <a16:creationId xmlns:a16="http://schemas.microsoft.com/office/drawing/2014/main" id="{DE370116-93A2-159D-CA4F-E292F9B4C1D6}"/>
              </a:ext>
            </a:extLst>
          </p:cNvPr>
          <p:cNvGrpSpPr/>
          <p:nvPr/>
        </p:nvGrpSpPr>
        <p:grpSpPr>
          <a:xfrm>
            <a:off x="91181" y="692696"/>
            <a:ext cx="8961639" cy="864096"/>
            <a:chOff x="45360" y="692696"/>
            <a:chExt cx="8961639" cy="864096"/>
          </a:xfrm>
        </p:grpSpPr>
        <p:sp>
          <p:nvSpPr>
            <p:cNvPr id="2" name="テキスト ボックス 1">
              <a:extLst>
                <a:ext uri="{FF2B5EF4-FFF2-40B4-BE49-F238E27FC236}">
                  <a16:creationId xmlns:a16="http://schemas.microsoft.com/office/drawing/2014/main" id="{2D57425C-E740-14A1-DDA2-E8195C924770}"/>
                </a:ext>
              </a:extLst>
            </p:cNvPr>
            <p:cNvSpPr txBox="1"/>
            <p:nvPr/>
          </p:nvSpPr>
          <p:spPr>
            <a:xfrm>
              <a:off x="167978" y="1033572"/>
              <a:ext cx="8839021" cy="523220"/>
            </a:xfrm>
            <a:prstGeom prst="rect">
              <a:avLst/>
            </a:prstGeom>
            <a:noFill/>
          </p:spPr>
          <p:txBody>
            <a:bodyPr wrap="square" rtlCol="0">
              <a:spAutoFit/>
            </a:bodyPr>
            <a:lstStyle/>
            <a:p>
              <a:pPr marL="266700" marR="0" lvl="0" indent="-266700" algn="l" defTabSz="457200" rtl="0" eaLnBrk="1" fontAlgn="auto" latinLnBrk="0" hangingPunct="1">
                <a:lnSpc>
                  <a:spcPct val="100000"/>
                </a:lnSpc>
                <a:spcBef>
                  <a:spcPts val="0"/>
                </a:spcBef>
                <a:spcAft>
                  <a:spcPts val="0"/>
                </a:spcAft>
                <a:buClr>
                  <a:schemeClr val="tx1">
                    <a:lumMod val="85000"/>
                    <a:lumOff val="15000"/>
                  </a:schemeClr>
                </a:buClr>
                <a:buSzTx/>
                <a:buFont typeface="Wingdings" panose="05000000000000000000" pitchFamily="2" charset="2"/>
                <a:buChar char="u"/>
                <a:tabLst/>
                <a:defRPr/>
              </a:pPr>
              <a:r>
                <a:rPr kumimoji="0" lang="ja-JP" altLang="en-US" sz="1400" b="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７年度補正予算</a:t>
              </a:r>
              <a:r>
                <a:rPr kumimoji="0" lang="en-US" altLang="ja-JP" sz="1400" b="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9,602</a:t>
              </a:r>
              <a:r>
                <a:rPr kumimoji="0" lang="ja-JP" altLang="en-US" sz="1400" b="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億円（対前年比＋</a:t>
              </a:r>
              <a:r>
                <a:rPr kumimoji="0" lang="en-US" altLang="ja-JP" sz="1400" b="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924</a:t>
              </a:r>
              <a:r>
                <a:rPr kumimoji="0" lang="ja-JP" altLang="en-US" sz="1400" b="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億円）、８年度当初予算２兆</a:t>
              </a:r>
              <a:r>
                <a:rPr kumimoji="0" lang="en-US" altLang="ja-JP" sz="1400" b="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2,956</a:t>
              </a:r>
              <a:r>
                <a:rPr kumimoji="0" lang="ja-JP" altLang="en-US" sz="1400" b="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億円（同＋</a:t>
              </a:r>
              <a:r>
                <a:rPr kumimoji="0" lang="en-US" altLang="ja-JP" sz="1400" b="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250</a:t>
              </a:r>
              <a:r>
                <a:rPr kumimoji="0" lang="ja-JP" altLang="en-US" sz="1400" b="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億円）で</a:t>
              </a:r>
              <a:br>
                <a:rPr kumimoji="0" lang="en-US" altLang="ja-JP" sz="1400" b="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br>
              <a:r>
                <a:rPr kumimoji="0" lang="ja-JP" altLang="en-US" sz="1400" i="0" u="sng"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rPr>
                <a:t>計３兆</a:t>
              </a:r>
              <a:r>
                <a:rPr kumimoji="0" lang="en-US" altLang="ja-JP" sz="1400" i="0" u="sng"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rPr>
                <a:t>2,558</a:t>
              </a:r>
              <a:r>
                <a:rPr kumimoji="0" lang="ja-JP" altLang="en-US" sz="1400" i="0" u="sng"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rPr>
                <a:t>億円（同＋</a:t>
              </a:r>
              <a:r>
                <a:rPr kumimoji="0" lang="en-US" altLang="ja-JP" sz="1400" i="0" u="sng"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rPr>
                <a:t>1,174</a:t>
              </a:r>
              <a:r>
                <a:rPr kumimoji="0" lang="ja-JP" altLang="en-US" sz="1400" i="0" u="sng"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rPr>
                <a:t>億円）を確保</a:t>
              </a:r>
              <a:r>
                <a:rPr kumimoji="0" lang="ja-JP" altLang="en-US" sz="14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rPr>
                <a:t>！</a:t>
              </a:r>
              <a:endParaRPr kumimoji="0" lang="en-US" altLang="ja-JP" sz="14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CBC2F4FC-17A8-00DA-7AC8-6B73356DC4DB}"/>
                </a:ext>
              </a:extLst>
            </p:cNvPr>
            <p:cNvSpPr>
              <a:spLocks noChangeArrowheads="1"/>
            </p:cNvSpPr>
            <p:nvPr/>
          </p:nvSpPr>
          <p:spPr bwMode="auto">
            <a:xfrm>
              <a:off x="45360" y="692696"/>
              <a:ext cx="2752627" cy="369332"/>
            </a:xfrm>
            <a:prstGeom prst="rect">
              <a:avLst/>
            </a:prstGeom>
            <a:noFill/>
            <a:ln w="9525">
              <a:noFill/>
              <a:miter lim="800000"/>
              <a:headEnd/>
              <a:tailEnd/>
            </a:ln>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rPr>
                <a:t>農業関連予算総額の拡大</a:t>
              </a:r>
              <a:endParaRPr kumimoji="0" lang="en-US" altLang="ja-JP"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endParaRPr>
            </a:p>
          </p:txBody>
        </p:sp>
        <p:cxnSp>
          <p:nvCxnSpPr>
            <p:cNvPr id="5" name="直線コネクタ 4">
              <a:extLst>
                <a:ext uri="{FF2B5EF4-FFF2-40B4-BE49-F238E27FC236}">
                  <a16:creationId xmlns:a16="http://schemas.microsoft.com/office/drawing/2014/main" id="{70B1B7CB-8FD3-5BAC-34AF-E9AA8C29B37C}"/>
                </a:ext>
              </a:extLst>
            </p:cNvPr>
            <p:cNvCxnSpPr>
              <a:cxnSpLocks/>
              <a:stCxn id="3" idx="3"/>
            </p:cNvCxnSpPr>
            <p:nvPr/>
          </p:nvCxnSpPr>
          <p:spPr>
            <a:xfrm flipV="1">
              <a:off x="2797987" y="836712"/>
              <a:ext cx="6129773" cy="0"/>
            </a:xfrm>
            <a:prstGeom prst="line">
              <a:avLst/>
            </a:prstGeom>
            <a:ln>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grpSp>
      <p:grpSp>
        <p:nvGrpSpPr>
          <p:cNvPr id="31" name="グループ化 30">
            <a:extLst>
              <a:ext uri="{FF2B5EF4-FFF2-40B4-BE49-F238E27FC236}">
                <a16:creationId xmlns:a16="http://schemas.microsoft.com/office/drawing/2014/main" id="{7BB5CE12-86E6-87C3-90E1-1AE899BC55ED}"/>
              </a:ext>
            </a:extLst>
          </p:cNvPr>
          <p:cNvGrpSpPr/>
          <p:nvPr/>
        </p:nvGrpSpPr>
        <p:grpSpPr>
          <a:xfrm>
            <a:off x="91181" y="1847746"/>
            <a:ext cx="8961639" cy="941040"/>
            <a:chOff x="45360" y="692696"/>
            <a:chExt cx="8961639" cy="941040"/>
          </a:xfrm>
        </p:grpSpPr>
        <p:sp>
          <p:nvSpPr>
            <p:cNvPr id="32" name="テキスト ボックス 31">
              <a:extLst>
                <a:ext uri="{FF2B5EF4-FFF2-40B4-BE49-F238E27FC236}">
                  <a16:creationId xmlns:a16="http://schemas.microsoft.com/office/drawing/2014/main" id="{DF625FF0-536D-5F35-3B11-91C97949D4D2}"/>
                </a:ext>
              </a:extLst>
            </p:cNvPr>
            <p:cNvSpPr txBox="1"/>
            <p:nvPr/>
          </p:nvSpPr>
          <p:spPr>
            <a:xfrm>
              <a:off x="167978" y="1033572"/>
              <a:ext cx="8839021" cy="600164"/>
            </a:xfrm>
            <a:prstGeom prst="rect">
              <a:avLst/>
            </a:prstGeom>
            <a:noFill/>
          </p:spPr>
          <p:txBody>
            <a:bodyPr wrap="square" rtlCol="0">
              <a:spAutoFit/>
            </a:bodyPr>
            <a:lstStyle/>
            <a:p>
              <a:pPr marL="266700" marR="0" lvl="0" indent="-266700" algn="l" defTabSz="457200" rtl="0" eaLnBrk="1" fontAlgn="auto" latinLnBrk="0" hangingPunct="1">
                <a:lnSpc>
                  <a:spcPct val="100000"/>
                </a:lnSpc>
                <a:spcBef>
                  <a:spcPts val="0"/>
                </a:spcBef>
                <a:spcAft>
                  <a:spcPts val="600"/>
                </a:spcAft>
                <a:buClr>
                  <a:schemeClr val="tx1">
                    <a:lumMod val="85000"/>
                    <a:lumOff val="15000"/>
                  </a:schemeClr>
                </a:buClr>
                <a:buSzTx/>
                <a:buFont typeface="Wingdings" panose="05000000000000000000" pitchFamily="2" charset="2"/>
                <a:buChar char="u"/>
                <a:tabLst/>
                <a:defRPr/>
              </a:pPr>
              <a:r>
                <a:rPr kumimoji="0" lang="ja-JP" altLang="en-US" sz="1400" i="0" u="sng" strike="noStrike" kern="1200" cap="none" spc="-110" normalizeH="0" noProof="0" dirty="0">
                  <a:ln>
                    <a:noFill/>
                  </a:ln>
                  <a:solidFill>
                    <a:schemeClr val="accent1"/>
                  </a:solidFill>
                  <a:effectLst/>
                  <a:uLnTx/>
                  <a:uFillTx/>
                  <a:latin typeface="Meiryo UI" panose="020B0604030504040204" pitchFamily="50" charset="-128"/>
                  <a:ea typeface="Meiryo UI" panose="020B0604030504040204" pitchFamily="50" charset="-128"/>
                </a:rPr>
                <a:t>共同利用施設</a:t>
              </a:r>
              <a:r>
                <a:rPr kumimoji="0" lang="ja-JP" altLang="en-US" sz="1400" i="0" u="none" strike="noStrike" kern="1200" cap="none" spc="-110" normalizeH="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の再編集約・合理化にかかる</a:t>
              </a:r>
              <a:r>
                <a:rPr kumimoji="0" lang="ja-JP" altLang="en-US" sz="1400" i="0" u="sng" strike="noStrike" kern="1200" cap="none" spc="-110" normalizeH="0" noProof="0" dirty="0">
                  <a:ln>
                    <a:noFill/>
                  </a:ln>
                  <a:solidFill>
                    <a:schemeClr val="accent1"/>
                  </a:solidFill>
                  <a:effectLst/>
                  <a:uLnTx/>
                  <a:uFillTx/>
                  <a:latin typeface="Meiryo UI" panose="020B0604030504040204" pitchFamily="50" charset="-128"/>
                  <a:ea typeface="Meiryo UI" panose="020B0604030504040204" pitchFamily="50" charset="-128"/>
                </a:rPr>
                <a:t>補助率・地財措置の引き上げ</a:t>
              </a:r>
              <a:r>
                <a:rPr kumimoji="0" lang="ja-JP" altLang="en-US" sz="1400" i="0" u="none" strike="noStrike" kern="1200" cap="none" spc="-110" normalizeH="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rPr>
                <a:t>、</a:t>
              </a:r>
              <a:r>
                <a:rPr kumimoji="0" lang="ja-JP" altLang="en-US" sz="1400" i="0" u="sng" strike="noStrike" kern="1200" cap="none" spc="-110" normalizeH="0" noProof="0" dirty="0">
                  <a:ln>
                    <a:noFill/>
                  </a:ln>
                  <a:solidFill>
                    <a:schemeClr val="accent1"/>
                  </a:solidFill>
                  <a:effectLst/>
                  <a:uLnTx/>
                  <a:uFillTx/>
                  <a:latin typeface="Meiryo UI" panose="020B0604030504040204" pitchFamily="50" charset="-128"/>
                  <a:ea typeface="Meiryo UI" panose="020B0604030504040204" pitchFamily="50" charset="-128"/>
                </a:rPr>
                <a:t>機械導入支援</a:t>
              </a:r>
              <a:r>
                <a:rPr kumimoji="0" lang="ja-JP" altLang="en-US" sz="1400" i="0" u="none" strike="noStrike" kern="1200" cap="none" spc="-110" normalizeH="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にかかる</a:t>
              </a:r>
              <a:r>
                <a:rPr kumimoji="0" lang="ja-JP" altLang="en-US" sz="1400" i="0" u="sng" strike="noStrike" kern="1200" cap="none" spc="-110" normalizeH="0" noProof="0" dirty="0">
                  <a:ln>
                    <a:noFill/>
                  </a:ln>
                  <a:solidFill>
                    <a:schemeClr val="accent1"/>
                  </a:solidFill>
                  <a:effectLst/>
                  <a:uLnTx/>
                  <a:uFillTx/>
                  <a:latin typeface="Meiryo UI" panose="020B0604030504040204" pitchFamily="50" charset="-128"/>
                  <a:ea typeface="Meiryo UI" panose="020B0604030504040204" pitchFamily="50" charset="-128"/>
                </a:rPr>
                <a:t>新事業・予算増額</a:t>
              </a:r>
              <a:r>
                <a:rPr kumimoji="0" lang="ja-JP" altLang="en-US" sz="1400" i="0" u="none" strike="noStrike" kern="1200" cap="none" spc="-110" normalizeH="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等を確保！</a:t>
              </a:r>
              <a:endParaRPr kumimoji="0" lang="en-US" altLang="ja-JP" sz="1400" i="0" u="none" strike="noStrike" kern="1200" cap="none" spc="-110" normalizeH="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endParaRPr>
            </a:p>
            <a:p>
              <a:pPr marL="266700" marR="0" lvl="0" indent="-266700" algn="l" defTabSz="457200" rtl="0" eaLnBrk="1" fontAlgn="auto" latinLnBrk="0" hangingPunct="1">
                <a:lnSpc>
                  <a:spcPct val="100000"/>
                </a:lnSpc>
                <a:spcBef>
                  <a:spcPts val="0"/>
                </a:spcBef>
                <a:spcAft>
                  <a:spcPts val="0"/>
                </a:spcAft>
                <a:buClr>
                  <a:schemeClr val="tx1">
                    <a:lumMod val="85000"/>
                    <a:lumOff val="15000"/>
                  </a:schemeClr>
                </a:buClr>
                <a:buSzTx/>
                <a:buFont typeface="Wingdings" panose="05000000000000000000" pitchFamily="2" charset="2"/>
                <a:buChar char="u"/>
                <a:tabLst/>
                <a:defRPr/>
              </a:pPr>
              <a:r>
                <a:rPr kumimoji="0" lang="ja-JP" altLang="en-US" sz="1400" dirty="0">
                  <a:solidFill>
                    <a:prstClr val="black">
                      <a:lumMod val="75000"/>
                      <a:lumOff val="25000"/>
                    </a:prstClr>
                  </a:solidFill>
                  <a:latin typeface="Meiryo UI" panose="020B0604030504040204" pitchFamily="50" charset="-128"/>
                  <a:ea typeface="Meiryo UI" panose="020B0604030504040204" pitchFamily="50" charset="-128"/>
                </a:rPr>
                <a:t>物価高対策としての</a:t>
              </a:r>
              <a:r>
                <a:rPr kumimoji="0" lang="ja-JP" altLang="en-US" sz="1400" u="sng" dirty="0">
                  <a:solidFill>
                    <a:schemeClr val="accent1"/>
                  </a:solidFill>
                  <a:latin typeface="Meiryo UI" panose="020B0604030504040204" pitchFamily="50" charset="-128"/>
                  <a:ea typeface="Meiryo UI" panose="020B0604030504040204" pitchFamily="50" charset="-128"/>
                </a:rPr>
                <a:t>重点支援地方交付金に２兆円</a:t>
              </a:r>
              <a:r>
                <a:rPr kumimoji="0" lang="ja-JP" altLang="en-US" sz="1400" dirty="0">
                  <a:solidFill>
                    <a:prstClr val="black">
                      <a:lumMod val="75000"/>
                      <a:lumOff val="25000"/>
                    </a:prstClr>
                  </a:solidFill>
                  <a:latin typeface="Meiryo UI" panose="020B0604030504040204" pitchFamily="50" charset="-128"/>
                  <a:ea typeface="Meiryo UI" panose="020B0604030504040204" pitchFamily="50" charset="-128"/>
                </a:rPr>
                <a:t>を確保！</a:t>
              </a:r>
              <a:endParaRPr kumimoji="0" lang="en-US" altLang="ja-JP" sz="140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endParaRPr>
            </a:p>
          </p:txBody>
        </p:sp>
        <p:sp>
          <p:nvSpPr>
            <p:cNvPr id="52" name="正方形/長方形 51">
              <a:extLst>
                <a:ext uri="{FF2B5EF4-FFF2-40B4-BE49-F238E27FC236}">
                  <a16:creationId xmlns:a16="http://schemas.microsoft.com/office/drawing/2014/main" id="{BA7A6603-4325-8B55-A047-A96B0E27D9FB}"/>
                </a:ext>
              </a:extLst>
            </p:cNvPr>
            <p:cNvSpPr>
              <a:spLocks noChangeArrowheads="1"/>
            </p:cNvSpPr>
            <p:nvPr/>
          </p:nvSpPr>
          <p:spPr bwMode="auto">
            <a:xfrm>
              <a:off x="45360" y="692696"/>
              <a:ext cx="3616723" cy="369332"/>
            </a:xfrm>
            <a:prstGeom prst="rect">
              <a:avLst/>
            </a:prstGeom>
            <a:noFill/>
            <a:ln w="9525">
              <a:noFill/>
              <a:miter lim="800000"/>
              <a:headEnd/>
              <a:tailEnd/>
            </a:ln>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rPr>
                <a:t>農業構造転換集中対策の具体化等</a:t>
              </a:r>
              <a:endParaRPr kumimoji="0" lang="en-US" altLang="ja-JP"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endParaRPr>
            </a:p>
          </p:txBody>
        </p:sp>
        <p:cxnSp>
          <p:nvCxnSpPr>
            <p:cNvPr id="53" name="直線コネクタ 52">
              <a:extLst>
                <a:ext uri="{FF2B5EF4-FFF2-40B4-BE49-F238E27FC236}">
                  <a16:creationId xmlns:a16="http://schemas.microsoft.com/office/drawing/2014/main" id="{8ACEE996-96F4-CFA4-6D96-24C1786ED6BE}"/>
                </a:ext>
              </a:extLst>
            </p:cNvPr>
            <p:cNvCxnSpPr>
              <a:cxnSpLocks/>
              <a:stCxn id="52" idx="3"/>
            </p:cNvCxnSpPr>
            <p:nvPr/>
          </p:nvCxnSpPr>
          <p:spPr>
            <a:xfrm flipV="1">
              <a:off x="3662083" y="836712"/>
              <a:ext cx="5265677" cy="0"/>
            </a:xfrm>
            <a:prstGeom prst="line">
              <a:avLst/>
            </a:prstGeom>
            <a:ln>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grpSp>
      <p:grpSp>
        <p:nvGrpSpPr>
          <p:cNvPr id="56" name="グループ化 55">
            <a:extLst>
              <a:ext uri="{FF2B5EF4-FFF2-40B4-BE49-F238E27FC236}">
                <a16:creationId xmlns:a16="http://schemas.microsoft.com/office/drawing/2014/main" id="{BD733DA3-BF32-F515-B892-AB4CA2D79193}"/>
              </a:ext>
            </a:extLst>
          </p:cNvPr>
          <p:cNvGrpSpPr/>
          <p:nvPr/>
        </p:nvGrpSpPr>
        <p:grpSpPr>
          <a:xfrm>
            <a:off x="91181" y="3079740"/>
            <a:ext cx="8961639" cy="648653"/>
            <a:chOff x="45360" y="692696"/>
            <a:chExt cx="8961639" cy="648653"/>
          </a:xfrm>
        </p:grpSpPr>
        <p:sp>
          <p:nvSpPr>
            <p:cNvPr id="57" name="テキスト ボックス 56">
              <a:extLst>
                <a:ext uri="{FF2B5EF4-FFF2-40B4-BE49-F238E27FC236}">
                  <a16:creationId xmlns:a16="http://schemas.microsoft.com/office/drawing/2014/main" id="{AD900D50-7FCF-486B-9864-9E0B9C2A6694}"/>
                </a:ext>
              </a:extLst>
            </p:cNvPr>
            <p:cNvSpPr txBox="1"/>
            <p:nvPr/>
          </p:nvSpPr>
          <p:spPr>
            <a:xfrm>
              <a:off x="167978" y="1033572"/>
              <a:ext cx="8839021" cy="307777"/>
            </a:xfrm>
            <a:prstGeom prst="rect">
              <a:avLst/>
            </a:prstGeom>
            <a:noFill/>
          </p:spPr>
          <p:txBody>
            <a:bodyPr wrap="square" rtlCol="0">
              <a:spAutoFit/>
            </a:bodyPr>
            <a:lstStyle/>
            <a:p>
              <a:pPr marL="266700" marR="0" lvl="0" indent="-266700" algn="l" defTabSz="457200" rtl="0" eaLnBrk="1" fontAlgn="auto" latinLnBrk="0" hangingPunct="1">
                <a:lnSpc>
                  <a:spcPct val="100000"/>
                </a:lnSpc>
                <a:spcBef>
                  <a:spcPts val="0"/>
                </a:spcBef>
                <a:spcAft>
                  <a:spcPts val="0"/>
                </a:spcAft>
                <a:buClr>
                  <a:schemeClr val="tx1">
                    <a:lumMod val="85000"/>
                    <a:lumOff val="15000"/>
                  </a:schemeClr>
                </a:buClr>
                <a:buSzTx/>
                <a:buFont typeface="Wingdings" panose="05000000000000000000" pitchFamily="2" charset="2"/>
                <a:buChar char="u"/>
                <a:tabLst/>
                <a:defRPr/>
              </a:pPr>
              <a:r>
                <a:rPr kumimoji="0" lang="ja-JP" altLang="en-US" sz="1400" i="0" u="sng"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rPr>
                <a:t>備蓄米制度の改善</a:t>
              </a:r>
              <a:r>
                <a:rPr kumimoji="0" lang="ja-JP" altLang="en-US" sz="140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a:t>
              </a:r>
              <a:r>
                <a:rPr kumimoji="0" lang="ja-JP" altLang="en-US" sz="1400" i="0" u="sng"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rPr>
                <a:t>ゲタ単価の算定ルール見直</a:t>
              </a:r>
              <a:r>
                <a:rPr kumimoji="0" lang="ja-JP" altLang="en-US" sz="1400" u="sng" dirty="0">
                  <a:solidFill>
                    <a:schemeClr val="accent1"/>
                  </a:solidFill>
                  <a:latin typeface="Meiryo UI" panose="020B0604030504040204" pitchFamily="50" charset="-128"/>
                  <a:ea typeface="Meiryo UI" panose="020B0604030504040204" pitchFamily="50" charset="-128"/>
                </a:rPr>
                <a:t>し</a:t>
              </a:r>
              <a:r>
                <a:rPr kumimoji="0" lang="ja-JP" altLang="en-US" sz="140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等を確保！</a:t>
              </a:r>
              <a:endParaRPr kumimoji="0" lang="en-US" altLang="ja-JP" sz="140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5ABE600C-EDBD-25B5-8CA3-93145FEAEFB1}"/>
                </a:ext>
              </a:extLst>
            </p:cNvPr>
            <p:cNvSpPr>
              <a:spLocks noChangeArrowheads="1"/>
            </p:cNvSpPr>
            <p:nvPr/>
          </p:nvSpPr>
          <p:spPr bwMode="auto">
            <a:xfrm>
              <a:off x="45360" y="692696"/>
              <a:ext cx="3616723" cy="369332"/>
            </a:xfrm>
            <a:prstGeom prst="rect">
              <a:avLst/>
            </a:prstGeom>
            <a:noFill/>
            <a:ln w="9525">
              <a:noFill/>
              <a:miter lim="800000"/>
              <a:headEnd/>
              <a:tailEnd/>
            </a:ln>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rPr>
                <a:t>当面の需給・８年産米対策の強化</a:t>
              </a:r>
              <a:endParaRPr kumimoji="0" lang="en-US" altLang="ja-JP"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endParaRPr>
            </a:p>
          </p:txBody>
        </p:sp>
        <p:cxnSp>
          <p:nvCxnSpPr>
            <p:cNvPr id="59" name="直線コネクタ 58">
              <a:extLst>
                <a:ext uri="{FF2B5EF4-FFF2-40B4-BE49-F238E27FC236}">
                  <a16:creationId xmlns:a16="http://schemas.microsoft.com/office/drawing/2014/main" id="{2BE04CD4-7194-A68B-A43C-2F8FE4D68590}"/>
                </a:ext>
              </a:extLst>
            </p:cNvPr>
            <p:cNvCxnSpPr>
              <a:cxnSpLocks/>
              <a:stCxn id="58" idx="3"/>
            </p:cNvCxnSpPr>
            <p:nvPr/>
          </p:nvCxnSpPr>
          <p:spPr>
            <a:xfrm flipV="1">
              <a:off x="3662083" y="836712"/>
              <a:ext cx="5265677" cy="0"/>
            </a:xfrm>
            <a:prstGeom prst="line">
              <a:avLst/>
            </a:prstGeom>
            <a:ln>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grpSp>
      <p:grpSp>
        <p:nvGrpSpPr>
          <p:cNvPr id="61" name="グループ化 60">
            <a:extLst>
              <a:ext uri="{FF2B5EF4-FFF2-40B4-BE49-F238E27FC236}">
                <a16:creationId xmlns:a16="http://schemas.microsoft.com/office/drawing/2014/main" id="{6B4C8C0F-C11A-3A47-CB9E-2C088C6ABD35}"/>
              </a:ext>
            </a:extLst>
          </p:cNvPr>
          <p:cNvGrpSpPr/>
          <p:nvPr/>
        </p:nvGrpSpPr>
        <p:grpSpPr>
          <a:xfrm>
            <a:off x="91181" y="4019347"/>
            <a:ext cx="8961639" cy="864096"/>
            <a:chOff x="45360" y="692696"/>
            <a:chExt cx="8961639" cy="864096"/>
          </a:xfrm>
        </p:grpSpPr>
        <p:sp>
          <p:nvSpPr>
            <p:cNvPr id="62" name="テキスト ボックス 61">
              <a:extLst>
                <a:ext uri="{FF2B5EF4-FFF2-40B4-BE49-F238E27FC236}">
                  <a16:creationId xmlns:a16="http://schemas.microsoft.com/office/drawing/2014/main" id="{2A5DCF06-40EA-E17B-9C2E-2887AE9D4F3A}"/>
                </a:ext>
              </a:extLst>
            </p:cNvPr>
            <p:cNvSpPr txBox="1"/>
            <p:nvPr/>
          </p:nvSpPr>
          <p:spPr>
            <a:xfrm>
              <a:off x="167978" y="1033572"/>
              <a:ext cx="8839021" cy="523220"/>
            </a:xfrm>
            <a:prstGeom prst="rect">
              <a:avLst/>
            </a:prstGeom>
            <a:noFill/>
          </p:spPr>
          <p:txBody>
            <a:bodyPr wrap="square" rtlCol="0">
              <a:spAutoFit/>
            </a:bodyPr>
            <a:lstStyle/>
            <a:p>
              <a:pPr marL="266700" lvl="0" indent="-266700" defTabSz="457200">
                <a:buClr>
                  <a:schemeClr val="tx1">
                    <a:lumMod val="85000"/>
                    <a:lumOff val="15000"/>
                  </a:schemeClr>
                </a:buClr>
                <a:buFont typeface="Wingdings" panose="05000000000000000000" pitchFamily="2" charset="2"/>
                <a:buChar char="u"/>
                <a:defRPr/>
              </a:pPr>
              <a:r>
                <a:rPr kumimoji="0" lang="ja-JP" altLang="en-US" sz="1400" u="sng" dirty="0">
                  <a:solidFill>
                    <a:schemeClr val="accent1"/>
                  </a:solidFill>
                  <a:latin typeface="Meiryo UI" panose="020B0604030504040204" pitchFamily="50" charset="-128"/>
                  <a:ea typeface="Meiryo UI" panose="020B0604030504040204" pitchFamily="50" charset="-128"/>
                </a:rPr>
                <a:t>畜産クラスター事業の拡充</a:t>
              </a:r>
              <a:r>
                <a:rPr kumimoji="0" lang="ja-JP" altLang="en-US" sz="1400" dirty="0">
                  <a:solidFill>
                    <a:prstClr val="black">
                      <a:lumMod val="75000"/>
                      <a:lumOff val="25000"/>
                    </a:prstClr>
                  </a:solidFill>
                  <a:latin typeface="Meiryo UI" panose="020B0604030504040204" pitchFamily="50" charset="-128"/>
                  <a:ea typeface="Meiryo UI" panose="020B0604030504040204" pitchFamily="50" charset="-128"/>
                </a:rPr>
                <a:t>、</a:t>
              </a:r>
              <a:r>
                <a:rPr kumimoji="0" lang="ja-JP" altLang="en-US" sz="1400" u="sng" dirty="0">
                  <a:solidFill>
                    <a:schemeClr val="accent1"/>
                  </a:solidFill>
                  <a:latin typeface="Meiryo UI" panose="020B0604030504040204" pitchFamily="50" charset="-128"/>
                  <a:ea typeface="Meiryo UI" panose="020B0604030504040204" pitchFamily="50" charset="-128"/>
                </a:rPr>
                <a:t>補給金等の引き上げ</a:t>
              </a:r>
              <a:r>
                <a:rPr kumimoji="0" lang="ja-JP" altLang="en-US" sz="1400" dirty="0">
                  <a:solidFill>
                    <a:schemeClr val="tx1">
                      <a:lumMod val="85000"/>
                      <a:lumOff val="15000"/>
                    </a:schemeClr>
                  </a:solidFill>
                  <a:latin typeface="Meiryo UI" panose="020B0604030504040204" pitchFamily="50" charset="-128"/>
                  <a:ea typeface="Meiryo UI" panose="020B0604030504040204" pitchFamily="50" charset="-128"/>
                </a:rPr>
                <a:t>、</a:t>
              </a:r>
              <a:r>
                <a:rPr kumimoji="0" lang="ja-JP" altLang="en-US" sz="1400" i="0" u="sng"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rPr>
                <a:t>和牛肉の需要拡大対策の継続</a:t>
              </a:r>
              <a:r>
                <a:rPr kumimoji="0" lang="ja-JP" altLang="en-US" sz="1400" i="0"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rPr>
                <a:t>措置</a:t>
              </a:r>
              <a:r>
                <a:rPr kumimoji="0" lang="ja-JP" altLang="en-US" sz="140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rPr>
                <a:t>、</a:t>
              </a:r>
              <a:r>
                <a:rPr kumimoji="0" lang="ja-JP" altLang="en-US" sz="1400" u="sng" dirty="0">
                  <a:solidFill>
                    <a:schemeClr val="accent1"/>
                  </a:solidFill>
                  <a:latin typeface="Meiryo UI" panose="020B0604030504040204" pitchFamily="50" charset="-128"/>
                  <a:ea typeface="Meiryo UI" panose="020B0604030504040204" pitchFamily="50" charset="-128"/>
                </a:rPr>
                <a:t>燃油価格高騰対策の基金積み増し</a:t>
              </a:r>
              <a:r>
                <a:rPr kumimoji="0" lang="ja-JP" altLang="en-US" sz="1400" dirty="0">
                  <a:solidFill>
                    <a:schemeClr val="tx1">
                      <a:lumMod val="85000"/>
                      <a:lumOff val="15000"/>
                    </a:schemeClr>
                  </a:solidFill>
                  <a:latin typeface="Meiryo UI" panose="020B0604030504040204" pitchFamily="50" charset="-128"/>
                  <a:ea typeface="Meiryo UI" panose="020B0604030504040204" pitchFamily="50" charset="-128"/>
                </a:rPr>
                <a:t>等を確保！</a:t>
              </a:r>
              <a:endParaRPr kumimoji="0" lang="en-US" altLang="ja-JP" sz="140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endParaRPr>
            </a:p>
          </p:txBody>
        </p:sp>
        <p:sp>
          <p:nvSpPr>
            <p:cNvPr id="63" name="正方形/長方形 62">
              <a:extLst>
                <a:ext uri="{FF2B5EF4-FFF2-40B4-BE49-F238E27FC236}">
                  <a16:creationId xmlns:a16="http://schemas.microsoft.com/office/drawing/2014/main" id="{A0252265-081E-0336-9F69-EC09B87CEF4E}"/>
                </a:ext>
              </a:extLst>
            </p:cNvPr>
            <p:cNvSpPr>
              <a:spLocks noChangeArrowheads="1"/>
            </p:cNvSpPr>
            <p:nvPr/>
          </p:nvSpPr>
          <p:spPr bwMode="auto">
            <a:xfrm>
              <a:off x="45360" y="692696"/>
              <a:ext cx="3184675" cy="369332"/>
            </a:xfrm>
            <a:prstGeom prst="rect">
              <a:avLst/>
            </a:prstGeom>
            <a:noFill/>
            <a:ln w="9525">
              <a:noFill/>
              <a:miter lim="800000"/>
              <a:headEnd/>
              <a:tailEnd/>
            </a:ln>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rPr>
                <a:t>畜産・酪農、青果対策の強化</a:t>
              </a:r>
              <a:endParaRPr kumimoji="0" lang="en-US" altLang="ja-JP"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endParaRPr>
            </a:p>
          </p:txBody>
        </p:sp>
        <p:cxnSp>
          <p:nvCxnSpPr>
            <p:cNvPr id="64" name="直線コネクタ 63">
              <a:extLst>
                <a:ext uri="{FF2B5EF4-FFF2-40B4-BE49-F238E27FC236}">
                  <a16:creationId xmlns:a16="http://schemas.microsoft.com/office/drawing/2014/main" id="{DB7966CF-FD99-312F-7A93-3135FF129717}"/>
                </a:ext>
              </a:extLst>
            </p:cNvPr>
            <p:cNvCxnSpPr>
              <a:cxnSpLocks/>
              <a:stCxn id="63" idx="3"/>
            </p:cNvCxnSpPr>
            <p:nvPr/>
          </p:nvCxnSpPr>
          <p:spPr>
            <a:xfrm flipV="1">
              <a:off x="3230035" y="836712"/>
              <a:ext cx="5697725" cy="0"/>
            </a:xfrm>
            <a:prstGeom prst="line">
              <a:avLst/>
            </a:prstGeom>
            <a:ln>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grpSp>
      <p:grpSp>
        <p:nvGrpSpPr>
          <p:cNvPr id="67" name="グループ化 66">
            <a:extLst>
              <a:ext uri="{FF2B5EF4-FFF2-40B4-BE49-F238E27FC236}">
                <a16:creationId xmlns:a16="http://schemas.microsoft.com/office/drawing/2014/main" id="{9712E70F-F7BE-E533-B4ED-A84F91492F1C}"/>
              </a:ext>
            </a:extLst>
          </p:cNvPr>
          <p:cNvGrpSpPr/>
          <p:nvPr/>
        </p:nvGrpSpPr>
        <p:grpSpPr>
          <a:xfrm>
            <a:off x="91181" y="5174397"/>
            <a:ext cx="8961639" cy="648653"/>
            <a:chOff x="45360" y="692696"/>
            <a:chExt cx="8961639" cy="648653"/>
          </a:xfrm>
        </p:grpSpPr>
        <p:sp>
          <p:nvSpPr>
            <p:cNvPr id="68" name="テキスト ボックス 67">
              <a:extLst>
                <a:ext uri="{FF2B5EF4-FFF2-40B4-BE49-F238E27FC236}">
                  <a16:creationId xmlns:a16="http://schemas.microsoft.com/office/drawing/2014/main" id="{54319DB2-A172-1AFE-0CF6-989148FA505D}"/>
                </a:ext>
              </a:extLst>
            </p:cNvPr>
            <p:cNvSpPr txBox="1"/>
            <p:nvPr/>
          </p:nvSpPr>
          <p:spPr>
            <a:xfrm>
              <a:off x="167978" y="1033572"/>
              <a:ext cx="8839021" cy="307777"/>
            </a:xfrm>
            <a:prstGeom prst="rect">
              <a:avLst/>
            </a:prstGeom>
            <a:noFill/>
          </p:spPr>
          <p:txBody>
            <a:bodyPr wrap="square" rtlCol="0">
              <a:spAutoFit/>
            </a:bodyPr>
            <a:lstStyle/>
            <a:p>
              <a:pPr marL="266700" marR="0" lvl="0" indent="-266700" algn="l" defTabSz="457200" rtl="0" eaLnBrk="1" fontAlgn="auto" latinLnBrk="0" hangingPunct="1">
                <a:lnSpc>
                  <a:spcPct val="100000"/>
                </a:lnSpc>
                <a:spcBef>
                  <a:spcPts val="0"/>
                </a:spcBef>
                <a:spcAft>
                  <a:spcPts val="0"/>
                </a:spcAft>
                <a:buClr>
                  <a:schemeClr val="tx1">
                    <a:lumMod val="85000"/>
                    <a:lumOff val="15000"/>
                  </a:schemeClr>
                </a:buClr>
                <a:buSzTx/>
                <a:buFont typeface="Wingdings" panose="05000000000000000000" pitchFamily="2" charset="2"/>
                <a:buChar char="u"/>
                <a:tabLst/>
                <a:defRPr/>
              </a:pPr>
              <a:r>
                <a:rPr kumimoji="0" lang="ja-JP" altLang="en-US" sz="1400" dirty="0">
                  <a:solidFill>
                    <a:schemeClr val="tx1">
                      <a:lumMod val="85000"/>
                      <a:lumOff val="15000"/>
                    </a:schemeClr>
                  </a:solidFill>
                  <a:latin typeface="Meiryo UI" panose="020B0604030504040204" pitchFamily="50" charset="-128"/>
                  <a:ea typeface="Meiryo UI" panose="020B0604030504040204" pitchFamily="50" charset="-128"/>
                </a:rPr>
                <a:t>令和７年通常国会で</a:t>
              </a:r>
              <a:r>
                <a:rPr kumimoji="0" lang="ja-JP" altLang="en-US" sz="1400" u="sng" dirty="0">
                  <a:solidFill>
                    <a:schemeClr val="accent1"/>
                  </a:solidFill>
                  <a:latin typeface="Meiryo UI" panose="020B0604030504040204" pitchFamily="50" charset="-128"/>
                  <a:ea typeface="Meiryo UI" panose="020B0604030504040204" pitchFamily="50" charset="-128"/>
                </a:rPr>
                <a:t>食料システム法が成立</a:t>
              </a:r>
              <a:r>
                <a:rPr kumimoji="0"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、コスト指標の作成等に向けた協議が進展！</a:t>
              </a:r>
              <a:endParaRPr kumimoji="0" lang="en-US" altLang="ja-JP" sz="140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endParaRPr>
            </a:p>
          </p:txBody>
        </p:sp>
        <p:sp>
          <p:nvSpPr>
            <p:cNvPr id="69" name="正方形/長方形 68">
              <a:extLst>
                <a:ext uri="{FF2B5EF4-FFF2-40B4-BE49-F238E27FC236}">
                  <a16:creationId xmlns:a16="http://schemas.microsoft.com/office/drawing/2014/main" id="{8BDBA289-FC83-1F89-8794-6E09E812B32E}"/>
                </a:ext>
              </a:extLst>
            </p:cNvPr>
            <p:cNvSpPr>
              <a:spLocks noChangeArrowheads="1"/>
            </p:cNvSpPr>
            <p:nvPr/>
          </p:nvSpPr>
          <p:spPr bwMode="auto">
            <a:xfrm>
              <a:off x="45360" y="692696"/>
              <a:ext cx="5272907" cy="369332"/>
            </a:xfrm>
            <a:prstGeom prst="rect">
              <a:avLst/>
            </a:prstGeom>
            <a:noFill/>
            <a:ln w="9525">
              <a:noFill/>
              <a:miter lim="800000"/>
              <a:headEnd/>
              <a:tailEnd/>
            </a:ln>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rPr>
                <a:t>適正な価格形成に向けた食料システム法の成立等</a:t>
              </a:r>
              <a:endParaRPr kumimoji="0" lang="en-US" altLang="ja-JP"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endParaRPr>
            </a:p>
          </p:txBody>
        </p:sp>
        <p:cxnSp>
          <p:nvCxnSpPr>
            <p:cNvPr id="70" name="直線コネクタ 69">
              <a:extLst>
                <a:ext uri="{FF2B5EF4-FFF2-40B4-BE49-F238E27FC236}">
                  <a16:creationId xmlns:a16="http://schemas.microsoft.com/office/drawing/2014/main" id="{06C930F0-2B6D-449D-2CDB-AD94E1113596}"/>
                </a:ext>
              </a:extLst>
            </p:cNvPr>
            <p:cNvCxnSpPr>
              <a:cxnSpLocks/>
              <a:stCxn id="69" idx="3"/>
            </p:cNvCxnSpPr>
            <p:nvPr/>
          </p:nvCxnSpPr>
          <p:spPr>
            <a:xfrm flipV="1">
              <a:off x="5318267" y="836712"/>
              <a:ext cx="3609493" cy="0"/>
            </a:xfrm>
            <a:prstGeom prst="line">
              <a:avLst/>
            </a:prstGeom>
            <a:ln>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grpSp>
      <p:grpSp>
        <p:nvGrpSpPr>
          <p:cNvPr id="81" name="グループ化 80">
            <a:extLst>
              <a:ext uri="{FF2B5EF4-FFF2-40B4-BE49-F238E27FC236}">
                <a16:creationId xmlns:a16="http://schemas.microsoft.com/office/drawing/2014/main" id="{7D5CEC3F-6CCD-D56E-4508-12F78B6778C6}"/>
              </a:ext>
            </a:extLst>
          </p:cNvPr>
          <p:cNvGrpSpPr/>
          <p:nvPr/>
        </p:nvGrpSpPr>
        <p:grpSpPr>
          <a:xfrm>
            <a:off x="91181" y="6114002"/>
            <a:ext cx="8961639" cy="648653"/>
            <a:chOff x="45360" y="692696"/>
            <a:chExt cx="8961639" cy="648653"/>
          </a:xfrm>
        </p:grpSpPr>
        <p:sp>
          <p:nvSpPr>
            <p:cNvPr id="82" name="テキスト ボックス 81">
              <a:extLst>
                <a:ext uri="{FF2B5EF4-FFF2-40B4-BE49-F238E27FC236}">
                  <a16:creationId xmlns:a16="http://schemas.microsoft.com/office/drawing/2014/main" id="{607230A1-69BD-1CEA-C8F1-1905E1FA5BB1}"/>
                </a:ext>
              </a:extLst>
            </p:cNvPr>
            <p:cNvSpPr txBox="1"/>
            <p:nvPr/>
          </p:nvSpPr>
          <p:spPr>
            <a:xfrm>
              <a:off x="167978" y="1033572"/>
              <a:ext cx="8839021" cy="307777"/>
            </a:xfrm>
            <a:prstGeom prst="rect">
              <a:avLst/>
            </a:prstGeom>
            <a:noFill/>
          </p:spPr>
          <p:txBody>
            <a:bodyPr wrap="square" rtlCol="0">
              <a:spAutoFit/>
            </a:bodyPr>
            <a:lstStyle/>
            <a:p>
              <a:pPr marL="266700" marR="0" lvl="0" indent="-266700" algn="l" defTabSz="457200" rtl="0" eaLnBrk="1" fontAlgn="auto" latinLnBrk="0" hangingPunct="1">
                <a:lnSpc>
                  <a:spcPct val="100000"/>
                </a:lnSpc>
                <a:spcBef>
                  <a:spcPts val="0"/>
                </a:spcBef>
                <a:spcAft>
                  <a:spcPts val="0"/>
                </a:spcAft>
                <a:buClr>
                  <a:schemeClr val="tx1">
                    <a:lumMod val="85000"/>
                    <a:lumOff val="15000"/>
                  </a:schemeClr>
                </a:buClr>
                <a:buSzTx/>
                <a:buFont typeface="Wingdings" panose="05000000000000000000" pitchFamily="2" charset="2"/>
                <a:buChar char="u"/>
                <a:tabLst/>
                <a:defRPr/>
              </a:pPr>
              <a:r>
                <a:rPr kumimoji="0" lang="ja-JP" altLang="en-US" sz="1400" dirty="0">
                  <a:solidFill>
                    <a:schemeClr val="tx1">
                      <a:lumMod val="85000"/>
                      <a:lumOff val="15000"/>
                    </a:schemeClr>
                  </a:solidFill>
                  <a:latin typeface="Meiryo UI" panose="020B0604030504040204" pitchFamily="50" charset="-128"/>
                  <a:ea typeface="Meiryo UI" panose="020B0604030504040204" pitchFamily="50" charset="-128"/>
                </a:rPr>
                <a:t>農畜産物にかかる</a:t>
              </a:r>
              <a:r>
                <a:rPr kumimoji="0" lang="ja-JP" altLang="en-US" sz="1400" u="sng" dirty="0">
                  <a:solidFill>
                    <a:schemeClr val="accent1"/>
                  </a:solidFill>
                  <a:latin typeface="Meiryo UI" panose="020B0604030504040204" pitchFamily="50" charset="-128"/>
                  <a:ea typeface="Meiryo UI" panose="020B0604030504040204" pitchFamily="50" charset="-128"/>
                </a:rPr>
                <a:t>日本側の関税引き下げ等を回避</a:t>
              </a:r>
              <a:r>
                <a:rPr kumimoji="0" lang="ja-JP" altLang="en-US" sz="1400" dirty="0">
                  <a:solidFill>
                    <a:schemeClr val="tx1">
                      <a:lumMod val="85000"/>
                      <a:lumOff val="15000"/>
                    </a:schemeClr>
                  </a:solidFill>
                  <a:latin typeface="Meiryo UI" panose="020B0604030504040204" pitchFamily="50" charset="-128"/>
                  <a:ea typeface="Meiryo UI" panose="020B0604030504040204" pitchFamily="50" charset="-128"/>
                </a:rPr>
                <a:t>！</a:t>
              </a:r>
              <a:endParaRPr kumimoji="0" lang="en-US" altLang="ja-JP" sz="1400" i="0" u="none" strike="noStrike" kern="1200" cap="none" spc="0" normalizeH="0" baseline="0" noProof="0" dirty="0">
                <a:ln>
                  <a:noFill/>
                </a:ln>
                <a:solidFill>
                  <a:schemeClr val="tx1">
                    <a:lumMod val="85000"/>
                    <a:lumOff val="15000"/>
                  </a:schemeClr>
                </a:solidFill>
                <a:effectLst/>
                <a:uLnTx/>
                <a:uFillTx/>
                <a:latin typeface="Meiryo UI" panose="020B0604030504040204" pitchFamily="50" charset="-128"/>
                <a:ea typeface="Meiryo UI" panose="020B0604030504040204" pitchFamily="50" charset="-128"/>
              </a:endParaRPr>
            </a:p>
          </p:txBody>
        </p:sp>
        <p:sp>
          <p:nvSpPr>
            <p:cNvPr id="83" name="正方形/長方形 82">
              <a:extLst>
                <a:ext uri="{FF2B5EF4-FFF2-40B4-BE49-F238E27FC236}">
                  <a16:creationId xmlns:a16="http://schemas.microsoft.com/office/drawing/2014/main" id="{B9058716-5FBF-CDD8-C1F4-672EE7D8F003}"/>
                </a:ext>
              </a:extLst>
            </p:cNvPr>
            <p:cNvSpPr>
              <a:spLocks noChangeArrowheads="1"/>
            </p:cNvSpPr>
            <p:nvPr/>
          </p:nvSpPr>
          <p:spPr bwMode="auto">
            <a:xfrm>
              <a:off x="45360" y="692696"/>
              <a:ext cx="5272907" cy="369332"/>
            </a:xfrm>
            <a:prstGeom prst="rect">
              <a:avLst/>
            </a:prstGeom>
            <a:noFill/>
            <a:ln w="9525">
              <a:noFill/>
              <a:miter lim="800000"/>
              <a:headEnd/>
              <a:tailEnd/>
            </a:ln>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rPr>
                <a:t>米国の関税措置に関する日米協議への万全な対応</a:t>
              </a:r>
              <a:endParaRPr kumimoji="0" lang="en-US" altLang="ja-JP" b="1" i="0" u="none" strike="noStrike" kern="1200" cap="none" spc="0" normalizeH="0" baseline="0" noProof="0" dirty="0">
                <a:ln>
                  <a:noFill/>
                </a:ln>
                <a:solidFill>
                  <a:schemeClr val="accent3">
                    <a:lumMod val="75000"/>
                  </a:schemeClr>
                </a:solidFill>
                <a:effectLst/>
                <a:uLnTx/>
                <a:uFillTx/>
                <a:latin typeface="Meiryo UI" panose="020B0604030504040204" pitchFamily="50" charset="-128"/>
                <a:ea typeface="Meiryo UI" panose="020B0604030504040204" pitchFamily="50" charset="-128"/>
              </a:endParaRPr>
            </a:p>
          </p:txBody>
        </p:sp>
        <p:cxnSp>
          <p:nvCxnSpPr>
            <p:cNvPr id="84" name="直線コネクタ 83">
              <a:extLst>
                <a:ext uri="{FF2B5EF4-FFF2-40B4-BE49-F238E27FC236}">
                  <a16:creationId xmlns:a16="http://schemas.microsoft.com/office/drawing/2014/main" id="{0CD64B37-F201-E58A-FF7F-668C319B86CF}"/>
                </a:ext>
              </a:extLst>
            </p:cNvPr>
            <p:cNvCxnSpPr>
              <a:cxnSpLocks/>
              <a:stCxn id="83" idx="3"/>
            </p:cNvCxnSpPr>
            <p:nvPr/>
          </p:nvCxnSpPr>
          <p:spPr>
            <a:xfrm flipV="1">
              <a:off x="5318267" y="836712"/>
              <a:ext cx="3609493" cy="0"/>
            </a:xfrm>
            <a:prstGeom prst="line">
              <a:avLst/>
            </a:prstGeom>
            <a:ln>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grpSp>
    </p:spTree>
    <p:extLst>
      <p:ext uri="{BB962C8B-B14F-4D97-AF65-F5344CB8AC3E}">
        <p14:creationId xmlns:p14="http://schemas.microsoft.com/office/powerpoint/2010/main" val="3328614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AB58F-23DF-A549-CFEC-455A98646C31}"/>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5E02FB2A-CB5E-99AD-4C6A-E7585F16A805}"/>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8078D2C5-B5B8-9DAC-3A39-60B7E350F3EA}"/>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130" normalizeH="0" noProof="0" dirty="0">
                <a:ln>
                  <a:noFill/>
                </a:ln>
                <a:solidFill>
                  <a:prstClr val="black"/>
                </a:solidFill>
                <a:effectLst/>
                <a:uLnTx/>
                <a:uFillTx/>
                <a:latin typeface="HGS創英角ｺﾞｼｯｸUB" pitchFamily="50" charset="-128"/>
                <a:ea typeface="HGS創英角ｺﾞｼｯｸUB" pitchFamily="50" charset="-128"/>
              </a:rPr>
              <a:t>農業構造転換集中対策は５年間で２</a:t>
            </a:r>
            <a:r>
              <a:rPr kumimoji="1" lang="en-US" altLang="ja-JP" sz="2400" i="0" u="none" strike="noStrike" kern="1200" cap="none" spc="-130" normalizeH="0" noProof="0" dirty="0">
                <a:ln>
                  <a:noFill/>
                </a:ln>
                <a:solidFill>
                  <a:prstClr val="black"/>
                </a:solidFill>
                <a:effectLst/>
                <a:uLnTx/>
                <a:uFillTx/>
                <a:latin typeface="HGS創英角ｺﾞｼｯｸUB" pitchFamily="50" charset="-128"/>
                <a:ea typeface="HGS創英角ｺﾞｼｯｸUB" pitchFamily="50" charset="-128"/>
              </a:rPr>
              <a:t>.</a:t>
            </a:r>
            <a:r>
              <a:rPr kumimoji="1" lang="ja-JP" altLang="en-US" sz="2400" i="0" u="none" strike="noStrike" kern="1200" cap="none" spc="-130" normalizeH="0" noProof="0" dirty="0">
                <a:ln>
                  <a:noFill/>
                </a:ln>
                <a:solidFill>
                  <a:prstClr val="black"/>
                </a:solidFill>
                <a:effectLst/>
                <a:uLnTx/>
                <a:uFillTx/>
                <a:latin typeface="HGS創英角ｺﾞｼｯｸUB" pitchFamily="50" charset="-128"/>
                <a:ea typeface="HGS創英角ｺﾞｼｯｸUB" pitchFamily="50" charset="-128"/>
              </a:rPr>
              <a:t>５兆円規模</a:t>
            </a:r>
          </a:p>
        </p:txBody>
      </p:sp>
      <p:sp>
        <p:nvSpPr>
          <p:cNvPr id="2" name="四角形: 角を丸くする 1">
            <a:extLst>
              <a:ext uri="{FF2B5EF4-FFF2-40B4-BE49-F238E27FC236}">
                <a16:creationId xmlns:a16="http://schemas.microsoft.com/office/drawing/2014/main" id="{AC45A602-7AD6-D6EB-990C-A2CF1C6CF879}"/>
              </a:ext>
            </a:extLst>
          </p:cNvPr>
          <p:cNvSpPr/>
          <p:nvPr/>
        </p:nvSpPr>
        <p:spPr>
          <a:xfrm>
            <a:off x="53722" y="692752"/>
            <a:ext cx="9036557" cy="792031"/>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Meiryo UI" panose="020B0604030504040204" pitchFamily="50" charset="-128"/>
                <a:ea typeface="Meiryo UI" panose="020B0604030504040204" pitchFamily="50" charset="-128"/>
              </a:rPr>
              <a:t>ＪＡグループの要請もふまえ、自民党食料安保本部は、農業構造転換集中対策に別枠で</a:t>
            </a:r>
            <a:endParaRPr lang="en-US" altLang="ja-JP" dirty="0">
              <a:solidFill>
                <a:prstClr val="black"/>
              </a:solidFill>
              <a:latin typeface="Meiryo UI" panose="020B0604030504040204" pitchFamily="50" charset="-128"/>
              <a:ea typeface="Meiryo UI" panose="020B0604030504040204" pitchFamily="50" charset="-128"/>
            </a:endParaRPr>
          </a:p>
          <a:p>
            <a:pPr algn="ctr"/>
            <a:r>
              <a:rPr lang="ja-JP" altLang="en-US" dirty="0">
                <a:solidFill>
                  <a:prstClr val="black"/>
                </a:solidFill>
                <a:latin typeface="Meiryo UI" panose="020B0604030504040204" pitchFamily="50" charset="-128"/>
                <a:ea typeface="Meiryo UI" panose="020B0604030504040204" pitchFamily="50" charset="-128"/>
              </a:rPr>
              <a:t>必要となる事業規模について、令和７年度からの初動５年間で、概ね２</a:t>
            </a:r>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５兆円程度と明示！</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C5B9650-6934-29BE-428E-B3CDDECDC6B3}"/>
              </a:ext>
            </a:extLst>
          </p:cNvPr>
          <p:cNvSpPr txBox="1"/>
          <p:nvPr/>
        </p:nvSpPr>
        <p:spPr>
          <a:xfrm>
            <a:off x="2610000" y="1556792"/>
            <a:ext cx="3924000" cy="375602"/>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農業構造転換集中対策の概要</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4" name="正方形/長方形 13">
            <a:extLst>
              <a:ext uri="{FF2B5EF4-FFF2-40B4-BE49-F238E27FC236}">
                <a16:creationId xmlns:a16="http://schemas.microsoft.com/office/drawing/2014/main" id="{ADF1558D-5AA1-D5DD-2B8C-540EE6A8AD4F}"/>
              </a:ext>
            </a:extLst>
          </p:cNvPr>
          <p:cNvSpPr/>
          <p:nvPr/>
        </p:nvSpPr>
        <p:spPr>
          <a:xfrm>
            <a:off x="233392" y="2929640"/>
            <a:ext cx="4140000" cy="1728000"/>
          </a:xfrm>
          <a:prstGeom prst="rect">
            <a:avLst/>
          </a:prstGeom>
          <a:solidFill>
            <a:schemeClr val="bg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農業農村整備</a:t>
            </a:r>
            <a:r>
              <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（農地の大区画化等）</a:t>
            </a:r>
            <a:endParaRPr lang="en-US" altLang="ja-JP" sz="16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a:p>
            <a:pPr lvl="0">
              <a:spcBef>
                <a:spcPts val="1200"/>
              </a:spcBef>
              <a:defRP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✅農地の大区画化等の整備の推進</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✅中山間地域におけるきめ細かな整備　等</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5" name="正方形/長方形 14">
            <a:extLst>
              <a:ext uri="{FF2B5EF4-FFF2-40B4-BE49-F238E27FC236}">
                <a16:creationId xmlns:a16="http://schemas.microsoft.com/office/drawing/2014/main" id="{0655FB57-DFBC-4D63-97E4-7F62C025B2E9}"/>
              </a:ext>
            </a:extLst>
          </p:cNvPr>
          <p:cNvSpPr/>
          <p:nvPr/>
        </p:nvSpPr>
        <p:spPr>
          <a:xfrm>
            <a:off x="4788024" y="2929640"/>
            <a:ext cx="4140000" cy="1728000"/>
          </a:xfrm>
          <a:prstGeom prst="rect">
            <a:avLst/>
          </a:prstGeom>
          <a:solidFill>
            <a:schemeClr val="bg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共同利用施設の再編集約・合理化</a:t>
            </a:r>
            <a:endPar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a:p>
            <a:pPr marL="179388" lvl="0" indent="-179388">
              <a:spcBef>
                <a:spcPts val="1200"/>
              </a:spcBef>
              <a:defRP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✅老朽化が進む共同利用施設等の再編集約・合理化の推進　</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6" name="正方形/長方形 15">
            <a:extLst>
              <a:ext uri="{FF2B5EF4-FFF2-40B4-BE49-F238E27FC236}">
                <a16:creationId xmlns:a16="http://schemas.microsoft.com/office/drawing/2014/main" id="{3FCD749A-7ECA-2282-71D5-EE231C26CA8B}"/>
              </a:ext>
            </a:extLst>
          </p:cNvPr>
          <p:cNvSpPr/>
          <p:nvPr/>
        </p:nvSpPr>
        <p:spPr>
          <a:xfrm>
            <a:off x="233392" y="5013368"/>
            <a:ext cx="4140000" cy="1728000"/>
          </a:xfrm>
          <a:prstGeom prst="rect">
            <a:avLst/>
          </a:prstGeom>
          <a:solidFill>
            <a:schemeClr val="bg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スマート農業技術・新品種の開発</a:t>
            </a:r>
            <a:endParaRPr lang="en-US" altLang="ja-JP" sz="20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a:p>
            <a:pPr lvl="0" algn="ctr">
              <a:defRPr/>
            </a:pPr>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生産性向上に資する農業機械の導入</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a:p>
            <a:pPr lvl="0">
              <a:spcBef>
                <a:spcPts val="1200"/>
              </a:spcBef>
              <a:defRP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✅スマート農業技術や革新的新品種等の開発</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✅生産性向上に資する農業機械の導入</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✅サービス事業者の育成　等</a:t>
            </a:r>
            <a:endParaRPr lang="en-US" altLang="ja-JP" sz="20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正方形/長方形 16">
            <a:extLst>
              <a:ext uri="{FF2B5EF4-FFF2-40B4-BE49-F238E27FC236}">
                <a16:creationId xmlns:a16="http://schemas.microsoft.com/office/drawing/2014/main" id="{16A38641-CF3E-684B-3C4E-F6F84A162F56}"/>
              </a:ext>
            </a:extLst>
          </p:cNvPr>
          <p:cNvSpPr/>
          <p:nvPr/>
        </p:nvSpPr>
        <p:spPr>
          <a:xfrm>
            <a:off x="4788024" y="5013368"/>
            <a:ext cx="4140000" cy="1728000"/>
          </a:xfrm>
          <a:prstGeom prst="rect">
            <a:avLst/>
          </a:prstGeom>
          <a:solidFill>
            <a:schemeClr val="bg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ja-JP" altLang="en-US" sz="2000"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輸出産地の育成</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a:p>
            <a:pPr lvl="0">
              <a:spcBef>
                <a:spcPts val="1200"/>
              </a:spcBef>
              <a:defRP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✅低コスト生産の推進</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✅製造設備等の整備</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✅オールジャパンでのブランディング等の取組強化　等</a:t>
            </a:r>
            <a:endParaRPr lang="en-US" altLang="ja-JP" sz="2000"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B5C2A055-8C9D-FA11-1658-B1224BFA60D5}"/>
              </a:ext>
            </a:extLst>
          </p:cNvPr>
          <p:cNvSpPr txBox="1"/>
          <p:nvPr/>
        </p:nvSpPr>
        <p:spPr>
          <a:xfrm>
            <a:off x="53722" y="2785640"/>
            <a:ext cx="1728112"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概ね</a:t>
            </a: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8,000</a:t>
            </a: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04DB728B-5733-8636-688F-FDA2DFBC40B4}"/>
              </a:ext>
            </a:extLst>
          </p:cNvPr>
          <p:cNvSpPr txBox="1"/>
          <p:nvPr/>
        </p:nvSpPr>
        <p:spPr>
          <a:xfrm>
            <a:off x="4549332" y="2785640"/>
            <a:ext cx="1728112"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概ね</a:t>
            </a:r>
            <a:r>
              <a:rPr lang="en-US" altLang="ja-JP"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9</a:t>
            </a: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,000</a:t>
            </a: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172CCDAD-A187-1B11-CDB1-29FD6E736E91}"/>
              </a:ext>
            </a:extLst>
          </p:cNvPr>
          <p:cNvSpPr txBox="1"/>
          <p:nvPr/>
        </p:nvSpPr>
        <p:spPr>
          <a:xfrm>
            <a:off x="4549332" y="4909723"/>
            <a:ext cx="1728112"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概ね</a:t>
            </a: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2,000</a:t>
            </a: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1" name="テキスト ボックス 20">
            <a:extLst>
              <a:ext uri="{FF2B5EF4-FFF2-40B4-BE49-F238E27FC236}">
                <a16:creationId xmlns:a16="http://schemas.microsoft.com/office/drawing/2014/main" id="{A6FCC5A3-5EEF-236C-3AB4-DE4990133D87}"/>
              </a:ext>
            </a:extLst>
          </p:cNvPr>
          <p:cNvSpPr txBox="1"/>
          <p:nvPr/>
        </p:nvSpPr>
        <p:spPr>
          <a:xfrm>
            <a:off x="53722" y="4909723"/>
            <a:ext cx="1728112"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概ね</a:t>
            </a:r>
            <a:r>
              <a:rPr lang="en-US" altLang="ja-JP"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7</a:t>
            </a: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,000</a:t>
            </a: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4" name="テキスト ボックス 23">
            <a:extLst>
              <a:ext uri="{FF2B5EF4-FFF2-40B4-BE49-F238E27FC236}">
                <a16:creationId xmlns:a16="http://schemas.microsoft.com/office/drawing/2014/main" id="{C7C44EDB-2790-CDA4-BFFA-B484454BB0C3}"/>
              </a:ext>
            </a:extLst>
          </p:cNvPr>
          <p:cNvSpPr txBox="1"/>
          <p:nvPr/>
        </p:nvSpPr>
        <p:spPr>
          <a:xfrm>
            <a:off x="926776" y="1988839"/>
            <a:ext cx="7290448" cy="688717"/>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lang="ja-JP" altLang="en-US" b="1"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～５年間で</a:t>
            </a:r>
            <a:r>
              <a:rPr kumimoji="1" lang="ja-JP" altLang="en-US"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概ね２</a:t>
            </a:r>
            <a:r>
              <a:rPr kumimoji="1" lang="en-US" altLang="ja-JP"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５兆円程度（うち国費概ね１</a:t>
            </a:r>
            <a:r>
              <a:rPr kumimoji="1" lang="en-US" altLang="ja-JP"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３兆円程度）～</a:t>
            </a:r>
            <a:endParaRPr kumimoji="1" lang="en-US" altLang="ja-JP"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auto" latinLnBrk="0" hangingPunct="1">
              <a:spcBef>
                <a:spcPts val="600"/>
              </a:spcBef>
              <a:spcAft>
                <a:spcPts val="0"/>
              </a:spcAft>
              <a:buClrTx/>
              <a:buSzTx/>
              <a:buFontTx/>
              <a:buNone/>
              <a:tabLst/>
              <a:defRPr/>
            </a:pPr>
            <a:r>
              <a:rPr kumimoji="1" lang="en-US" altLang="ja-JP"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７年度補正：</a:t>
            </a:r>
            <a:r>
              <a:rPr kumimoji="1" lang="en-US" altLang="ja-JP"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2,410</a:t>
            </a:r>
            <a:r>
              <a:rPr kumimoji="1" lang="ja-JP" altLang="en-US"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億円、８年度当初：</a:t>
            </a:r>
            <a:r>
              <a:rPr kumimoji="1" lang="en-US" altLang="ja-JP"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rPr>
              <a:t>494</a:t>
            </a:r>
            <a:r>
              <a:rPr lang="ja-JP" altLang="en-US" b="1"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億円</a:t>
            </a:r>
            <a:r>
              <a:rPr lang="en-US" altLang="ja-JP" b="1" dirty="0">
                <a:solidFill>
                  <a:schemeClr val="accent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2" name="スライド番号プレースホルダ 1">
            <a:extLst>
              <a:ext uri="{FF2B5EF4-FFF2-40B4-BE49-F238E27FC236}">
                <a16:creationId xmlns:a16="http://schemas.microsoft.com/office/drawing/2014/main" id="{BE219387-71D1-BE4B-A681-0CEABD880E39}"/>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Tree>
    <p:extLst>
      <p:ext uri="{BB962C8B-B14F-4D97-AF65-F5344CB8AC3E}">
        <p14:creationId xmlns:p14="http://schemas.microsoft.com/office/powerpoint/2010/main" val="1602254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DFAD0-6487-BC01-D612-1F7265252BF6}"/>
            </a:ext>
          </a:extLst>
        </p:cNvPr>
        <p:cNvGrpSpPr/>
        <p:nvPr/>
      </p:nvGrpSpPr>
      <p:grpSpPr>
        <a:xfrm>
          <a:off x="0" y="0"/>
          <a:ext cx="0" cy="0"/>
          <a:chOff x="0" y="0"/>
          <a:chExt cx="0" cy="0"/>
        </a:xfrm>
      </p:grpSpPr>
      <p:sp>
        <p:nvSpPr>
          <p:cNvPr id="29" name="フリーフォーム: 図形 28">
            <a:extLst>
              <a:ext uri="{FF2B5EF4-FFF2-40B4-BE49-F238E27FC236}">
                <a16:creationId xmlns:a16="http://schemas.microsoft.com/office/drawing/2014/main" id="{A76D707C-F805-9425-DFED-012808290ED5}"/>
              </a:ext>
            </a:extLst>
          </p:cNvPr>
          <p:cNvSpPr/>
          <p:nvPr/>
        </p:nvSpPr>
        <p:spPr>
          <a:xfrm>
            <a:off x="3771740" y="3872031"/>
            <a:ext cx="380384" cy="606840"/>
          </a:xfrm>
          <a:custGeom>
            <a:avLst/>
            <a:gdLst>
              <a:gd name="csX0" fmla="*/ 17930 w 403412"/>
              <a:gd name="csY0" fmla="*/ 0 h 609600"/>
              <a:gd name="csX1" fmla="*/ 403412 w 403412"/>
              <a:gd name="csY1" fmla="*/ 0 h 609600"/>
              <a:gd name="csX2" fmla="*/ 403412 w 403412"/>
              <a:gd name="csY2" fmla="*/ 251012 h 609600"/>
              <a:gd name="csX3" fmla="*/ 0 w 403412"/>
              <a:gd name="csY3" fmla="*/ 609600 h 609600"/>
              <a:gd name="csX4" fmla="*/ 17930 w 403412"/>
              <a:gd name="csY4" fmla="*/ 0 h 609600"/>
            </a:gdLst>
            <a:ahLst/>
            <a:cxnLst>
              <a:cxn ang="0">
                <a:pos x="csX0" y="csY0"/>
              </a:cxn>
              <a:cxn ang="0">
                <a:pos x="csX1" y="csY1"/>
              </a:cxn>
              <a:cxn ang="0">
                <a:pos x="csX2" y="csY2"/>
              </a:cxn>
              <a:cxn ang="0">
                <a:pos x="csX3" y="csY3"/>
              </a:cxn>
              <a:cxn ang="0">
                <a:pos x="csX4" y="csY4"/>
              </a:cxn>
            </a:cxnLst>
            <a:rect l="l" t="t" r="r" b="b"/>
            <a:pathLst>
              <a:path w="403412" h="609600">
                <a:moveTo>
                  <a:pt x="17930" y="0"/>
                </a:moveTo>
                <a:lnTo>
                  <a:pt x="403412" y="0"/>
                </a:lnTo>
                <a:lnTo>
                  <a:pt x="403412" y="251012"/>
                </a:lnTo>
                <a:lnTo>
                  <a:pt x="0" y="609600"/>
                </a:lnTo>
                <a:lnTo>
                  <a:pt x="17930" y="0"/>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D772F67F-A7F5-1E96-CFD2-3C8CC99BFA8A}"/>
              </a:ext>
            </a:extLst>
          </p:cNvPr>
          <p:cNvSpPr/>
          <p:nvPr/>
        </p:nvSpPr>
        <p:spPr>
          <a:xfrm>
            <a:off x="1631576" y="2837005"/>
            <a:ext cx="896471" cy="1300528"/>
          </a:xfrm>
          <a:custGeom>
            <a:avLst/>
            <a:gdLst>
              <a:gd name="csX0" fmla="*/ 0 w 896471"/>
              <a:gd name="csY0" fmla="*/ 0 h 1344706"/>
              <a:gd name="csX1" fmla="*/ 896471 w 896471"/>
              <a:gd name="csY1" fmla="*/ 0 h 1344706"/>
              <a:gd name="csX2" fmla="*/ 896471 w 896471"/>
              <a:gd name="csY2" fmla="*/ 1039906 h 1344706"/>
              <a:gd name="csX3" fmla="*/ 0 w 896471"/>
              <a:gd name="csY3" fmla="*/ 1344706 h 1344706"/>
              <a:gd name="csX4" fmla="*/ 0 w 896471"/>
              <a:gd name="csY4" fmla="*/ 0 h 1344706"/>
            </a:gdLst>
            <a:ahLst/>
            <a:cxnLst>
              <a:cxn ang="0">
                <a:pos x="csX0" y="csY0"/>
              </a:cxn>
              <a:cxn ang="0">
                <a:pos x="csX1" y="csY1"/>
              </a:cxn>
              <a:cxn ang="0">
                <a:pos x="csX2" y="csY2"/>
              </a:cxn>
              <a:cxn ang="0">
                <a:pos x="csX3" y="csY3"/>
              </a:cxn>
              <a:cxn ang="0">
                <a:pos x="csX4" y="csY4"/>
              </a:cxn>
            </a:cxnLst>
            <a:rect l="l" t="t" r="r" b="b"/>
            <a:pathLst>
              <a:path w="896471" h="1344706">
                <a:moveTo>
                  <a:pt x="0" y="0"/>
                </a:moveTo>
                <a:lnTo>
                  <a:pt x="896471" y="0"/>
                </a:lnTo>
                <a:lnTo>
                  <a:pt x="896471" y="1039906"/>
                </a:lnTo>
                <a:lnTo>
                  <a:pt x="0" y="1344706"/>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6C570D99-5989-923B-3BE7-22645082700A}"/>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9CA8BEF0-E0F4-0767-DA97-966B06261785}"/>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130" normalizeH="0" noProof="0" dirty="0">
                <a:ln>
                  <a:noFill/>
                </a:ln>
                <a:solidFill>
                  <a:prstClr val="black"/>
                </a:solidFill>
                <a:effectLst/>
                <a:uLnTx/>
                <a:uFillTx/>
                <a:latin typeface="HGS創英角ｺﾞｼｯｸUB" pitchFamily="50" charset="-128"/>
                <a:ea typeface="HGS創英角ｺﾞｼｯｸUB" pitchFamily="50" charset="-128"/>
              </a:rPr>
              <a:t>農業構造転換集中対策の具体化①　共同利用施設の再編集約・合理化</a:t>
            </a:r>
          </a:p>
        </p:txBody>
      </p:sp>
      <p:sp>
        <p:nvSpPr>
          <p:cNvPr id="37" name="吹き出し: 角を丸めた四角形 36">
            <a:extLst>
              <a:ext uri="{FF2B5EF4-FFF2-40B4-BE49-F238E27FC236}">
                <a16:creationId xmlns:a16="http://schemas.microsoft.com/office/drawing/2014/main" id="{562975BC-7149-5EE7-672A-C57773E094F9}"/>
              </a:ext>
            </a:extLst>
          </p:cNvPr>
          <p:cNvSpPr/>
          <p:nvPr/>
        </p:nvSpPr>
        <p:spPr>
          <a:xfrm>
            <a:off x="-719975" y="4244204"/>
            <a:ext cx="1737458" cy="2483195"/>
          </a:xfrm>
          <a:prstGeom prst="wedgeRoundRectCallout">
            <a:avLst>
              <a:gd name="adj1" fmla="val -48952"/>
              <a:gd name="adj2" fmla="val 29204"/>
              <a:gd name="adj3" fmla="val 1666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latin typeface="BIZ UDPゴシック" panose="020B0400000000000000" pitchFamily="50" charset="-128"/>
                <a:ea typeface="BIZ UDPゴシック" panose="020B0400000000000000" pitchFamily="50" charset="-128"/>
              </a:rPr>
              <a:t>加速化支援</a:t>
            </a:r>
            <a:r>
              <a:rPr lang="ja-JP" altLang="en-US" sz="1050" b="1" dirty="0">
                <a:solidFill>
                  <a:schemeClr val="tx1"/>
                </a:solidFill>
                <a:latin typeface="BIZ UDPゴシック" panose="020B0400000000000000" pitchFamily="50" charset="-128"/>
                <a:ea typeface="BIZ UDPゴシック" panose="020B0400000000000000" pitchFamily="50" charset="-128"/>
              </a:rPr>
              <a:t>（</a:t>
            </a:r>
            <a:r>
              <a:rPr lang="ja-JP" altLang="en-US" sz="900" dirty="0">
                <a:solidFill>
                  <a:schemeClr val="tx1"/>
                </a:solidFill>
                <a:latin typeface="BIZ UDPゴシック" panose="020B0400000000000000" pitchFamily="50" charset="-128"/>
                <a:ea typeface="BIZ UDPゴシック" panose="020B0400000000000000" pitchFamily="50" charset="-128"/>
              </a:rPr>
              <a:t>かさ上げ措置 ）</a:t>
            </a:r>
            <a:endParaRPr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254DCD3A-EE54-60C7-5530-D6E302825506}"/>
              </a:ext>
            </a:extLst>
          </p:cNvPr>
          <p:cNvSpPr/>
          <p:nvPr/>
        </p:nvSpPr>
        <p:spPr>
          <a:xfrm>
            <a:off x="53722" y="692752"/>
            <a:ext cx="9036557" cy="1148842"/>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共同利用施設の再編集約・合理化事業において、総額</a:t>
            </a:r>
            <a:r>
              <a:rPr lang="en-US" altLang="ja-JP" dirty="0">
                <a:solidFill>
                  <a:prstClr val="black"/>
                </a:solidFill>
                <a:latin typeface="Meiryo UI" panose="020B0604030504040204" pitchFamily="50" charset="-128"/>
                <a:ea typeface="Meiryo UI" panose="020B0604030504040204" pitchFamily="50" charset="-128"/>
              </a:rPr>
              <a:t>1,049</a:t>
            </a:r>
            <a:r>
              <a:rPr lang="ja-JP" altLang="en-US" dirty="0">
                <a:solidFill>
                  <a:prstClr val="black"/>
                </a:solidFill>
                <a:latin typeface="Meiryo UI" panose="020B0604030504040204" pitchFamily="50" charset="-128"/>
                <a:ea typeface="Meiryo UI" panose="020B0604030504040204" pitchFamily="50" charset="-128"/>
              </a:rPr>
              <a:t>億円を確保するとともに、補助率の引き上げ（最大２／３）や繰越分の地方財政措置の拡充等を確保！</a:t>
            </a:r>
          </a:p>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補助率の引き上げ等について、食肉処理施設等も対象に追加！</a:t>
            </a:r>
          </a:p>
        </p:txBody>
      </p:sp>
      <p:cxnSp>
        <p:nvCxnSpPr>
          <p:cNvPr id="6" name="直線コネクタ 5">
            <a:extLst>
              <a:ext uri="{FF2B5EF4-FFF2-40B4-BE49-F238E27FC236}">
                <a16:creationId xmlns:a16="http://schemas.microsoft.com/office/drawing/2014/main" id="{87538B06-C900-1D73-7099-6473BE6E66A3}"/>
              </a:ext>
            </a:extLst>
          </p:cNvPr>
          <p:cNvCxnSpPr>
            <a:cxnSpLocks/>
          </p:cNvCxnSpPr>
          <p:nvPr/>
        </p:nvCxnSpPr>
        <p:spPr>
          <a:xfrm flipV="1">
            <a:off x="1624466" y="3883621"/>
            <a:ext cx="908611" cy="300387"/>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A881B48A-5689-775C-626B-21C18F8527C0}"/>
              </a:ext>
            </a:extLst>
          </p:cNvPr>
          <p:cNvCxnSpPr>
            <a:cxnSpLocks/>
          </p:cNvCxnSpPr>
          <p:nvPr/>
        </p:nvCxnSpPr>
        <p:spPr>
          <a:xfrm>
            <a:off x="1605109" y="2808141"/>
            <a:ext cx="936460" cy="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12" name="正方形/長方形 111">
            <a:extLst>
              <a:ext uri="{FF2B5EF4-FFF2-40B4-BE49-F238E27FC236}">
                <a16:creationId xmlns:a16="http://schemas.microsoft.com/office/drawing/2014/main" id="{823D30BF-437D-EDFB-2F64-70685EF2E167}"/>
              </a:ext>
            </a:extLst>
          </p:cNvPr>
          <p:cNvSpPr/>
          <p:nvPr/>
        </p:nvSpPr>
        <p:spPr>
          <a:xfrm>
            <a:off x="401179" y="2808141"/>
            <a:ext cx="1204285" cy="1711537"/>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BIZ UDPゴシック" panose="020B0400000000000000" pitchFamily="50" charset="-128"/>
                <a:ea typeface="BIZ UDPゴシック" panose="020B0400000000000000" pitchFamily="50" charset="-128"/>
              </a:rPr>
              <a:t>産地負担</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487" b="1" dirty="0">
                <a:solidFill>
                  <a:schemeClr val="tx1"/>
                </a:solidFill>
                <a:latin typeface="BIZ UDPゴシック" panose="020B0400000000000000" pitchFamily="50" charset="-128"/>
                <a:ea typeface="BIZ UDPゴシック" panose="020B0400000000000000" pitchFamily="50" charset="-128"/>
              </a:rPr>
              <a:t>４０％</a:t>
            </a:r>
            <a:endParaRPr lang="en-US" altLang="ja-JP" sz="1487"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9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50" b="1" dirty="0">
                <a:solidFill>
                  <a:schemeClr val="tx1"/>
                </a:solidFill>
                <a:latin typeface="BIZ UDPゴシック" panose="020B0400000000000000" pitchFamily="50" charset="-128"/>
                <a:ea typeface="BIZ UDPゴシック" panose="020B0400000000000000" pitchFamily="50" charset="-128"/>
              </a:rPr>
              <a:t>（畜産は</a:t>
            </a:r>
            <a:r>
              <a:rPr lang="en-US" altLang="ja-JP" sz="1050" b="1" dirty="0">
                <a:solidFill>
                  <a:schemeClr val="tx1"/>
                </a:solidFill>
                <a:latin typeface="BIZ UDPゴシック" panose="020B0400000000000000" pitchFamily="50" charset="-128"/>
                <a:ea typeface="BIZ UDPゴシック" panose="020B0400000000000000" pitchFamily="50" charset="-128"/>
              </a:rPr>
              <a:t>50</a:t>
            </a:r>
            <a:r>
              <a:rPr lang="ja-JP" altLang="en-US" sz="1050" b="1" dirty="0">
                <a:solidFill>
                  <a:schemeClr val="tx1"/>
                </a:solidFill>
                <a:latin typeface="BIZ UDPゴシック" panose="020B0400000000000000" pitchFamily="50" charset="-128"/>
                <a:ea typeface="BIZ UDPゴシック" panose="020B0400000000000000" pitchFamily="50" charset="-128"/>
              </a:rPr>
              <a:t>％）</a:t>
            </a:r>
            <a:endParaRPr lang="en-US" altLang="ja-JP" sz="105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487" b="1" dirty="0">
              <a:solidFill>
                <a:schemeClr val="bg1"/>
              </a:solidFill>
              <a:latin typeface="BIZ UDPゴシック" panose="020B0400000000000000" pitchFamily="50" charset="-128"/>
              <a:ea typeface="BIZ UDPゴシック" panose="020B0400000000000000" pitchFamily="50" charset="-128"/>
            </a:endParaRPr>
          </a:p>
        </p:txBody>
      </p:sp>
      <p:sp>
        <p:nvSpPr>
          <p:cNvPr id="113" name="正方形/長方形 112">
            <a:extLst>
              <a:ext uri="{FF2B5EF4-FFF2-40B4-BE49-F238E27FC236}">
                <a16:creationId xmlns:a16="http://schemas.microsoft.com/office/drawing/2014/main" id="{6EF9178C-E039-5453-023B-0977A2B4562D}"/>
              </a:ext>
            </a:extLst>
          </p:cNvPr>
          <p:cNvSpPr/>
          <p:nvPr/>
        </p:nvSpPr>
        <p:spPr>
          <a:xfrm>
            <a:off x="991777" y="4189356"/>
            <a:ext cx="613688" cy="316219"/>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030"/>
              </a:lnSpc>
            </a:pPr>
            <a:r>
              <a:rPr lang="ja-JP" altLang="en-US" sz="1030" dirty="0">
                <a:solidFill>
                  <a:schemeClr val="tx1"/>
                </a:solidFill>
                <a:latin typeface="BIZ UDPゴシック" panose="020B0400000000000000" pitchFamily="50" charset="-128"/>
                <a:ea typeface="BIZ UDPゴシック" panose="020B0400000000000000" pitchFamily="50" charset="-128"/>
              </a:rPr>
              <a:t>県</a:t>
            </a:r>
            <a:endParaRPr lang="en-US" altLang="ja-JP" sz="1030" dirty="0">
              <a:solidFill>
                <a:schemeClr val="tx1"/>
              </a:solidFill>
              <a:latin typeface="BIZ UDPゴシック" panose="020B0400000000000000" pitchFamily="50" charset="-128"/>
              <a:ea typeface="BIZ UDPゴシック" panose="020B0400000000000000" pitchFamily="50" charset="-128"/>
            </a:endParaRPr>
          </a:p>
          <a:p>
            <a:pPr algn="ctr">
              <a:lnSpc>
                <a:spcPts val="1030"/>
              </a:lnSpc>
            </a:pPr>
            <a:r>
              <a:rPr lang="ja-JP" altLang="en-US" sz="1030" dirty="0">
                <a:solidFill>
                  <a:schemeClr val="tx1"/>
                </a:solidFill>
                <a:latin typeface="BIZ UDPゴシック" panose="020B0400000000000000" pitchFamily="50" charset="-128"/>
                <a:ea typeface="BIZ UDPゴシック" panose="020B0400000000000000" pitchFamily="50" charset="-128"/>
              </a:rPr>
              <a:t>５％</a:t>
            </a:r>
            <a:endParaRPr lang="en-US" altLang="ja-JP" sz="1030" dirty="0">
              <a:solidFill>
                <a:schemeClr val="tx1"/>
              </a:solidFill>
              <a:latin typeface="BIZ UDPゴシック" panose="020B0400000000000000" pitchFamily="50" charset="-128"/>
              <a:ea typeface="BIZ UDPゴシック" panose="020B0400000000000000" pitchFamily="50" charset="-128"/>
            </a:endParaRPr>
          </a:p>
        </p:txBody>
      </p:sp>
      <p:sp>
        <p:nvSpPr>
          <p:cNvPr id="114" name="正方形/長方形 113">
            <a:extLst>
              <a:ext uri="{FF2B5EF4-FFF2-40B4-BE49-F238E27FC236}">
                <a16:creationId xmlns:a16="http://schemas.microsoft.com/office/drawing/2014/main" id="{CE25674F-4B67-6F0F-B73F-C85B1746A33A}"/>
              </a:ext>
            </a:extLst>
          </p:cNvPr>
          <p:cNvSpPr/>
          <p:nvPr/>
        </p:nvSpPr>
        <p:spPr>
          <a:xfrm>
            <a:off x="401180" y="4171178"/>
            <a:ext cx="607839" cy="355222"/>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030"/>
              </a:lnSpc>
            </a:pPr>
            <a:r>
              <a:rPr lang="ja-JP" altLang="en-US" sz="1030" dirty="0">
                <a:solidFill>
                  <a:schemeClr val="tx1"/>
                </a:solidFill>
                <a:latin typeface="BIZ UDPゴシック" panose="020B0400000000000000" pitchFamily="50" charset="-128"/>
                <a:ea typeface="BIZ UDPゴシック" panose="020B0400000000000000" pitchFamily="50" charset="-128"/>
              </a:rPr>
              <a:t>国</a:t>
            </a:r>
            <a:endParaRPr lang="en-US" altLang="ja-JP" sz="1030" dirty="0">
              <a:solidFill>
                <a:schemeClr val="tx1"/>
              </a:solidFill>
              <a:latin typeface="BIZ UDPゴシック" panose="020B0400000000000000" pitchFamily="50" charset="-128"/>
              <a:ea typeface="BIZ UDPゴシック" panose="020B0400000000000000" pitchFamily="50" charset="-128"/>
            </a:endParaRPr>
          </a:p>
          <a:p>
            <a:pPr algn="ctr">
              <a:lnSpc>
                <a:spcPts val="1030"/>
              </a:lnSpc>
            </a:pPr>
            <a:r>
              <a:rPr lang="ja-JP" altLang="en-US" sz="1030" dirty="0">
                <a:solidFill>
                  <a:schemeClr val="tx1"/>
                </a:solidFill>
                <a:latin typeface="BIZ UDPゴシック" panose="020B0400000000000000" pitchFamily="50" charset="-128"/>
                <a:ea typeface="BIZ UDPゴシック" panose="020B0400000000000000" pitchFamily="50" charset="-128"/>
              </a:rPr>
              <a:t>５％</a:t>
            </a:r>
            <a:endParaRPr lang="en-US" altLang="ja-JP" sz="1030" dirty="0">
              <a:solidFill>
                <a:schemeClr val="tx1"/>
              </a:solidFill>
              <a:latin typeface="BIZ UDPゴシック" panose="020B0400000000000000" pitchFamily="50" charset="-128"/>
              <a:ea typeface="BIZ UDPゴシック" panose="020B0400000000000000" pitchFamily="50" charset="-128"/>
            </a:endParaRPr>
          </a:p>
        </p:txBody>
      </p:sp>
      <p:sp>
        <p:nvSpPr>
          <p:cNvPr id="183" name="正方形/長方形 182">
            <a:extLst>
              <a:ext uri="{FF2B5EF4-FFF2-40B4-BE49-F238E27FC236}">
                <a16:creationId xmlns:a16="http://schemas.microsoft.com/office/drawing/2014/main" id="{4B729F29-32E8-C792-7744-262EB1897AD3}"/>
              </a:ext>
            </a:extLst>
          </p:cNvPr>
          <p:cNvSpPr/>
          <p:nvPr/>
        </p:nvSpPr>
        <p:spPr>
          <a:xfrm>
            <a:off x="2533077" y="4499927"/>
            <a:ext cx="1200687" cy="1850336"/>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372" dirty="0">
                <a:solidFill>
                  <a:schemeClr val="tx1"/>
                </a:solidFill>
                <a:latin typeface="BIZ UDPゴシック" panose="020B0400000000000000" pitchFamily="50" charset="-128"/>
                <a:ea typeface="BIZ UDPゴシック" panose="020B0400000000000000" pitchFamily="50" charset="-128"/>
              </a:rPr>
              <a:t>国　５０％</a:t>
            </a:r>
          </a:p>
        </p:txBody>
      </p:sp>
      <p:sp>
        <p:nvSpPr>
          <p:cNvPr id="184" name="正方形/長方形 183">
            <a:extLst>
              <a:ext uri="{FF2B5EF4-FFF2-40B4-BE49-F238E27FC236}">
                <a16:creationId xmlns:a16="http://schemas.microsoft.com/office/drawing/2014/main" id="{FDF98EF7-6A22-D9D4-EED5-F26F9E48D326}"/>
              </a:ext>
            </a:extLst>
          </p:cNvPr>
          <p:cNvSpPr/>
          <p:nvPr/>
        </p:nvSpPr>
        <p:spPr>
          <a:xfrm>
            <a:off x="2551106" y="2787813"/>
            <a:ext cx="1173948" cy="1722135"/>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BIZ UDPゴシック" panose="020B0400000000000000" pitchFamily="50" charset="-128"/>
                <a:ea typeface="BIZ UDPゴシック" panose="020B0400000000000000" pitchFamily="50" charset="-128"/>
              </a:rPr>
              <a:t>産地負担</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b="1" u="sng" dirty="0">
                <a:solidFill>
                  <a:schemeClr val="accent1"/>
                </a:solidFill>
                <a:latin typeface="BIZ UDPゴシック" panose="020B0400000000000000" pitchFamily="50" charset="-128"/>
                <a:ea typeface="BIZ UDPゴシック" panose="020B0400000000000000" pitchFamily="50" charset="-128"/>
              </a:rPr>
              <a:t>３３．３％</a:t>
            </a:r>
            <a:endParaRPr lang="en-US" altLang="ja-JP" sz="2000" b="1" u="sng" dirty="0">
              <a:solidFill>
                <a:schemeClr val="accent1"/>
              </a:solidFill>
              <a:latin typeface="BIZ UDPゴシック" panose="020B0400000000000000" pitchFamily="50" charset="-128"/>
              <a:ea typeface="BIZ UDPゴシック" panose="020B0400000000000000" pitchFamily="50" charset="-128"/>
            </a:endParaRPr>
          </a:p>
          <a:p>
            <a:pPr algn="ctr"/>
            <a:endParaRPr lang="en-US" altLang="ja-JP" sz="1372"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sz="1372" dirty="0">
              <a:solidFill>
                <a:schemeClr val="bg1"/>
              </a:solidFill>
              <a:latin typeface="BIZ UDPゴシック" panose="020B0400000000000000" pitchFamily="50" charset="-128"/>
              <a:ea typeface="BIZ UDPゴシック" panose="020B0400000000000000" pitchFamily="50" charset="-128"/>
            </a:endParaRPr>
          </a:p>
        </p:txBody>
      </p:sp>
      <p:sp>
        <p:nvSpPr>
          <p:cNvPr id="185" name="正方形/長方形 184">
            <a:extLst>
              <a:ext uri="{FF2B5EF4-FFF2-40B4-BE49-F238E27FC236}">
                <a16:creationId xmlns:a16="http://schemas.microsoft.com/office/drawing/2014/main" id="{2F9D3C94-D5AE-5CE0-A2B4-013DF2E91700}"/>
              </a:ext>
            </a:extLst>
          </p:cNvPr>
          <p:cNvSpPr/>
          <p:nvPr/>
        </p:nvSpPr>
        <p:spPr>
          <a:xfrm>
            <a:off x="3121245" y="3873736"/>
            <a:ext cx="604814" cy="333084"/>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u="sng" dirty="0">
                <a:solidFill>
                  <a:srgbClr val="FF0000"/>
                </a:solidFill>
                <a:latin typeface="BIZ UDPゴシック" panose="020B0400000000000000" pitchFamily="50" charset="-128"/>
                <a:ea typeface="BIZ UDPゴシック" panose="020B0400000000000000" pitchFamily="50" charset="-128"/>
              </a:rPr>
              <a:t>県・市</a:t>
            </a:r>
            <a:endParaRPr lang="en-US" altLang="ja-JP" sz="900" b="1" u="sng" dirty="0">
              <a:solidFill>
                <a:srgbClr val="FF0000"/>
              </a:solidFill>
              <a:latin typeface="BIZ UDPゴシック" panose="020B0400000000000000" pitchFamily="50" charset="-128"/>
              <a:ea typeface="BIZ UDPゴシック" panose="020B0400000000000000" pitchFamily="50" charset="-128"/>
            </a:endParaRPr>
          </a:p>
          <a:p>
            <a:pPr algn="ctr"/>
            <a:r>
              <a:rPr lang="en-US" altLang="ja-JP" sz="900" b="1" u="sng" dirty="0">
                <a:solidFill>
                  <a:srgbClr val="FF0000"/>
                </a:solidFill>
                <a:latin typeface="BIZ UDPゴシック" panose="020B0400000000000000" pitchFamily="50" charset="-128"/>
                <a:ea typeface="BIZ UDPゴシック" panose="020B0400000000000000" pitchFamily="50" charset="-128"/>
              </a:rPr>
              <a:t>3.3</a:t>
            </a:r>
            <a:r>
              <a:rPr lang="ja-JP" altLang="en-US" sz="900" b="1" u="sng" dirty="0">
                <a:solidFill>
                  <a:srgbClr val="FF0000"/>
                </a:solidFill>
                <a:latin typeface="BIZ UDPゴシック" panose="020B0400000000000000" pitchFamily="50" charset="-128"/>
                <a:ea typeface="BIZ UDPゴシック" panose="020B0400000000000000" pitchFamily="50" charset="-128"/>
              </a:rPr>
              <a:t>％</a:t>
            </a:r>
            <a:endParaRPr lang="en-US" altLang="ja-JP" sz="900" b="1" u="sng" dirty="0">
              <a:solidFill>
                <a:srgbClr val="FF0000"/>
              </a:solidFill>
              <a:latin typeface="BIZ UDPゴシック" panose="020B0400000000000000" pitchFamily="50" charset="-128"/>
              <a:ea typeface="BIZ UDPゴシック" panose="020B0400000000000000" pitchFamily="50" charset="-128"/>
            </a:endParaRPr>
          </a:p>
        </p:txBody>
      </p:sp>
      <p:sp>
        <p:nvSpPr>
          <p:cNvPr id="186" name="正方形/長方形 185">
            <a:extLst>
              <a:ext uri="{FF2B5EF4-FFF2-40B4-BE49-F238E27FC236}">
                <a16:creationId xmlns:a16="http://schemas.microsoft.com/office/drawing/2014/main" id="{155BFD74-D059-CC85-B1CE-7FB18D458C27}"/>
              </a:ext>
            </a:extLst>
          </p:cNvPr>
          <p:cNvSpPr/>
          <p:nvPr/>
        </p:nvSpPr>
        <p:spPr>
          <a:xfrm>
            <a:off x="2559816" y="3881110"/>
            <a:ext cx="592374" cy="308244"/>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u="sng" dirty="0">
                <a:solidFill>
                  <a:srgbClr val="FF0000"/>
                </a:solidFill>
                <a:latin typeface="BIZ UDPゴシック" panose="020B0400000000000000" pitchFamily="50" charset="-128"/>
                <a:ea typeface="BIZ UDPゴシック" panose="020B0400000000000000" pitchFamily="50" charset="-128"/>
              </a:rPr>
              <a:t>国</a:t>
            </a:r>
            <a:endParaRPr lang="en-US" altLang="ja-JP" sz="900" b="1" u="sng" dirty="0">
              <a:solidFill>
                <a:srgbClr val="FF0000"/>
              </a:solidFill>
              <a:latin typeface="BIZ UDPゴシック" panose="020B0400000000000000" pitchFamily="50" charset="-128"/>
              <a:ea typeface="BIZ UDPゴシック" panose="020B0400000000000000" pitchFamily="50" charset="-128"/>
            </a:endParaRPr>
          </a:p>
          <a:p>
            <a:pPr algn="ctr"/>
            <a:r>
              <a:rPr lang="en-US" altLang="ja-JP" sz="900" b="1" u="sng" dirty="0">
                <a:solidFill>
                  <a:srgbClr val="FF0000"/>
                </a:solidFill>
                <a:latin typeface="BIZ UDPゴシック" panose="020B0400000000000000" pitchFamily="50" charset="-128"/>
                <a:ea typeface="BIZ UDPゴシック" panose="020B0400000000000000" pitchFamily="50" charset="-128"/>
              </a:rPr>
              <a:t>3.3</a:t>
            </a:r>
            <a:r>
              <a:rPr lang="ja-JP" altLang="en-US" sz="900" b="1" u="sng" dirty="0">
                <a:solidFill>
                  <a:srgbClr val="FF0000"/>
                </a:solidFill>
                <a:latin typeface="BIZ UDPゴシック" panose="020B0400000000000000" pitchFamily="50" charset="-128"/>
                <a:ea typeface="BIZ UDPゴシック" panose="020B0400000000000000" pitchFamily="50" charset="-128"/>
              </a:rPr>
              <a:t>％</a:t>
            </a:r>
            <a:endParaRPr lang="en-US" altLang="ja-JP" sz="900" b="1" u="sng" dirty="0">
              <a:solidFill>
                <a:srgbClr val="FF0000"/>
              </a:solidFill>
              <a:latin typeface="BIZ UDPゴシック" panose="020B0400000000000000" pitchFamily="50" charset="-128"/>
              <a:ea typeface="BIZ UDPゴシック" panose="020B0400000000000000" pitchFamily="50" charset="-128"/>
            </a:endParaRPr>
          </a:p>
        </p:txBody>
      </p:sp>
      <p:sp>
        <p:nvSpPr>
          <p:cNvPr id="187" name="右中かっこ 186">
            <a:extLst>
              <a:ext uri="{FF2B5EF4-FFF2-40B4-BE49-F238E27FC236}">
                <a16:creationId xmlns:a16="http://schemas.microsoft.com/office/drawing/2014/main" id="{4AECFB76-CDE9-4916-695E-AC7C591CB3E6}"/>
              </a:ext>
            </a:extLst>
          </p:cNvPr>
          <p:cNvSpPr/>
          <p:nvPr/>
        </p:nvSpPr>
        <p:spPr>
          <a:xfrm>
            <a:off x="1641708" y="4206820"/>
            <a:ext cx="193700" cy="214344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44">
              <a:latin typeface="BIZ UDPゴシック" panose="020B0400000000000000" pitchFamily="50" charset="-128"/>
              <a:ea typeface="BIZ UDPゴシック" panose="020B0400000000000000" pitchFamily="50" charset="-128"/>
            </a:endParaRPr>
          </a:p>
        </p:txBody>
      </p:sp>
      <p:sp>
        <p:nvSpPr>
          <p:cNvPr id="188" name="テキスト ボックス 187">
            <a:extLst>
              <a:ext uri="{FF2B5EF4-FFF2-40B4-BE49-F238E27FC236}">
                <a16:creationId xmlns:a16="http://schemas.microsoft.com/office/drawing/2014/main" id="{0C9784D2-CB28-00CF-CD94-51539E413F58}"/>
              </a:ext>
            </a:extLst>
          </p:cNvPr>
          <p:cNvSpPr txBox="1"/>
          <p:nvPr/>
        </p:nvSpPr>
        <p:spPr>
          <a:xfrm>
            <a:off x="1659717" y="4866333"/>
            <a:ext cx="442109" cy="1483930"/>
          </a:xfrm>
          <a:prstGeom prst="rect">
            <a:avLst/>
          </a:prstGeom>
          <a:noFill/>
          <a:ln>
            <a:noFill/>
          </a:ln>
        </p:spPr>
        <p:txBody>
          <a:bodyPr vert="eaVert" wrap="square">
            <a:spAutoFit/>
          </a:bodyPr>
          <a:lstStyle/>
          <a:p>
            <a:r>
              <a:rPr lang="ja-JP" altLang="en-US" sz="1115" dirty="0">
                <a:latin typeface="BIZ UDPゴシック" panose="020B0400000000000000" pitchFamily="50" charset="-128"/>
                <a:ea typeface="BIZ UDPゴシック" panose="020B0400000000000000" pitchFamily="50" charset="-128"/>
              </a:rPr>
              <a:t>最大 </a:t>
            </a:r>
            <a:r>
              <a:rPr lang="ja-JP" altLang="en-US" sz="1673" dirty="0">
                <a:latin typeface="BIZ UDPゴシック" panose="020B0400000000000000" pitchFamily="50" charset="-128"/>
                <a:ea typeface="BIZ UDPゴシック" panose="020B0400000000000000" pitchFamily="50" charset="-128"/>
              </a:rPr>
              <a:t>６</a:t>
            </a:r>
            <a:r>
              <a:rPr lang="ja-JP" altLang="en-US" sz="1115" dirty="0">
                <a:latin typeface="BIZ UDPゴシック" panose="020B0400000000000000" pitchFamily="50" charset="-128"/>
                <a:ea typeface="BIZ UDPゴシック" panose="020B0400000000000000" pitchFamily="50" charset="-128"/>
              </a:rPr>
              <a:t>割</a:t>
            </a:r>
            <a:endParaRPr lang="en-US" altLang="ja-JP" sz="1115" dirty="0">
              <a:latin typeface="BIZ UDPゴシック" panose="020B0400000000000000" pitchFamily="50" charset="-128"/>
              <a:ea typeface="BIZ UDPゴシック" panose="020B0400000000000000" pitchFamily="50" charset="-128"/>
            </a:endParaRPr>
          </a:p>
        </p:txBody>
      </p:sp>
      <p:sp>
        <p:nvSpPr>
          <p:cNvPr id="189" name="テキスト ボックス 188">
            <a:extLst>
              <a:ext uri="{FF2B5EF4-FFF2-40B4-BE49-F238E27FC236}">
                <a16:creationId xmlns:a16="http://schemas.microsoft.com/office/drawing/2014/main" id="{209803BC-10BD-78C2-14C6-4DD3370A9121}"/>
              </a:ext>
            </a:extLst>
          </p:cNvPr>
          <p:cNvSpPr txBox="1"/>
          <p:nvPr/>
        </p:nvSpPr>
        <p:spPr>
          <a:xfrm>
            <a:off x="1510466" y="3107900"/>
            <a:ext cx="1145101" cy="567591"/>
          </a:xfrm>
          <a:prstGeom prst="rect">
            <a:avLst/>
          </a:prstGeom>
          <a:noFill/>
        </p:spPr>
        <p:txBody>
          <a:bodyPr wrap="square">
            <a:spAutoFit/>
          </a:bodyPr>
          <a:lstStyle/>
          <a:p>
            <a:pPr algn="ctr"/>
            <a:r>
              <a:rPr lang="ja-JP" altLang="en-US" sz="1544" b="1" dirty="0">
                <a:solidFill>
                  <a:schemeClr val="bg1"/>
                </a:solidFill>
                <a:latin typeface="BIZ UDPゴシック" panose="020B0400000000000000" pitchFamily="50" charset="-128"/>
                <a:ea typeface="BIZ UDPゴシック" panose="020B0400000000000000" pitchFamily="50" charset="-128"/>
              </a:rPr>
              <a:t>産地負担</a:t>
            </a:r>
            <a:endParaRPr lang="en-US" altLang="ja-JP" sz="1544" b="1"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1544" b="1" dirty="0">
                <a:solidFill>
                  <a:schemeClr val="bg1"/>
                </a:solidFill>
                <a:latin typeface="BIZ UDPゴシック" panose="020B0400000000000000" pitchFamily="50" charset="-128"/>
                <a:ea typeface="BIZ UDPゴシック" panose="020B0400000000000000" pitchFamily="50" charset="-128"/>
              </a:rPr>
              <a:t>軽減</a:t>
            </a:r>
            <a:endParaRPr lang="en-US" altLang="ja-JP" sz="1544" b="1" dirty="0">
              <a:solidFill>
                <a:schemeClr val="bg1"/>
              </a:solidFill>
              <a:latin typeface="BIZ UDPゴシック" panose="020B0400000000000000" pitchFamily="50" charset="-128"/>
              <a:ea typeface="BIZ UDPゴシック" panose="020B0400000000000000" pitchFamily="50" charset="-128"/>
            </a:endParaRPr>
          </a:p>
        </p:txBody>
      </p:sp>
      <p:sp>
        <p:nvSpPr>
          <p:cNvPr id="266" name="右中かっこ 265">
            <a:extLst>
              <a:ext uri="{FF2B5EF4-FFF2-40B4-BE49-F238E27FC236}">
                <a16:creationId xmlns:a16="http://schemas.microsoft.com/office/drawing/2014/main" id="{95F73C60-25A0-8CE0-BDFE-588505DF0979}"/>
              </a:ext>
            </a:extLst>
          </p:cNvPr>
          <p:cNvSpPr/>
          <p:nvPr/>
        </p:nvSpPr>
        <p:spPr>
          <a:xfrm flipH="1">
            <a:off x="2298924" y="3975249"/>
            <a:ext cx="206139" cy="2375014"/>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709">
              <a:latin typeface="BIZ UDPゴシック" panose="020B0400000000000000" pitchFamily="50" charset="-128"/>
              <a:ea typeface="BIZ UDPゴシック" panose="020B0400000000000000" pitchFamily="50" charset="-128"/>
            </a:endParaRPr>
          </a:p>
        </p:txBody>
      </p:sp>
      <p:sp>
        <p:nvSpPr>
          <p:cNvPr id="267" name="テキスト ボックス 266">
            <a:extLst>
              <a:ext uri="{FF2B5EF4-FFF2-40B4-BE49-F238E27FC236}">
                <a16:creationId xmlns:a16="http://schemas.microsoft.com/office/drawing/2014/main" id="{CC8FF7FA-29AB-85E7-A509-CE6EDB85DC26}"/>
              </a:ext>
            </a:extLst>
          </p:cNvPr>
          <p:cNvSpPr txBox="1"/>
          <p:nvPr/>
        </p:nvSpPr>
        <p:spPr>
          <a:xfrm>
            <a:off x="1893140" y="4160346"/>
            <a:ext cx="476734" cy="1474164"/>
          </a:xfrm>
          <a:prstGeom prst="rect">
            <a:avLst/>
          </a:prstGeom>
          <a:noFill/>
        </p:spPr>
        <p:txBody>
          <a:bodyPr vert="eaVert" wrap="square">
            <a:spAutoFit/>
          </a:bodyPr>
          <a:lstStyle/>
          <a:p>
            <a:r>
              <a:rPr lang="ja-JP" altLang="en-US" sz="1329" dirty="0">
                <a:solidFill>
                  <a:schemeClr val="accent1"/>
                </a:solidFill>
                <a:latin typeface="BIZ UDPゴシック" panose="020B0400000000000000" pitchFamily="50" charset="-128"/>
                <a:ea typeface="BIZ UDPゴシック" panose="020B0400000000000000" pitchFamily="50" charset="-128"/>
              </a:rPr>
              <a:t>最大 </a:t>
            </a:r>
            <a:r>
              <a:rPr lang="ja-JP" altLang="en-US" sz="1898" dirty="0">
                <a:solidFill>
                  <a:schemeClr val="accent1"/>
                </a:solidFill>
                <a:latin typeface="BIZ UDPゴシック" panose="020B0400000000000000" pitchFamily="50" charset="-128"/>
                <a:ea typeface="BIZ UDPゴシック" panose="020B0400000000000000" pitchFamily="50" charset="-128"/>
              </a:rPr>
              <a:t>２／３</a:t>
            </a:r>
            <a:endParaRPr lang="en-US" altLang="ja-JP" sz="1329" dirty="0">
              <a:solidFill>
                <a:schemeClr val="accent1"/>
              </a:solidFill>
              <a:latin typeface="BIZ UDPゴシック" panose="020B0400000000000000" pitchFamily="50" charset="-128"/>
              <a:ea typeface="BIZ UDPゴシック" panose="020B0400000000000000" pitchFamily="50" charset="-128"/>
            </a:endParaRPr>
          </a:p>
        </p:txBody>
      </p:sp>
      <p:sp>
        <p:nvSpPr>
          <p:cNvPr id="268" name="テキスト ボックス 267">
            <a:extLst>
              <a:ext uri="{FF2B5EF4-FFF2-40B4-BE49-F238E27FC236}">
                <a16:creationId xmlns:a16="http://schemas.microsoft.com/office/drawing/2014/main" id="{9F14061F-EC93-7C5D-ADD4-905FE4BF2A80}"/>
              </a:ext>
            </a:extLst>
          </p:cNvPr>
          <p:cNvSpPr txBox="1"/>
          <p:nvPr/>
        </p:nvSpPr>
        <p:spPr>
          <a:xfrm>
            <a:off x="247479" y="1922647"/>
            <a:ext cx="4493289" cy="299333"/>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加速化支援の拡充内容の概要</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73" name="正方形/長方形 272">
            <a:extLst>
              <a:ext uri="{FF2B5EF4-FFF2-40B4-BE49-F238E27FC236}">
                <a16:creationId xmlns:a16="http://schemas.microsoft.com/office/drawing/2014/main" id="{A4220E64-C5B3-3026-ADDC-A5E866251CD9}"/>
              </a:ext>
            </a:extLst>
          </p:cNvPr>
          <p:cNvSpPr/>
          <p:nvPr/>
        </p:nvSpPr>
        <p:spPr>
          <a:xfrm>
            <a:off x="401180" y="4499928"/>
            <a:ext cx="1204283" cy="1850336"/>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1372"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372"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372" dirty="0">
                <a:solidFill>
                  <a:schemeClr val="tx1"/>
                </a:solidFill>
                <a:latin typeface="BIZ UDPゴシック" panose="020B0400000000000000" pitchFamily="50" charset="-128"/>
                <a:ea typeface="BIZ UDPゴシック" panose="020B0400000000000000" pitchFamily="50" charset="-128"/>
              </a:rPr>
              <a:t>国　５０％</a:t>
            </a:r>
            <a:endParaRPr lang="en-US" altLang="ja-JP" sz="1372"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372"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372" dirty="0">
              <a:solidFill>
                <a:schemeClr val="tx1"/>
              </a:solidFill>
              <a:latin typeface="BIZ UDPゴシック" panose="020B0400000000000000" pitchFamily="50" charset="-128"/>
              <a:ea typeface="BIZ UDPゴシック" panose="020B0400000000000000" pitchFamily="50" charset="-128"/>
            </a:endParaRPr>
          </a:p>
        </p:txBody>
      </p:sp>
      <p:sp>
        <p:nvSpPr>
          <p:cNvPr id="258" name="正方形/長方形 257">
            <a:extLst>
              <a:ext uri="{FF2B5EF4-FFF2-40B4-BE49-F238E27FC236}">
                <a16:creationId xmlns:a16="http://schemas.microsoft.com/office/drawing/2014/main" id="{352E189E-772A-39D6-8C7C-284837698EBE}"/>
              </a:ext>
            </a:extLst>
          </p:cNvPr>
          <p:cNvSpPr/>
          <p:nvPr/>
        </p:nvSpPr>
        <p:spPr>
          <a:xfrm>
            <a:off x="401180" y="4179995"/>
            <a:ext cx="1211622" cy="346405"/>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544"/>
          </a:p>
        </p:txBody>
      </p:sp>
      <p:graphicFrame>
        <p:nvGraphicFramePr>
          <p:cNvPr id="3" name="表 2">
            <a:extLst>
              <a:ext uri="{FF2B5EF4-FFF2-40B4-BE49-F238E27FC236}">
                <a16:creationId xmlns:a16="http://schemas.microsoft.com/office/drawing/2014/main" id="{903400B3-1019-3C87-B27E-CB5B32F7BA0B}"/>
              </a:ext>
            </a:extLst>
          </p:cNvPr>
          <p:cNvGraphicFramePr>
            <a:graphicFrameLocks noGrp="1"/>
          </p:cNvGraphicFramePr>
          <p:nvPr>
            <p:extLst>
              <p:ext uri="{D42A27DB-BD31-4B8C-83A1-F6EECF244321}">
                <p14:modId xmlns:p14="http://schemas.microsoft.com/office/powerpoint/2010/main" val="4246961238"/>
              </p:ext>
            </p:extLst>
          </p:nvPr>
        </p:nvGraphicFramePr>
        <p:xfrm>
          <a:off x="5402849" y="2223354"/>
          <a:ext cx="3640683" cy="2197909"/>
        </p:xfrm>
        <a:graphic>
          <a:graphicData uri="http://schemas.openxmlformats.org/drawingml/2006/table">
            <a:tbl>
              <a:tblPr firstRow="1" bandRow="1">
                <a:tableStyleId>{5940675A-B579-460E-94D1-54222C63F5DA}</a:tableStyleId>
              </a:tblPr>
              <a:tblGrid>
                <a:gridCol w="1413080">
                  <a:extLst>
                    <a:ext uri="{9D8B030D-6E8A-4147-A177-3AD203B41FA5}">
                      <a16:colId xmlns:a16="http://schemas.microsoft.com/office/drawing/2014/main" val="571043084"/>
                    </a:ext>
                  </a:extLst>
                </a:gridCol>
                <a:gridCol w="816788">
                  <a:extLst>
                    <a:ext uri="{9D8B030D-6E8A-4147-A177-3AD203B41FA5}">
                      <a16:colId xmlns:a16="http://schemas.microsoft.com/office/drawing/2014/main" val="3195706554"/>
                    </a:ext>
                  </a:extLst>
                </a:gridCol>
                <a:gridCol w="1410815">
                  <a:extLst>
                    <a:ext uri="{9D8B030D-6E8A-4147-A177-3AD203B41FA5}">
                      <a16:colId xmlns:a16="http://schemas.microsoft.com/office/drawing/2014/main" val="3094994441"/>
                    </a:ext>
                  </a:extLst>
                </a:gridCol>
              </a:tblGrid>
              <a:tr h="643429">
                <a:tc gridSpan="3">
                  <a:txBody>
                    <a:bodyPr/>
                    <a:lstStyle/>
                    <a:p>
                      <a:pPr algn="ctr"/>
                      <a:endParaRPr kumimoji="1" lang="en-US" altLang="ja-JP" sz="1200" b="1" dirty="0">
                        <a:latin typeface="Meiryo UI" panose="020B0604030504040204" pitchFamily="50" charset="-128"/>
                        <a:ea typeface="Meiryo UI" panose="020B0604030504040204" pitchFamily="50" charset="-128"/>
                      </a:endParaRPr>
                    </a:p>
                    <a:p>
                      <a:pPr algn="ctr"/>
                      <a:endParaRPr kumimoji="1" lang="en-US" altLang="ja-JP" sz="1200" b="1" dirty="0">
                        <a:latin typeface="Meiryo UI" panose="020B0604030504040204" pitchFamily="50" charset="-128"/>
                        <a:ea typeface="Meiryo UI" panose="020B0604030504040204" pitchFamily="50" charset="-128"/>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434095"/>
                  </a:ext>
                </a:extLst>
              </a:tr>
              <a:tr h="211126">
                <a:tc>
                  <a:txBody>
                    <a:bodyPr/>
                    <a:lstStyle/>
                    <a:p>
                      <a:pPr algn="ctr"/>
                      <a:r>
                        <a:rPr kumimoji="1" lang="ja-JP" altLang="en-US" sz="1100" b="1" dirty="0">
                          <a:latin typeface="BIZ UDPゴシック" panose="020B0400000000000000" pitchFamily="50" charset="-128"/>
                          <a:ea typeface="BIZ UDPゴシック" panose="020B0400000000000000" pitchFamily="50" charset="-128"/>
                        </a:rPr>
                        <a:t>従来</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100" dirty="0">
                        <a:latin typeface="BIZ UDPゴシック" panose="020B0400000000000000" pitchFamily="50" charset="-128"/>
                        <a:ea typeface="BIZ UDPゴシック" panose="020B0400000000000000"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100" b="1" dirty="0">
                          <a:latin typeface="BIZ UDPゴシック" panose="020B0400000000000000" pitchFamily="50" charset="-128"/>
                          <a:ea typeface="BIZ UDPゴシック" panose="020B0400000000000000" pitchFamily="50" charset="-128"/>
                        </a:rPr>
                        <a:t>R</a:t>
                      </a:r>
                      <a:r>
                        <a:rPr lang="ja-JP" altLang="en-US" sz="1100" b="1" dirty="0">
                          <a:latin typeface="BIZ UDPゴシック" panose="020B0400000000000000" pitchFamily="50" charset="-128"/>
                          <a:ea typeface="BIZ UDPゴシック" panose="020B0400000000000000" pitchFamily="50" charset="-128"/>
                        </a:rPr>
                        <a:t>７補正</a:t>
                      </a:r>
                      <a:endParaRPr lang="en-US" altLang="ja-JP" sz="1100" b="1" dirty="0">
                        <a:latin typeface="BIZ UDPゴシック" panose="020B0400000000000000" pitchFamily="50" charset="-128"/>
                        <a:ea typeface="BIZ UDPゴシック" panose="020B0400000000000000" pitchFamily="50" charset="-128"/>
                      </a:endParaRPr>
                    </a:p>
                    <a:p>
                      <a:pPr algn="ctr"/>
                      <a:r>
                        <a:rPr lang="en-US" altLang="ja-JP" sz="800" b="1" dirty="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地財措置活用</a:t>
                      </a:r>
                      <a:endParaRPr lang="en-US" altLang="ja-JP" sz="1100" b="1" dirty="0">
                        <a:latin typeface="BIZ UDPゴシック" panose="020B0400000000000000" pitchFamily="50" charset="-128"/>
                        <a:ea typeface="BIZ UDPゴシック" panose="020B0400000000000000"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37516"/>
                  </a:ext>
                </a:extLst>
              </a:tr>
              <a:tr h="328418">
                <a:tc>
                  <a:txBody>
                    <a:bodyPr/>
                    <a:lstStyle/>
                    <a:p>
                      <a:pPr algn="ctr"/>
                      <a:r>
                        <a:rPr kumimoji="1" lang="ja-JP" altLang="en-US" sz="1050" dirty="0">
                          <a:latin typeface="BIZ UDPゴシック" panose="020B0400000000000000" pitchFamily="50" charset="-128"/>
                          <a:ea typeface="BIZ UDPゴシック" panose="020B0400000000000000" pitchFamily="50" charset="-128"/>
                        </a:rPr>
                        <a:t>８億円</a:t>
                      </a:r>
                      <a:endParaRPr kumimoji="1" lang="en-US" altLang="ja-JP" sz="1050" dirty="0">
                        <a:latin typeface="BIZ UDPゴシック" panose="020B0400000000000000" pitchFamily="50" charset="-128"/>
                        <a:ea typeface="BIZ UDPゴシック" panose="020B0400000000000000" pitchFamily="50" charset="-128"/>
                      </a:endParaRPr>
                    </a:p>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40</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a:txBody>
                  <a:tcPr anchor="ctr">
                    <a:lnT w="12700" cap="flat" cmpd="sng" algn="ctr">
                      <a:solidFill>
                        <a:schemeClr val="tx1"/>
                      </a:solidFill>
                      <a:prstDash val="solid"/>
                      <a:round/>
                      <a:headEnd type="none" w="med" len="med"/>
                      <a:tailEnd type="none" w="med" len="med"/>
                    </a:lnT>
                  </a:tcPr>
                </a:tc>
                <a:tc>
                  <a:txBody>
                    <a:bodyPr/>
                    <a:lstStyle/>
                    <a:p>
                      <a:pPr algn="ctr"/>
                      <a:r>
                        <a:rPr kumimoji="1" lang="ja-JP" altLang="en-US" sz="1050" dirty="0">
                          <a:latin typeface="BIZ UDPゴシック" panose="020B0400000000000000" pitchFamily="50" charset="-128"/>
                          <a:ea typeface="BIZ UDPゴシック" panose="020B0400000000000000" pitchFamily="50" charset="-128"/>
                        </a:rPr>
                        <a:t>産地</a:t>
                      </a:r>
                      <a:endParaRPr kumimoji="1" lang="en-US" altLang="ja-JP" sz="800" dirty="0">
                        <a:latin typeface="BIZ UDPゴシック" panose="020B0400000000000000" pitchFamily="50" charset="-128"/>
                        <a:ea typeface="BIZ UDPゴシック" panose="020B0400000000000000" pitchFamily="50" charset="-128"/>
                      </a:endParaRPr>
                    </a:p>
                  </a:txBody>
                  <a:tcPr anchor="ctr">
                    <a:lnT w="12700"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en-US" altLang="ja-JP" sz="1400" b="1" dirty="0">
                          <a:solidFill>
                            <a:schemeClr val="accent1"/>
                          </a:solidFill>
                          <a:latin typeface="BIZ UDPゴシック" panose="020B0400000000000000" pitchFamily="50" charset="-128"/>
                          <a:ea typeface="BIZ UDPゴシック" panose="020B0400000000000000" pitchFamily="50" charset="-128"/>
                        </a:rPr>
                        <a:t>6.66</a:t>
                      </a:r>
                      <a:r>
                        <a:rPr kumimoji="1" lang="ja-JP" altLang="en-US" sz="1400" b="1" dirty="0">
                          <a:solidFill>
                            <a:schemeClr val="accent1"/>
                          </a:solidFill>
                          <a:latin typeface="BIZ UDPゴシック" panose="020B0400000000000000" pitchFamily="50" charset="-128"/>
                          <a:ea typeface="BIZ UDPゴシック" panose="020B0400000000000000" pitchFamily="50" charset="-128"/>
                        </a:rPr>
                        <a:t>億円</a:t>
                      </a:r>
                      <a:endParaRPr kumimoji="1" lang="en-US" altLang="ja-JP" sz="800" b="0"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（３３．３％）</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7781576"/>
                  </a:ext>
                </a:extLst>
              </a:tr>
              <a:tr h="30593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en-US" altLang="ja-JP" sz="1050" dirty="0">
                          <a:latin typeface="BIZ UDPゴシック" panose="020B0400000000000000" pitchFamily="50" charset="-128"/>
                          <a:ea typeface="BIZ UDPゴシック" panose="020B0400000000000000" pitchFamily="50" charset="-128"/>
                        </a:rPr>
                        <a:t>11</a:t>
                      </a:r>
                      <a:r>
                        <a:rPr kumimoji="1" lang="ja-JP" altLang="en-US" sz="1050" dirty="0">
                          <a:latin typeface="BIZ UDPゴシック" panose="020B0400000000000000" pitchFamily="50" charset="-128"/>
                          <a:ea typeface="BIZ UDPゴシック" panose="020B0400000000000000" pitchFamily="50" charset="-128"/>
                        </a:rPr>
                        <a:t>億円</a:t>
                      </a:r>
                      <a:endParaRPr kumimoji="1" lang="en-US" altLang="ja-JP" sz="1050" dirty="0">
                        <a:latin typeface="BIZ UDPゴシック" panose="020B0400000000000000" pitchFamily="50" charset="-128"/>
                        <a:ea typeface="BIZ UDPゴシック" panose="020B0400000000000000" pitchFamily="50" charset="-128"/>
                      </a:endParaRPr>
                    </a:p>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55</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a:txBody>
                  <a:tcPr anchor="ctr"/>
                </a:tc>
                <a:tc>
                  <a:txBody>
                    <a:bodyPr/>
                    <a:lstStyle/>
                    <a:p>
                      <a:pPr algn="ctr"/>
                      <a:r>
                        <a:rPr kumimoji="1" lang="ja-JP" altLang="en-US" sz="1050" dirty="0">
                          <a:latin typeface="BIZ UDPゴシック" panose="020B0400000000000000" pitchFamily="50" charset="-128"/>
                          <a:ea typeface="BIZ UDPゴシック" panose="020B0400000000000000" pitchFamily="50" charset="-128"/>
                        </a:rPr>
                        <a:t>国</a:t>
                      </a:r>
                      <a:endParaRPr kumimoji="1" lang="en-US" altLang="ja-JP" sz="1050" dirty="0">
                        <a:latin typeface="BIZ UDPゴシック" panose="020B0400000000000000" pitchFamily="50" charset="-128"/>
                        <a:ea typeface="BIZ UDPゴシック" panose="020B0400000000000000" pitchFamily="50" charset="-128"/>
                      </a:endParaRPr>
                    </a:p>
                  </a:txBody>
                  <a:tcPr anchor="ctr">
                    <a:solidFill>
                      <a:schemeClr val="accent4">
                        <a:lumMod val="40000"/>
                        <a:lumOff val="60000"/>
                      </a:schemeClr>
                    </a:solidFill>
                  </a:tcPr>
                </a:tc>
                <a:tc>
                  <a:txBody>
                    <a:bodyPr/>
                    <a:lstStyle/>
                    <a:p>
                      <a:pPr algn="ctr"/>
                      <a:r>
                        <a:rPr kumimoji="1" lang="en-US" altLang="ja-JP" sz="1050" b="1" dirty="0">
                          <a:solidFill>
                            <a:schemeClr val="tx1"/>
                          </a:solidFill>
                          <a:latin typeface="BIZ UDPゴシック" panose="020B0400000000000000" pitchFamily="50" charset="-128"/>
                          <a:ea typeface="BIZ UDPゴシック" panose="020B0400000000000000" pitchFamily="50" charset="-128"/>
                        </a:rPr>
                        <a:t>12.49</a:t>
                      </a:r>
                      <a:r>
                        <a:rPr kumimoji="1" lang="ja-JP" altLang="en-US" sz="1050" b="1" dirty="0">
                          <a:solidFill>
                            <a:schemeClr val="tx1"/>
                          </a:solidFill>
                          <a:latin typeface="BIZ UDPゴシック" panose="020B0400000000000000" pitchFamily="50" charset="-128"/>
                          <a:ea typeface="BIZ UDPゴシック" panose="020B0400000000000000" pitchFamily="50" charset="-128"/>
                        </a:rPr>
                        <a:t>億円</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（交付税込６２．４５％）</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nchor="ctr"/>
                </a:tc>
                <a:extLst>
                  <a:ext uri="{0D108BD9-81ED-4DB2-BD59-A6C34878D82A}">
                    <a16:rowId xmlns:a16="http://schemas.microsoft.com/office/drawing/2014/main" val="728173690"/>
                  </a:ext>
                </a:extLst>
              </a:tr>
              <a:tr h="30593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１億円</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050" dirty="0">
                          <a:latin typeface="BIZ UDPゴシック" panose="020B0400000000000000" pitchFamily="50" charset="-128"/>
                          <a:ea typeface="BIZ UDPゴシック" panose="020B0400000000000000" pitchFamily="50" charset="-128"/>
                        </a:rPr>
                        <a:t>自治体</a:t>
                      </a:r>
                      <a:endParaRPr kumimoji="1" lang="en-US" altLang="ja-JP" sz="800" dirty="0">
                        <a:latin typeface="BIZ UDPゴシック" panose="020B0400000000000000" pitchFamily="50" charset="-128"/>
                        <a:ea typeface="BIZ UDPゴシック" panose="020B0400000000000000" pitchFamily="50" charset="-128"/>
                      </a:endParaRPr>
                    </a:p>
                  </a:txBody>
                  <a:tcPr anchor="ctr">
                    <a:solidFill>
                      <a:schemeClr val="accent6">
                        <a:lumMod val="20000"/>
                        <a:lumOff val="80000"/>
                      </a:schemeClr>
                    </a:solid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en-US" altLang="ja-JP" sz="1050" dirty="0">
                          <a:latin typeface="BIZ UDPゴシック" panose="020B0400000000000000" pitchFamily="50" charset="-128"/>
                          <a:ea typeface="BIZ UDPゴシック" panose="020B0400000000000000" pitchFamily="50" charset="-128"/>
                        </a:rPr>
                        <a:t>0.83</a:t>
                      </a:r>
                      <a:r>
                        <a:rPr kumimoji="1" lang="ja-JP" altLang="en-US" sz="1050" dirty="0">
                          <a:latin typeface="BIZ UDPゴシック" panose="020B0400000000000000" pitchFamily="50" charset="-128"/>
                          <a:ea typeface="BIZ UDPゴシック" panose="020B0400000000000000" pitchFamily="50" charset="-128"/>
                        </a:rPr>
                        <a:t>億円</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（４．１５％）</a:t>
                      </a:r>
                      <a:endParaRPr kumimoji="1" lang="en-US" altLang="ja-JP" sz="105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3422016818"/>
                  </a:ext>
                </a:extLst>
              </a:tr>
            </a:tbl>
          </a:graphicData>
        </a:graphic>
      </p:graphicFrame>
      <p:sp>
        <p:nvSpPr>
          <p:cNvPr id="4" name="吹き出し: 四角形 3">
            <a:extLst>
              <a:ext uri="{FF2B5EF4-FFF2-40B4-BE49-F238E27FC236}">
                <a16:creationId xmlns:a16="http://schemas.microsoft.com/office/drawing/2014/main" id="{C3786CEB-6447-5699-018A-192742901CB4}"/>
              </a:ext>
            </a:extLst>
          </p:cNvPr>
          <p:cNvSpPr/>
          <p:nvPr/>
        </p:nvSpPr>
        <p:spPr>
          <a:xfrm>
            <a:off x="6897697" y="2528660"/>
            <a:ext cx="2047859" cy="280979"/>
          </a:xfrm>
          <a:prstGeom prst="wedgeRectCallout">
            <a:avLst>
              <a:gd name="adj1" fmla="val 19221"/>
              <a:gd name="adj2" fmla="val 17029"/>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atin typeface="BIZ UDPゴシック" panose="020B0400000000000000" pitchFamily="50" charset="-128"/>
                <a:ea typeface="BIZ UDPゴシック" panose="020B0400000000000000" pitchFamily="50" charset="-128"/>
              </a:rPr>
              <a:t>1.34</a:t>
            </a:r>
            <a:r>
              <a:rPr kumimoji="1" lang="ja-JP" altLang="en-US" sz="1400" b="1" dirty="0">
                <a:latin typeface="BIZ UDPゴシック" panose="020B0400000000000000" pitchFamily="50" charset="-128"/>
                <a:ea typeface="BIZ UDPゴシック" panose="020B0400000000000000" pitchFamily="50" charset="-128"/>
              </a:rPr>
              <a:t>億円</a:t>
            </a:r>
            <a:r>
              <a:rPr lang="ja-JP" altLang="en-US" sz="1400" b="1" dirty="0">
                <a:latin typeface="BIZ UDPゴシック" panose="020B0400000000000000" pitchFamily="50" charset="-128"/>
                <a:ea typeface="BIZ UDPゴシック" panose="020B0400000000000000" pitchFamily="50" charset="-128"/>
              </a:rPr>
              <a:t>の負担</a:t>
            </a:r>
            <a:r>
              <a:rPr kumimoji="1" lang="ja-JP" altLang="en-US" sz="1400" b="1" dirty="0">
                <a:latin typeface="BIZ UDPゴシック" panose="020B0400000000000000" pitchFamily="50" charset="-128"/>
                <a:ea typeface="BIZ UDPゴシック" panose="020B0400000000000000" pitchFamily="50" charset="-128"/>
              </a:rPr>
              <a:t>軽減！</a:t>
            </a:r>
          </a:p>
        </p:txBody>
      </p:sp>
      <p:sp>
        <p:nvSpPr>
          <p:cNvPr id="14" name="テキスト ボックス 13">
            <a:extLst>
              <a:ext uri="{FF2B5EF4-FFF2-40B4-BE49-F238E27FC236}">
                <a16:creationId xmlns:a16="http://schemas.microsoft.com/office/drawing/2014/main" id="{3C489240-0D94-8416-8E81-2B2A2554FF1F}"/>
              </a:ext>
            </a:extLst>
          </p:cNvPr>
          <p:cNvSpPr txBox="1"/>
          <p:nvPr/>
        </p:nvSpPr>
        <p:spPr>
          <a:xfrm>
            <a:off x="5238853" y="2185275"/>
            <a:ext cx="3837484" cy="307777"/>
          </a:xfrm>
          <a:prstGeom prst="rect">
            <a:avLst/>
          </a:prstGeom>
          <a:noFill/>
        </p:spPr>
        <p:txBody>
          <a:bodyPr wrap="square">
            <a:spAutoFit/>
          </a:bodyPr>
          <a:lstStyle/>
          <a:p>
            <a:pPr algn="ctr"/>
            <a:r>
              <a:rPr lang="ja-JP" altLang="en-US" sz="1400" b="1" dirty="0">
                <a:latin typeface="BIZ UDPゴシック" panose="020B0400000000000000" pitchFamily="50" charset="-128"/>
                <a:ea typeface="BIZ UDPゴシック" panose="020B0400000000000000" pitchFamily="50" charset="-128"/>
              </a:rPr>
              <a:t>＜例：</a:t>
            </a:r>
            <a:r>
              <a:rPr lang="en-US" altLang="ja-JP" sz="1400" b="1" dirty="0">
                <a:latin typeface="BIZ UDPゴシック" panose="020B0400000000000000" pitchFamily="50" charset="-128"/>
                <a:ea typeface="BIZ UDPゴシック" panose="020B0400000000000000" pitchFamily="50" charset="-128"/>
              </a:rPr>
              <a:t>20</a:t>
            </a:r>
            <a:r>
              <a:rPr lang="ja-JP" altLang="en-US" sz="1400" b="1" dirty="0">
                <a:latin typeface="BIZ UDPゴシック" panose="020B0400000000000000" pitchFamily="50" charset="-128"/>
                <a:ea typeface="BIZ UDPゴシック" panose="020B0400000000000000" pitchFamily="50" charset="-128"/>
              </a:rPr>
              <a:t>億円規模の場合</a:t>
            </a:r>
            <a:r>
              <a:rPr kumimoji="1" lang="ja-JP" altLang="en-US" sz="1200" b="1" dirty="0">
                <a:latin typeface="BIZ UDPゴシック" panose="020B0400000000000000" pitchFamily="50" charset="-128"/>
                <a:ea typeface="BIZ UDPゴシック" panose="020B0400000000000000" pitchFamily="50" charset="-128"/>
              </a:rPr>
              <a:t>（</a:t>
            </a:r>
            <a:r>
              <a:rPr kumimoji="1" lang="en-US" altLang="ja-JP" sz="1200" b="1" dirty="0">
                <a:latin typeface="BIZ UDPゴシック" panose="020B0400000000000000" pitchFamily="50" charset="-128"/>
                <a:ea typeface="BIZ UDPゴシック" panose="020B0400000000000000" pitchFamily="50" charset="-128"/>
              </a:rPr>
              <a:t>CE/RC</a:t>
            </a:r>
            <a:r>
              <a:rPr kumimoji="1" lang="ja-JP" altLang="en-US" sz="1200" b="1" dirty="0">
                <a:latin typeface="BIZ UDPゴシック" panose="020B0400000000000000" pitchFamily="50" charset="-128"/>
                <a:ea typeface="BIZ UDPゴシック" panose="020B0400000000000000" pitchFamily="50" charset="-128"/>
              </a:rPr>
              <a:t>・集出荷場等）＞</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BB636286-7E23-C22A-9977-F2A0704F49E6}"/>
              </a:ext>
            </a:extLst>
          </p:cNvPr>
          <p:cNvSpPr txBox="1"/>
          <p:nvPr/>
        </p:nvSpPr>
        <p:spPr>
          <a:xfrm>
            <a:off x="5316563" y="1916832"/>
            <a:ext cx="3699214" cy="293244"/>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t" anchorCtr="1">
            <a:no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en-US" altLang="ja-JP"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JA</a:t>
            </a: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における負担軽減イメージ</a:t>
            </a:r>
            <a:endParaRPr lang="en-US" altLang="ja-JP"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二等辺三角形 18">
            <a:extLst>
              <a:ext uri="{FF2B5EF4-FFF2-40B4-BE49-F238E27FC236}">
                <a16:creationId xmlns:a16="http://schemas.microsoft.com/office/drawing/2014/main" id="{18B4FB27-6CF8-52C7-9FFC-1908CC7247C7}"/>
              </a:ext>
            </a:extLst>
          </p:cNvPr>
          <p:cNvSpPr/>
          <p:nvPr/>
        </p:nvSpPr>
        <p:spPr>
          <a:xfrm rot="5400000">
            <a:off x="3504907" y="4246757"/>
            <a:ext cx="3170832" cy="316106"/>
          </a:xfrm>
          <a:prstGeom prst="triangle">
            <a:avLst/>
          </a:prstGeom>
          <a:solidFill>
            <a:srgbClr val="29AB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16" name="直線コネクタ 15">
            <a:extLst>
              <a:ext uri="{FF2B5EF4-FFF2-40B4-BE49-F238E27FC236}">
                <a16:creationId xmlns:a16="http://schemas.microsoft.com/office/drawing/2014/main" id="{9A21B968-51AE-FE8F-6250-5A189D29CCDC}"/>
              </a:ext>
            </a:extLst>
          </p:cNvPr>
          <p:cNvCxnSpPr>
            <a:cxnSpLocks/>
          </p:cNvCxnSpPr>
          <p:nvPr/>
        </p:nvCxnSpPr>
        <p:spPr>
          <a:xfrm flipV="1">
            <a:off x="3749624" y="4171178"/>
            <a:ext cx="402500" cy="342047"/>
          </a:xfrm>
          <a:prstGeom prst="line">
            <a:avLst/>
          </a:prstGeom>
          <a:ln w="381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E4628DF3-346E-73A8-8494-BB01FF77523D}"/>
              </a:ext>
            </a:extLst>
          </p:cNvPr>
          <p:cNvSpPr/>
          <p:nvPr/>
        </p:nvSpPr>
        <p:spPr>
          <a:xfrm>
            <a:off x="4142249" y="3868869"/>
            <a:ext cx="636313" cy="312985"/>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ja-JP" altLang="en-US" sz="700" dirty="0">
                <a:solidFill>
                  <a:schemeClr val="tx1"/>
                </a:solidFill>
                <a:latin typeface="BIZ UDPゴシック" panose="020B0400000000000000" pitchFamily="50" charset="-128"/>
                <a:ea typeface="BIZ UDPゴシック" panose="020B0400000000000000" pitchFamily="50" charset="-128"/>
              </a:rPr>
              <a:t>県・市</a:t>
            </a: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900" b="1" dirty="0">
                <a:solidFill>
                  <a:schemeClr val="accent1"/>
                </a:solidFill>
                <a:latin typeface="BIZ UDPゴシック" panose="020B0400000000000000" pitchFamily="50" charset="-128"/>
                <a:ea typeface="BIZ UDPゴシック" panose="020B0400000000000000" pitchFamily="50" charset="-128"/>
              </a:rPr>
              <a:t>4.15</a:t>
            </a:r>
            <a:r>
              <a:rPr lang="ja-JP" altLang="en-US" sz="900" b="1" dirty="0">
                <a:solidFill>
                  <a:schemeClr val="accent1"/>
                </a:solidFill>
                <a:latin typeface="BIZ UDPゴシック" panose="020B0400000000000000" pitchFamily="50" charset="-128"/>
                <a:ea typeface="BIZ UDPゴシック" panose="020B0400000000000000" pitchFamily="50" charset="-128"/>
              </a:rPr>
              <a:t>％</a:t>
            </a:r>
            <a:endParaRPr kumimoji="1" lang="ja-JP" altLang="en-US" sz="900" b="1" dirty="0">
              <a:solidFill>
                <a:schemeClr val="accent1"/>
              </a:solidFill>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8932EEF7-FEFF-BC6E-2E3E-A9EAEDB7182E}"/>
              </a:ext>
            </a:extLst>
          </p:cNvPr>
          <p:cNvSpPr/>
          <p:nvPr/>
        </p:nvSpPr>
        <p:spPr>
          <a:xfrm>
            <a:off x="4142249" y="4188262"/>
            <a:ext cx="636313" cy="312006"/>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ja-JP" altLang="en-US" sz="700" dirty="0">
                <a:solidFill>
                  <a:schemeClr val="tx1"/>
                </a:solidFill>
                <a:latin typeface="BIZ UDPゴシック" panose="020B0400000000000000" pitchFamily="50" charset="-128"/>
                <a:ea typeface="BIZ UDPゴシック" panose="020B0400000000000000" pitchFamily="50" charset="-128"/>
              </a:rPr>
              <a:t>国</a:t>
            </a:r>
            <a:r>
              <a:rPr lang="ja-JP" altLang="en-US" sz="600" dirty="0">
                <a:solidFill>
                  <a:schemeClr val="tx1"/>
                </a:solidFill>
                <a:latin typeface="BIZ UDPゴシック" panose="020B0400000000000000" pitchFamily="50" charset="-128"/>
                <a:ea typeface="BIZ UDPゴシック" panose="020B0400000000000000" pitchFamily="50" charset="-128"/>
              </a:rPr>
              <a:t>（交付税措置）</a:t>
            </a:r>
            <a:r>
              <a:rPr lang="en-US" altLang="ja-JP" sz="900" b="1" dirty="0">
                <a:solidFill>
                  <a:schemeClr val="accent1"/>
                </a:solidFill>
                <a:latin typeface="BIZ UDPゴシック" panose="020B0400000000000000" pitchFamily="50" charset="-128"/>
                <a:ea typeface="BIZ UDPゴシック" panose="020B0400000000000000" pitchFamily="50" charset="-128"/>
              </a:rPr>
              <a:t>4.15</a:t>
            </a:r>
            <a:r>
              <a:rPr lang="ja-JP" altLang="en-US" sz="900" b="1" dirty="0">
                <a:solidFill>
                  <a:schemeClr val="accent1"/>
                </a:solidFill>
                <a:latin typeface="BIZ UDPゴシック" panose="020B0400000000000000" pitchFamily="50" charset="-128"/>
                <a:ea typeface="BIZ UDPゴシック" panose="020B0400000000000000" pitchFamily="50" charset="-128"/>
              </a:rPr>
              <a:t>％</a:t>
            </a:r>
            <a:endParaRPr kumimoji="1" lang="ja-JP" altLang="en-US" sz="900" b="1" dirty="0">
              <a:solidFill>
                <a:schemeClr val="accent1"/>
              </a:solidFill>
              <a:latin typeface="BIZ UDPゴシック" panose="020B0400000000000000" pitchFamily="50" charset="-128"/>
              <a:ea typeface="BIZ UDPゴシック" panose="020B0400000000000000" pitchFamily="50" charset="-128"/>
            </a:endParaRPr>
          </a:p>
        </p:txBody>
      </p:sp>
      <p:cxnSp>
        <p:nvCxnSpPr>
          <p:cNvPr id="28" name="直線コネクタ 27">
            <a:extLst>
              <a:ext uri="{FF2B5EF4-FFF2-40B4-BE49-F238E27FC236}">
                <a16:creationId xmlns:a16="http://schemas.microsoft.com/office/drawing/2014/main" id="{902B0DA9-4059-11EB-7AB6-248153C9899A}"/>
              </a:ext>
            </a:extLst>
          </p:cNvPr>
          <p:cNvCxnSpPr>
            <a:cxnSpLocks/>
          </p:cNvCxnSpPr>
          <p:nvPr/>
        </p:nvCxnSpPr>
        <p:spPr>
          <a:xfrm>
            <a:off x="3751793" y="3877034"/>
            <a:ext cx="393931" cy="0"/>
          </a:xfrm>
          <a:prstGeom prst="line">
            <a:avLst/>
          </a:prstGeom>
          <a:ln w="381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45169A0F-14B6-ABC7-9478-E0C7580A6797}"/>
              </a:ext>
            </a:extLst>
          </p:cNvPr>
          <p:cNvSpPr txBox="1"/>
          <p:nvPr/>
        </p:nvSpPr>
        <p:spPr>
          <a:xfrm>
            <a:off x="3923167" y="3279749"/>
            <a:ext cx="1100175" cy="553998"/>
          </a:xfrm>
          <a:prstGeom prst="rect">
            <a:avLst/>
          </a:prstGeom>
          <a:noFill/>
          <a:ln>
            <a:noFill/>
          </a:ln>
        </p:spPr>
        <p:txBody>
          <a:bodyPr vert="horz" wrap="square" rtlCol="0">
            <a:spAutoFit/>
          </a:bodyPr>
          <a:lstStyle/>
          <a:p>
            <a:pPr algn="ctr"/>
            <a:r>
              <a:rPr lang="ja-JP" altLang="en-US" sz="1000" b="1" dirty="0">
                <a:latin typeface="BIZ UDPゴシック" panose="020B0400000000000000" pitchFamily="50" charset="-128"/>
                <a:ea typeface="BIZ UDPゴシック" panose="020B0400000000000000" pitchFamily="50" charset="-128"/>
              </a:rPr>
              <a:t>＜</a:t>
            </a:r>
            <a:r>
              <a:rPr lang="en-US" altLang="ja-JP" sz="1000" b="1" dirty="0">
                <a:latin typeface="BIZ UDPゴシック" panose="020B0400000000000000" pitchFamily="50" charset="-128"/>
                <a:ea typeface="BIZ UDPゴシック" panose="020B0400000000000000" pitchFamily="50" charset="-128"/>
              </a:rPr>
              <a:t>R</a:t>
            </a:r>
            <a:r>
              <a:rPr lang="ja-JP" altLang="en-US" sz="1000" b="1" dirty="0">
                <a:latin typeface="BIZ UDPゴシック" panose="020B0400000000000000" pitchFamily="50" charset="-128"/>
                <a:ea typeface="BIZ UDPゴシック" panose="020B0400000000000000" pitchFamily="50" charset="-128"/>
              </a:rPr>
              <a:t>７補正＞</a:t>
            </a:r>
            <a:endParaRPr lang="en-US" altLang="ja-JP" sz="1000" b="1" dirty="0">
              <a:latin typeface="BIZ UDPゴシック" panose="020B0400000000000000" pitchFamily="50" charset="-128"/>
              <a:ea typeface="BIZ UDPゴシック" panose="020B0400000000000000" pitchFamily="50" charset="-128"/>
            </a:endParaRPr>
          </a:p>
          <a:p>
            <a:pPr algn="ctr"/>
            <a:r>
              <a:rPr lang="ja-JP" altLang="en-US" sz="1000" b="1" dirty="0">
                <a:latin typeface="BIZ UDPゴシック" panose="020B0400000000000000" pitchFamily="50" charset="-128"/>
                <a:ea typeface="BIZ UDPゴシック" panose="020B0400000000000000" pitchFamily="50" charset="-128"/>
              </a:rPr>
              <a:t>地財措置を</a:t>
            </a:r>
            <a:endParaRPr lang="en-US" altLang="ja-JP" sz="1000" b="1" dirty="0">
              <a:latin typeface="BIZ UDPゴシック" panose="020B0400000000000000" pitchFamily="50" charset="-128"/>
              <a:ea typeface="BIZ UDPゴシック" panose="020B0400000000000000" pitchFamily="50" charset="-128"/>
            </a:endParaRPr>
          </a:p>
          <a:p>
            <a:pPr algn="ctr"/>
            <a:r>
              <a:rPr lang="ja-JP" altLang="en-US" sz="1000" b="1" dirty="0">
                <a:latin typeface="BIZ UDPゴシック" panose="020B0400000000000000" pitchFamily="50" charset="-128"/>
                <a:ea typeface="BIZ UDPゴシック" panose="020B0400000000000000" pitchFamily="50" charset="-128"/>
              </a:rPr>
              <a:t>活用した場合</a:t>
            </a:r>
            <a:endParaRPr lang="en-US" altLang="ja-JP" sz="1000" b="1" dirty="0">
              <a:latin typeface="BIZ UDPゴシック" panose="020B0400000000000000" pitchFamily="50" charset="-128"/>
              <a:ea typeface="BIZ UDPゴシック" panose="020B0400000000000000" pitchFamily="50" charset="-128"/>
            </a:endParaRPr>
          </a:p>
        </p:txBody>
      </p:sp>
      <p:grpSp>
        <p:nvGrpSpPr>
          <p:cNvPr id="45" name="グループ化 44">
            <a:extLst>
              <a:ext uri="{FF2B5EF4-FFF2-40B4-BE49-F238E27FC236}">
                <a16:creationId xmlns:a16="http://schemas.microsoft.com/office/drawing/2014/main" id="{06DBBD68-8E4E-B48C-5322-2B94B6A2FF4C}"/>
              </a:ext>
            </a:extLst>
          </p:cNvPr>
          <p:cNvGrpSpPr/>
          <p:nvPr/>
        </p:nvGrpSpPr>
        <p:grpSpPr>
          <a:xfrm>
            <a:off x="3087234" y="4640200"/>
            <a:ext cx="2457382" cy="1068416"/>
            <a:chOff x="2345779" y="599870"/>
            <a:chExt cx="2331741" cy="467520"/>
          </a:xfrm>
        </p:grpSpPr>
        <p:sp>
          <p:nvSpPr>
            <p:cNvPr id="46" name="吹き出し: 角を丸めた四角形 45">
              <a:extLst>
                <a:ext uri="{FF2B5EF4-FFF2-40B4-BE49-F238E27FC236}">
                  <a16:creationId xmlns:a16="http://schemas.microsoft.com/office/drawing/2014/main" id="{F8E431B7-FAE6-8B7A-B1FA-7105879F3293}"/>
                </a:ext>
              </a:extLst>
            </p:cNvPr>
            <p:cNvSpPr/>
            <p:nvPr/>
          </p:nvSpPr>
          <p:spPr>
            <a:xfrm>
              <a:off x="3048230" y="599870"/>
              <a:ext cx="936104" cy="461065"/>
            </a:xfrm>
            <a:prstGeom prst="wedgeRoundRectCallout">
              <a:avLst>
                <a:gd name="adj1" fmla="val 7869"/>
                <a:gd name="adj2" fmla="val -62167"/>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accent1"/>
                </a:solidFill>
              </a:endParaRPr>
            </a:p>
          </p:txBody>
        </p:sp>
        <p:sp>
          <p:nvSpPr>
            <p:cNvPr id="47" name="テキスト ボックス 46">
              <a:extLst>
                <a:ext uri="{FF2B5EF4-FFF2-40B4-BE49-F238E27FC236}">
                  <a16:creationId xmlns:a16="http://schemas.microsoft.com/office/drawing/2014/main" id="{79AF451A-7BE0-CB98-D4DF-AB3971B42217}"/>
                </a:ext>
              </a:extLst>
            </p:cNvPr>
            <p:cNvSpPr txBox="1"/>
            <p:nvPr/>
          </p:nvSpPr>
          <p:spPr>
            <a:xfrm>
              <a:off x="2345779" y="602752"/>
              <a:ext cx="2331741" cy="464638"/>
            </a:xfrm>
            <a:prstGeom prst="rect">
              <a:avLst/>
            </a:prstGeom>
            <a:noFill/>
            <a:ln>
              <a:noFill/>
            </a:ln>
          </p:spPr>
          <p:txBody>
            <a:bodyPr vert="horz" wrap="square" rtlCol="0">
              <a:spAutoFit/>
            </a:bodyPr>
            <a:lstStyle/>
            <a:p>
              <a:pPr algn="ctr"/>
              <a:r>
                <a:rPr lang="ja-JP" altLang="en-US" sz="900" b="1" dirty="0">
                  <a:solidFill>
                    <a:schemeClr val="accent1"/>
                  </a:solidFill>
                  <a:latin typeface="BIZ UDPゴシック" panose="020B0400000000000000" pitchFamily="50" charset="-128"/>
                  <a:ea typeface="BIZ UDPゴシック" panose="020B0400000000000000" pitchFamily="50" charset="-128"/>
                </a:rPr>
                <a:t>自治体負担の</a:t>
              </a:r>
              <a:endParaRPr lang="en-US" altLang="ja-JP" sz="900" b="1" dirty="0">
                <a:solidFill>
                  <a:schemeClr val="accent1"/>
                </a:solidFill>
                <a:latin typeface="BIZ UDPゴシック" panose="020B0400000000000000" pitchFamily="50" charset="-128"/>
                <a:ea typeface="BIZ UDPゴシック" panose="020B0400000000000000" pitchFamily="50" charset="-128"/>
              </a:endParaRPr>
            </a:p>
            <a:p>
              <a:pPr algn="ctr"/>
              <a:r>
                <a:rPr lang="ja-JP" altLang="en-US" sz="900" b="1" dirty="0">
                  <a:solidFill>
                    <a:schemeClr val="accent1"/>
                  </a:solidFill>
                  <a:latin typeface="BIZ UDPゴシック" panose="020B0400000000000000" pitchFamily="50" charset="-128"/>
                  <a:ea typeface="BIZ UDPゴシック" panose="020B0400000000000000" pitchFamily="50" charset="-128"/>
                </a:rPr>
                <a:t>半額が</a:t>
              </a:r>
              <a:endParaRPr lang="en-US" altLang="ja-JP" sz="900" b="1" dirty="0">
                <a:solidFill>
                  <a:schemeClr val="accent1"/>
                </a:solidFill>
                <a:latin typeface="BIZ UDPゴシック" panose="020B0400000000000000" pitchFamily="50" charset="-128"/>
                <a:ea typeface="BIZ UDPゴシック" panose="020B0400000000000000" pitchFamily="50" charset="-128"/>
              </a:endParaRPr>
            </a:p>
            <a:p>
              <a:pPr algn="ctr"/>
              <a:r>
                <a:rPr lang="ja-JP" altLang="en-US" sz="900" b="1" dirty="0">
                  <a:solidFill>
                    <a:schemeClr val="accent1"/>
                  </a:solidFill>
                  <a:latin typeface="BIZ UDPゴシック" panose="020B0400000000000000" pitchFamily="50" charset="-128"/>
                  <a:ea typeface="BIZ UDPゴシック" panose="020B0400000000000000" pitchFamily="50" charset="-128"/>
                </a:rPr>
                <a:t>国から交付税措置</a:t>
              </a:r>
              <a:endParaRPr lang="en-US" altLang="ja-JP" sz="900" b="1" dirty="0">
                <a:solidFill>
                  <a:schemeClr val="accent1"/>
                </a:solidFill>
                <a:latin typeface="BIZ UDPゴシック" panose="020B0400000000000000" pitchFamily="50" charset="-128"/>
                <a:ea typeface="BIZ UDPゴシック" panose="020B0400000000000000" pitchFamily="50" charset="-128"/>
              </a:endParaRPr>
            </a:p>
            <a:p>
              <a:pPr algn="ctr"/>
              <a:endParaRPr lang="en-US" altLang="ja-JP" sz="900" b="1" dirty="0">
                <a:solidFill>
                  <a:schemeClr val="accent1"/>
                </a:solidFill>
                <a:latin typeface="BIZ UDPゴシック" panose="020B0400000000000000" pitchFamily="50" charset="-128"/>
                <a:ea typeface="BIZ UDPゴシック" panose="020B0400000000000000" pitchFamily="50" charset="-128"/>
              </a:endParaRPr>
            </a:p>
            <a:p>
              <a:pPr algn="ctr"/>
              <a:endParaRPr lang="en-US" altLang="ja-JP" sz="900" b="1" dirty="0">
                <a:solidFill>
                  <a:schemeClr val="accent1"/>
                </a:solidFill>
                <a:latin typeface="BIZ UDPゴシック" panose="020B0400000000000000" pitchFamily="50" charset="-128"/>
                <a:ea typeface="BIZ UDPゴシック" panose="020B0400000000000000" pitchFamily="50" charset="-128"/>
              </a:endParaRPr>
            </a:p>
            <a:p>
              <a:pPr algn="ctr"/>
              <a:r>
                <a:rPr lang="ja-JP" altLang="en-US" sz="900" b="1" dirty="0">
                  <a:solidFill>
                    <a:schemeClr val="accent1"/>
                  </a:solidFill>
                  <a:latin typeface="BIZ UDPゴシック" panose="020B0400000000000000" pitchFamily="50" charset="-128"/>
                  <a:ea typeface="BIZ UDPゴシック" panose="020B0400000000000000" pitchFamily="50" charset="-128"/>
                </a:rPr>
                <a:t>自治体の支援を</a:t>
              </a:r>
              <a:endParaRPr lang="en-US" altLang="ja-JP" sz="900" b="1" dirty="0">
                <a:solidFill>
                  <a:schemeClr val="accent1"/>
                </a:solidFill>
                <a:latin typeface="BIZ UDPゴシック" panose="020B0400000000000000" pitchFamily="50" charset="-128"/>
                <a:ea typeface="BIZ UDPゴシック" panose="020B0400000000000000" pitchFamily="50" charset="-128"/>
              </a:endParaRPr>
            </a:p>
            <a:p>
              <a:pPr algn="ctr"/>
              <a:r>
                <a:rPr lang="ja-JP" altLang="en-US" sz="900" b="1" dirty="0">
                  <a:solidFill>
                    <a:schemeClr val="accent1"/>
                  </a:solidFill>
                  <a:latin typeface="BIZ UDPゴシック" panose="020B0400000000000000" pitchFamily="50" charset="-128"/>
                  <a:ea typeface="BIZ UDPゴシック" panose="020B0400000000000000" pitchFamily="50" charset="-128"/>
                </a:rPr>
                <a:t>後押し！</a:t>
              </a:r>
              <a:endParaRPr lang="en-US" altLang="ja-JP" sz="900" b="1" dirty="0">
                <a:solidFill>
                  <a:schemeClr val="accent1"/>
                </a:solidFill>
                <a:latin typeface="BIZ UDPゴシック" panose="020B0400000000000000" pitchFamily="50" charset="-128"/>
                <a:ea typeface="BIZ UDPゴシック" panose="020B0400000000000000" pitchFamily="50" charset="-128"/>
              </a:endParaRPr>
            </a:p>
          </p:txBody>
        </p:sp>
      </p:grpSp>
      <p:sp>
        <p:nvSpPr>
          <p:cNvPr id="48" name="矢印: 上 47">
            <a:extLst>
              <a:ext uri="{FF2B5EF4-FFF2-40B4-BE49-F238E27FC236}">
                <a16:creationId xmlns:a16="http://schemas.microsoft.com/office/drawing/2014/main" id="{6EEF2656-F5E4-46A4-1958-55F8727C4CF8}"/>
              </a:ext>
            </a:extLst>
          </p:cNvPr>
          <p:cNvSpPr/>
          <p:nvPr/>
        </p:nvSpPr>
        <p:spPr>
          <a:xfrm rot="10800000">
            <a:off x="4183192" y="5180418"/>
            <a:ext cx="249880" cy="115225"/>
          </a:xfrm>
          <a:prstGeom prst="upArrow">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B9F99537-B171-A976-28C3-53A332EC8CF6}"/>
              </a:ext>
            </a:extLst>
          </p:cNvPr>
          <p:cNvSpPr txBox="1"/>
          <p:nvPr/>
        </p:nvSpPr>
        <p:spPr>
          <a:xfrm>
            <a:off x="86087" y="2291475"/>
            <a:ext cx="1858004" cy="438582"/>
          </a:xfrm>
          <a:prstGeom prst="rect">
            <a:avLst/>
          </a:prstGeom>
          <a:noFill/>
          <a:ln>
            <a:noFill/>
          </a:ln>
        </p:spPr>
        <p:txBody>
          <a:bodyPr vert="horz" wrap="square" rtlCol="0">
            <a:spAutoFit/>
          </a:bodyPr>
          <a:lstStyle/>
          <a:p>
            <a:pPr algn="ctr"/>
            <a:r>
              <a:rPr lang="en-US" altLang="ja-JP" sz="1200" b="1" dirty="0">
                <a:latin typeface="BIZ UDPゴシック" panose="020B0400000000000000" pitchFamily="50" charset="-128"/>
                <a:ea typeface="BIZ UDPゴシック" panose="020B0400000000000000" pitchFamily="50" charset="-128"/>
              </a:rPr>
              <a:t>R</a:t>
            </a:r>
            <a:r>
              <a:rPr lang="ja-JP" altLang="en-US" sz="1200" b="1" dirty="0">
                <a:latin typeface="BIZ UDPゴシック" panose="020B0400000000000000" pitchFamily="50" charset="-128"/>
                <a:ea typeface="BIZ UDPゴシック" panose="020B0400000000000000" pitchFamily="50" charset="-128"/>
              </a:rPr>
              <a:t>６補正・</a:t>
            </a:r>
            <a:r>
              <a:rPr lang="en-US" altLang="ja-JP" sz="1200" b="1" dirty="0">
                <a:latin typeface="BIZ UDPゴシック" panose="020B0400000000000000" pitchFamily="50" charset="-128"/>
                <a:ea typeface="BIZ UDPゴシック" panose="020B0400000000000000" pitchFamily="50" charset="-128"/>
              </a:rPr>
              <a:t>R</a:t>
            </a:r>
            <a:r>
              <a:rPr lang="ja-JP" altLang="en-US" sz="1200" b="1" dirty="0">
                <a:latin typeface="BIZ UDPゴシック" panose="020B0400000000000000" pitchFamily="50" charset="-128"/>
                <a:ea typeface="BIZ UDPゴシック" panose="020B0400000000000000" pitchFamily="50" charset="-128"/>
              </a:rPr>
              <a:t>７当初（従来）</a:t>
            </a:r>
            <a:endParaRPr lang="en-US" altLang="ja-JP" sz="1200" b="1" dirty="0">
              <a:latin typeface="BIZ UDPゴシック" panose="020B0400000000000000" pitchFamily="50" charset="-128"/>
              <a:ea typeface="BIZ UDPゴシック" panose="020B0400000000000000" pitchFamily="50" charset="-128"/>
            </a:endParaRPr>
          </a:p>
          <a:p>
            <a:pPr algn="ctr"/>
            <a:r>
              <a:rPr lang="ja-JP" altLang="en-US" sz="1050" b="1" dirty="0">
                <a:latin typeface="BIZ UDPゴシック" panose="020B0400000000000000" pitchFamily="50" charset="-128"/>
                <a:ea typeface="BIZ UDPゴシック" panose="020B0400000000000000" pitchFamily="50" charset="-128"/>
              </a:rPr>
              <a:t>（加速化支援の対象：農産）</a:t>
            </a:r>
            <a:endParaRPr lang="en-US" altLang="ja-JP" sz="1050" dirty="0">
              <a:latin typeface="BIZ UDPゴシック" panose="020B0400000000000000" pitchFamily="50" charset="-128"/>
              <a:ea typeface="BIZ UDPゴシック" panose="020B0400000000000000" pitchFamily="50" charset="-128"/>
            </a:endParaRPr>
          </a:p>
        </p:txBody>
      </p:sp>
      <p:sp>
        <p:nvSpPr>
          <p:cNvPr id="50" name="テキスト ボックス 49">
            <a:extLst>
              <a:ext uri="{FF2B5EF4-FFF2-40B4-BE49-F238E27FC236}">
                <a16:creationId xmlns:a16="http://schemas.microsoft.com/office/drawing/2014/main" id="{E9FCD8DB-2FE2-BC9A-22FC-8787FE554BAB}"/>
              </a:ext>
            </a:extLst>
          </p:cNvPr>
          <p:cNvSpPr txBox="1"/>
          <p:nvPr/>
        </p:nvSpPr>
        <p:spPr>
          <a:xfrm>
            <a:off x="2193133" y="2311282"/>
            <a:ext cx="1840098" cy="438582"/>
          </a:xfrm>
          <a:prstGeom prst="rect">
            <a:avLst/>
          </a:prstGeom>
          <a:noFill/>
          <a:ln>
            <a:noFill/>
          </a:ln>
        </p:spPr>
        <p:txBody>
          <a:bodyPr vert="horz" wrap="square" rtlCol="0">
            <a:spAutoFit/>
          </a:bodyPr>
          <a:lstStyle/>
          <a:p>
            <a:pPr algn="ctr"/>
            <a:r>
              <a:rPr lang="en-US" altLang="ja-JP" sz="1200" b="1" dirty="0">
                <a:latin typeface="BIZ UDPゴシック" panose="020B0400000000000000" pitchFamily="50" charset="-128"/>
                <a:ea typeface="BIZ UDPゴシック" panose="020B0400000000000000" pitchFamily="50" charset="-128"/>
              </a:rPr>
              <a:t>R</a:t>
            </a:r>
            <a:r>
              <a:rPr lang="ja-JP" altLang="en-US" sz="1200" b="1" dirty="0">
                <a:latin typeface="BIZ UDPゴシック" panose="020B0400000000000000" pitchFamily="50" charset="-128"/>
                <a:ea typeface="BIZ UDPゴシック" panose="020B0400000000000000" pitchFamily="50" charset="-128"/>
              </a:rPr>
              <a:t>７補正</a:t>
            </a:r>
            <a:endParaRPr lang="en-US" altLang="ja-JP" sz="1200" b="1" dirty="0">
              <a:latin typeface="BIZ UDPゴシック" panose="020B0400000000000000" pitchFamily="50" charset="-128"/>
              <a:ea typeface="BIZ UDPゴシック" panose="020B0400000000000000" pitchFamily="50" charset="-128"/>
            </a:endParaRPr>
          </a:p>
          <a:p>
            <a:pPr algn="ctr"/>
            <a:r>
              <a:rPr lang="ja-JP" altLang="en-US" sz="1050" b="1" dirty="0">
                <a:latin typeface="BIZ UDPゴシック" panose="020B0400000000000000" pitchFamily="50" charset="-128"/>
                <a:ea typeface="BIZ UDPゴシック" panose="020B0400000000000000" pitchFamily="50" charset="-128"/>
              </a:rPr>
              <a:t>（同対象：農産、</a:t>
            </a:r>
            <a:r>
              <a:rPr lang="ja-JP" altLang="en-US" sz="1050" b="1" dirty="0">
                <a:solidFill>
                  <a:schemeClr val="accent1"/>
                </a:solidFill>
                <a:latin typeface="BIZ UDPゴシック" panose="020B0400000000000000" pitchFamily="50" charset="-128"/>
                <a:ea typeface="BIZ UDPゴシック" panose="020B0400000000000000" pitchFamily="50" charset="-128"/>
              </a:rPr>
              <a:t>畜産（追加）</a:t>
            </a:r>
            <a:r>
              <a:rPr lang="ja-JP" altLang="en-US" sz="1050" b="1"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p:txBody>
      </p:sp>
      <p:cxnSp>
        <p:nvCxnSpPr>
          <p:cNvPr id="52" name="直線コネクタ 51">
            <a:extLst>
              <a:ext uri="{FF2B5EF4-FFF2-40B4-BE49-F238E27FC236}">
                <a16:creationId xmlns:a16="http://schemas.microsoft.com/office/drawing/2014/main" id="{E7DB50BF-DD65-1DE1-70EE-878899D85B80}"/>
              </a:ext>
            </a:extLst>
          </p:cNvPr>
          <p:cNvCxnSpPr>
            <a:cxnSpLocks/>
          </p:cNvCxnSpPr>
          <p:nvPr/>
        </p:nvCxnSpPr>
        <p:spPr>
          <a:xfrm>
            <a:off x="7776864" y="2815125"/>
            <a:ext cx="159589" cy="50718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6" name="表 55">
            <a:extLst>
              <a:ext uri="{FF2B5EF4-FFF2-40B4-BE49-F238E27FC236}">
                <a16:creationId xmlns:a16="http://schemas.microsoft.com/office/drawing/2014/main" id="{21BE09EA-98C0-FF13-072F-5604FC4BD17D}"/>
              </a:ext>
            </a:extLst>
          </p:cNvPr>
          <p:cNvGraphicFramePr>
            <a:graphicFrameLocks noGrp="1"/>
          </p:cNvGraphicFramePr>
          <p:nvPr>
            <p:extLst>
              <p:ext uri="{D42A27DB-BD31-4B8C-83A1-F6EECF244321}">
                <p14:modId xmlns:p14="http://schemas.microsoft.com/office/powerpoint/2010/main" val="3513417974"/>
              </p:ext>
            </p:extLst>
          </p:nvPr>
        </p:nvGraphicFramePr>
        <p:xfrm>
          <a:off x="5392475" y="4687447"/>
          <a:ext cx="3647923" cy="2021795"/>
        </p:xfrm>
        <a:graphic>
          <a:graphicData uri="http://schemas.openxmlformats.org/drawingml/2006/table">
            <a:tbl>
              <a:tblPr firstRow="1" bandRow="1">
                <a:tableStyleId>{5940675A-B579-460E-94D1-54222C63F5DA}</a:tableStyleId>
              </a:tblPr>
              <a:tblGrid>
                <a:gridCol w="1415890">
                  <a:extLst>
                    <a:ext uri="{9D8B030D-6E8A-4147-A177-3AD203B41FA5}">
                      <a16:colId xmlns:a16="http://schemas.microsoft.com/office/drawing/2014/main" val="571043084"/>
                    </a:ext>
                  </a:extLst>
                </a:gridCol>
                <a:gridCol w="818412">
                  <a:extLst>
                    <a:ext uri="{9D8B030D-6E8A-4147-A177-3AD203B41FA5}">
                      <a16:colId xmlns:a16="http://schemas.microsoft.com/office/drawing/2014/main" val="3195706554"/>
                    </a:ext>
                  </a:extLst>
                </a:gridCol>
                <a:gridCol w="1413621">
                  <a:extLst>
                    <a:ext uri="{9D8B030D-6E8A-4147-A177-3AD203B41FA5}">
                      <a16:colId xmlns:a16="http://schemas.microsoft.com/office/drawing/2014/main" val="3094994441"/>
                    </a:ext>
                  </a:extLst>
                </a:gridCol>
              </a:tblGrid>
              <a:tr h="467315">
                <a:tc gridSpan="3">
                  <a:txBody>
                    <a:bodyPr/>
                    <a:lstStyle/>
                    <a:p>
                      <a:pPr algn="ctr"/>
                      <a:endParaRPr kumimoji="1" lang="en-US" altLang="ja-JP" sz="1200" b="1" dirty="0">
                        <a:latin typeface="Meiryo UI" panose="020B0604030504040204" pitchFamily="50" charset="-128"/>
                        <a:ea typeface="Meiryo UI" panose="020B0604030504040204" pitchFamily="50" charset="-128"/>
                      </a:endParaRPr>
                    </a:p>
                    <a:p>
                      <a:pPr algn="ctr"/>
                      <a:endParaRPr kumimoji="1" lang="en-US" altLang="ja-JP" sz="1200" b="1" dirty="0">
                        <a:latin typeface="Meiryo UI" panose="020B0604030504040204" pitchFamily="50" charset="-128"/>
                        <a:ea typeface="Meiryo UI" panose="020B0604030504040204" pitchFamily="50" charset="-128"/>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434095"/>
                  </a:ext>
                </a:extLst>
              </a:tr>
              <a:tr h="276716">
                <a:tc>
                  <a:txBody>
                    <a:bodyPr/>
                    <a:lstStyle/>
                    <a:p>
                      <a:pPr algn="ctr"/>
                      <a:r>
                        <a:rPr kumimoji="1" lang="ja-JP" altLang="en-US" sz="1100" b="1" dirty="0">
                          <a:latin typeface="BIZ UDPゴシック" panose="020B0400000000000000" pitchFamily="50" charset="-128"/>
                          <a:ea typeface="BIZ UDPゴシック" panose="020B0400000000000000" pitchFamily="50" charset="-128"/>
                        </a:rPr>
                        <a:t>従来</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100" dirty="0">
                        <a:latin typeface="BIZ UDPゴシック" panose="020B0400000000000000" pitchFamily="50" charset="-128"/>
                        <a:ea typeface="BIZ UDPゴシック" panose="020B0400000000000000"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100" b="1" dirty="0">
                          <a:latin typeface="BIZ UDPゴシック" panose="020B0400000000000000" pitchFamily="50" charset="-128"/>
                          <a:ea typeface="BIZ UDPゴシック" panose="020B0400000000000000" pitchFamily="50" charset="-128"/>
                        </a:rPr>
                        <a:t>R</a:t>
                      </a:r>
                      <a:r>
                        <a:rPr lang="ja-JP" altLang="en-US" sz="1100" b="1" dirty="0">
                          <a:latin typeface="BIZ UDPゴシック" panose="020B0400000000000000" pitchFamily="50" charset="-128"/>
                          <a:ea typeface="BIZ UDPゴシック" panose="020B0400000000000000" pitchFamily="50" charset="-128"/>
                        </a:rPr>
                        <a:t>７補正</a:t>
                      </a:r>
                      <a:endParaRPr lang="en-US" altLang="ja-JP" sz="1100" b="1" dirty="0">
                        <a:latin typeface="BIZ UDPゴシック" panose="020B0400000000000000" pitchFamily="50" charset="-128"/>
                        <a:ea typeface="BIZ UDPゴシック" panose="020B0400000000000000" pitchFamily="50" charset="-128"/>
                      </a:endParaRPr>
                    </a:p>
                    <a:p>
                      <a:pPr marL="0" marR="0" lvl="0" indent="0" algn="ctr" defTabSz="914395"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地財措置活用</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37516"/>
                  </a:ext>
                </a:extLst>
              </a:tr>
              <a:tr h="309922">
                <a:tc>
                  <a:txBody>
                    <a:bodyPr/>
                    <a:lstStyle/>
                    <a:p>
                      <a:pPr algn="ctr"/>
                      <a:r>
                        <a:rPr kumimoji="1" lang="ja-JP" altLang="en-US" sz="1050" dirty="0">
                          <a:latin typeface="BIZ UDPゴシック" panose="020B0400000000000000" pitchFamily="50" charset="-128"/>
                          <a:ea typeface="BIZ UDPゴシック" panose="020B0400000000000000" pitchFamily="50" charset="-128"/>
                        </a:rPr>
                        <a:t>７５億円</a:t>
                      </a:r>
                      <a:endParaRPr kumimoji="1" lang="en-US" altLang="ja-JP" sz="1050" dirty="0">
                        <a:latin typeface="BIZ UDPゴシック" panose="020B0400000000000000" pitchFamily="50" charset="-128"/>
                        <a:ea typeface="BIZ UDPゴシック" panose="020B0400000000000000" pitchFamily="50" charset="-128"/>
                      </a:endParaRPr>
                    </a:p>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（５０％）</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nchor="ctr">
                    <a:lnT w="12700" cap="flat" cmpd="sng" algn="ctr">
                      <a:solidFill>
                        <a:schemeClr val="tx1"/>
                      </a:solidFill>
                      <a:prstDash val="solid"/>
                      <a:round/>
                      <a:headEnd type="none" w="med" len="med"/>
                      <a:tailEnd type="none" w="med" len="med"/>
                    </a:lnT>
                  </a:tcPr>
                </a:tc>
                <a:tc>
                  <a:txBody>
                    <a:bodyPr/>
                    <a:lstStyle/>
                    <a:p>
                      <a:pPr algn="ctr"/>
                      <a:r>
                        <a:rPr kumimoji="1" lang="ja-JP" altLang="en-US" sz="1050" dirty="0">
                          <a:latin typeface="BIZ UDPゴシック" panose="020B0400000000000000" pitchFamily="50" charset="-128"/>
                          <a:ea typeface="BIZ UDPゴシック" panose="020B0400000000000000" pitchFamily="50" charset="-128"/>
                        </a:rPr>
                        <a:t>産地</a:t>
                      </a:r>
                      <a:endParaRPr kumimoji="1" lang="en-US" altLang="ja-JP" sz="800" dirty="0">
                        <a:latin typeface="BIZ UDPゴシック" panose="020B0400000000000000" pitchFamily="50" charset="-128"/>
                        <a:ea typeface="BIZ UDPゴシック" panose="020B0400000000000000" pitchFamily="50" charset="-128"/>
                      </a:endParaRPr>
                    </a:p>
                  </a:txBody>
                  <a:tcPr anchor="ctr">
                    <a:lnT w="12700"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accent1"/>
                          </a:solidFill>
                          <a:latin typeface="BIZ UDPゴシック" panose="020B0400000000000000" pitchFamily="50" charset="-128"/>
                          <a:ea typeface="BIZ UDPゴシック" panose="020B0400000000000000" pitchFamily="50" charset="-128"/>
                        </a:rPr>
                        <a:t>５０億円</a:t>
                      </a:r>
                      <a:endParaRPr kumimoji="1" lang="en-US" altLang="ja-JP" sz="800" b="0"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（３３．３％）</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7781576"/>
                  </a:ext>
                </a:extLst>
              </a:tr>
              <a:tr h="271182">
                <a:tc>
                  <a:txBody>
                    <a:bodyPr/>
                    <a:lstStyle/>
                    <a:p>
                      <a:pPr algn="ctr"/>
                      <a:r>
                        <a:rPr kumimoji="1" lang="ja-JP" altLang="en-US" sz="1050" dirty="0">
                          <a:latin typeface="BIZ UDPゴシック" panose="020B0400000000000000" pitchFamily="50" charset="-128"/>
                          <a:ea typeface="BIZ UDPゴシック" panose="020B0400000000000000" pitchFamily="50" charset="-128"/>
                        </a:rPr>
                        <a:t>７５億円</a:t>
                      </a:r>
                      <a:endParaRPr kumimoji="1" lang="en-US" altLang="ja-JP" sz="1050" dirty="0">
                        <a:latin typeface="BIZ UDPゴシック" panose="020B0400000000000000" pitchFamily="50" charset="-128"/>
                        <a:ea typeface="BIZ UDPゴシック" panose="020B0400000000000000" pitchFamily="50" charset="-128"/>
                      </a:endParaRPr>
                    </a:p>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（５０％）</a:t>
                      </a:r>
                      <a:endParaRPr kumimoji="1" lang="ja-JP" altLang="en-US" sz="1050" dirty="0">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050" dirty="0">
                          <a:latin typeface="BIZ UDPゴシック" panose="020B0400000000000000" pitchFamily="50" charset="-128"/>
                          <a:ea typeface="BIZ UDPゴシック" panose="020B0400000000000000" pitchFamily="50" charset="-128"/>
                        </a:rPr>
                        <a:t>国</a:t>
                      </a:r>
                      <a:endParaRPr kumimoji="1" lang="en-US" altLang="ja-JP" sz="1050" dirty="0">
                        <a:latin typeface="BIZ UDPゴシック" panose="020B0400000000000000" pitchFamily="50" charset="-128"/>
                        <a:ea typeface="BIZ UDPゴシック" panose="020B0400000000000000" pitchFamily="50" charset="-128"/>
                      </a:endParaRPr>
                    </a:p>
                  </a:txBody>
                  <a:tcPr anchor="ctr">
                    <a:solidFill>
                      <a:schemeClr val="accent4">
                        <a:lumMod val="40000"/>
                        <a:lumOff val="60000"/>
                      </a:schemeClr>
                    </a:solidFill>
                  </a:tcPr>
                </a:tc>
                <a:tc>
                  <a:txBody>
                    <a:bodyPr/>
                    <a:lstStyle/>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９３．７億円</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（交付税込６２．４５％）</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nchor="ctr"/>
                </a:tc>
                <a:extLst>
                  <a:ext uri="{0D108BD9-81ED-4DB2-BD59-A6C34878D82A}">
                    <a16:rowId xmlns:a16="http://schemas.microsoft.com/office/drawing/2014/main" val="728173690"/>
                  </a:ext>
                </a:extLst>
              </a:tr>
              <a:tr h="271182">
                <a:tc>
                  <a:txBody>
                    <a:bodyPr/>
                    <a:lstStyle/>
                    <a:p>
                      <a:pPr algn="ctr"/>
                      <a:r>
                        <a:rPr kumimoji="1" lang="ja-JP" altLang="en-US" sz="1050" dirty="0">
                          <a:latin typeface="BIZ UDPゴシック" panose="020B0400000000000000" pitchFamily="50" charset="-128"/>
                          <a:ea typeface="BIZ UDPゴシック" panose="020B0400000000000000" pitchFamily="50" charset="-128"/>
                        </a:rPr>
                        <a:t>なし</a:t>
                      </a:r>
                      <a:endParaRPr kumimoji="1" lang="en-US" altLang="ja-JP" sz="1050" dirty="0">
                        <a:latin typeface="BIZ UDPゴシック" panose="020B0400000000000000" pitchFamily="50" charset="-128"/>
                        <a:ea typeface="BIZ UDPゴシック" panose="020B0400000000000000" pitchFamily="50" charset="-128"/>
                      </a:endParaRPr>
                    </a:p>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加速化支援が無いため）</a:t>
                      </a:r>
                      <a:endParaRPr kumimoji="1" lang="ja-JP" altLang="en-US" sz="1050" dirty="0">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050" dirty="0">
                          <a:latin typeface="BIZ UDPゴシック" panose="020B0400000000000000" pitchFamily="50" charset="-128"/>
                          <a:ea typeface="BIZ UDPゴシック" panose="020B0400000000000000" pitchFamily="50" charset="-128"/>
                        </a:rPr>
                        <a:t>自治体</a:t>
                      </a:r>
                      <a:endParaRPr kumimoji="1" lang="en-US" altLang="ja-JP" sz="800" dirty="0">
                        <a:latin typeface="BIZ UDPゴシック" panose="020B0400000000000000" pitchFamily="50" charset="-128"/>
                        <a:ea typeface="BIZ UDPゴシック" panose="020B0400000000000000" pitchFamily="50" charset="-128"/>
                      </a:endParaRPr>
                    </a:p>
                  </a:txBody>
                  <a:tcPr anchor="ctr">
                    <a:solidFill>
                      <a:schemeClr val="accent6">
                        <a:lumMod val="20000"/>
                        <a:lumOff val="80000"/>
                      </a:schemeClr>
                    </a:solid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６．２億円</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（４．１５％）</a:t>
                      </a:r>
                      <a:endParaRPr kumimoji="1" lang="en-US" altLang="ja-JP" sz="105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3422016818"/>
                  </a:ext>
                </a:extLst>
              </a:tr>
            </a:tbl>
          </a:graphicData>
        </a:graphic>
      </p:graphicFrame>
      <p:cxnSp>
        <p:nvCxnSpPr>
          <p:cNvPr id="57" name="直線コネクタ 56">
            <a:extLst>
              <a:ext uri="{FF2B5EF4-FFF2-40B4-BE49-F238E27FC236}">
                <a16:creationId xmlns:a16="http://schemas.microsoft.com/office/drawing/2014/main" id="{1F24A8EF-11A7-F575-7E87-AF1001AF6300}"/>
              </a:ext>
            </a:extLst>
          </p:cNvPr>
          <p:cNvCxnSpPr>
            <a:cxnSpLocks/>
          </p:cNvCxnSpPr>
          <p:nvPr/>
        </p:nvCxnSpPr>
        <p:spPr>
          <a:xfrm flipV="1">
            <a:off x="215906" y="4357308"/>
            <a:ext cx="177635" cy="264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吹き出し: 四角形 59">
            <a:extLst>
              <a:ext uri="{FF2B5EF4-FFF2-40B4-BE49-F238E27FC236}">
                <a16:creationId xmlns:a16="http://schemas.microsoft.com/office/drawing/2014/main" id="{5721B31D-2636-60AF-741B-6AF720D4015C}"/>
              </a:ext>
            </a:extLst>
          </p:cNvPr>
          <p:cNvSpPr/>
          <p:nvPr/>
        </p:nvSpPr>
        <p:spPr>
          <a:xfrm>
            <a:off x="6894223" y="4798049"/>
            <a:ext cx="2047859" cy="280979"/>
          </a:xfrm>
          <a:prstGeom prst="wedgeRectCallout">
            <a:avLst>
              <a:gd name="adj1" fmla="val 19221"/>
              <a:gd name="adj2" fmla="val 17029"/>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２５億円</a:t>
            </a:r>
            <a:r>
              <a:rPr lang="ja-JP" altLang="en-US" sz="1400" b="1" dirty="0">
                <a:latin typeface="BIZ UDPゴシック" panose="020B0400000000000000" pitchFamily="50" charset="-128"/>
                <a:ea typeface="BIZ UDPゴシック" panose="020B0400000000000000" pitchFamily="50" charset="-128"/>
              </a:rPr>
              <a:t>の負担</a:t>
            </a:r>
            <a:r>
              <a:rPr kumimoji="1" lang="ja-JP" altLang="en-US" sz="1400" b="1" dirty="0">
                <a:latin typeface="BIZ UDPゴシック" panose="020B0400000000000000" pitchFamily="50" charset="-128"/>
                <a:ea typeface="BIZ UDPゴシック" panose="020B0400000000000000" pitchFamily="50" charset="-128"/>
              </a:rPr>
              <a:t>軽減！</a:t>
            </a:r>
          </a:p>
        </p:txBody>
      </p:sp>
      <p:cxnSp>
        <p:nvCxnSpPr>
          <p:cNvPr id="61" name="直線コネクタ 60">
            <a:extLst>
              <a:ext uri="{FF2B5EF4-FFF2-40B4-BE49-F238E27FC236}">
                <a16:creationId xmlns:a16="http://schemas.microsoft.com/office/drawing/2014/main" id="{40E55788-523C-4092-A8AD-A50F0B0695F9}"/>
              </a:ext>
            </a:extLst>
          </p:cNvPr>
          <p:cNvCxnSpPr>
            <a:cxnSpLocks/>
          </p:cNvCxnSpPr>
          <p:nvPr/>
        </p:nvCxnSpPr>
        <p:spPr>
          <a:xfrm>
            <a:off x="7723721" y="5088980"/>
            <a:ext cx="212732" cy="5500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9E84F9EB-FCDC-1C38-7363-7F8C8FFDBEDE}"/>
              </a:ext>
            </a:extLst>
          </p:cNvPr>
          <p:cNvSpPr txBox="1"/>
          <p:nvPr/>
        </p:nvSpPr>
        <p:spPr>
          <a:xfrm>
            <a:off x="5271020" y="4476994"/>
            <a:ext cx="3837484" cy="307777"/>
          </a:xfrm>
          <a:prstGeom prst="rect">
            <a:avLst/>
          </a:prstGeom>
          <a:noFill/>
        </p:spPr>
        <p:txBody>
          <a:bodyPr wrap="square">
            <a:spAutoFit/>
          </a:bodyPr>
          <a:lstStyle/>
          <a:p>
            <a:pPr algn="ctr"/>
            <a:r>
              <a:rPr lang="ja-JP" altLang="en-US" sz="1400" b="1" dirty="0">
                <a:latin typeface="BIZ UDPゴシック" panose="020B0400000000000000" pitchFamily="50" charset="-128"/>
                <a:ea typeface="BIZ UDPゴシック" panose="020B0400000000000000" pitchFamily="50" charset="-128"/>
              </a:rPr>
              <a:t>＜例： </a:t>
            </a:r>
            <a:r>
              <a:rPr lang="en-US" altLang="ja-JP" sz="1400" b="1" dirty="0">
                <a:latin typeface="BIZ UDPゴシック" panose="020B0400000000000000" pitchFamily="50" charset="-128"/>
                <a:ea typeface="BIZ UDPゴシック" panose="020B0400000000000000" pitchFamily="50" charset="-128"/>
              </a:rPr>
              <a:t>150</a:t>
            </a:r>
            <a:r>
              <a:rPr lang="ja-JP" altLang="en-US" sz="1400" b="1" dirty="0">
                <a:latin typeface="BIZ UDPゴシック" panose="020B0400000000000000" pitchFamily="50" charset="-128"/>
                <a:ea typeface="BIZ UDPゴシック" panose="020B0400000000000000" pitchFamily="50" charset="-128"/>
              </a:rPr>
              <a:t>億円規模の場合</a:t>
            </a:r>
            <a:r>
              <a:rPr kumimoji="1" lang="ja-JP" altLang="en-US"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食肉処理場</a:t>
            </a:r>
            <a:r>
              <a:rPr kumimoji="1" lang="ja-JP" altLang="en-US" sz="1200" b="1" dirty="0">
                <a:latin typeface="BIZ UDPゴシック" panose="020B0400000000000000" pitchFamily="50" charset="-128"/>
                <a:ea typeface="BIZ UDPゴシック" panose="020B0400000000000000" pitchFamily="50" charset="-128"/>
              </a:rPr>
              <a:t>等）＞</a:t>
            </a:r>
            <a:endParaRPr kumimoji="1" lang="en-US" altLang="ja-JP" sz="1200" b="1" dirty="0">
              <a:latin typeface="BIZ UDPゴシック" panose="020B0400000000000000" pitchFamily="50" charset="-128"/>
              <a:ea typeface="BIZ UDPゴシック" panose="020B0400000000000000" pitchFamily="50" charset="-128"/>
            </a:endParaRPr>
          </a:p>
        </p:txBody>
      </p:sp>
      <p:grpSp>
        <p:nvGrpSpPr>
          <p:cNvPr id="67" name="グループ化 66">
            <a:extLst>
              <a:ext uri="{FF2B5EF4-FFF2-40B4-BE49-F238E27FC236}">
                <a16:creationId xmlns:a16="http://schemas.microsoft.com/office/drawing/2014/main" id="{CD37D134-6881-9C87-2D52-9FB899A6346E}"/>
              </a:ext>
            </a:extLst>
          </p:cNvPr>
          <p:cNvGrpSpPr/>
          <p:nvPr/>
        </p:nvGrpSpPr>
        <p:grpSpPr>
          <a:xfrm>
            <a:off x="445110" y="4606955"/>
            <a:ext cx="1771079" cy="375917"/>
            <a:chOff x="2996992" y="599870"/>
            <a:chExt cx="1680527" cy="164495"/>
          </a:xfrm>
        </p:grpSpPr>
        <p:sp>
          <p:nvSpPr>
            <p:cNvPr id="68" name="吹き出し: 角を丸めた四角形 67">
              <a:extLst>
                <a:ext uri="{FF2B5EF4-FFF2-40B4-BE49-F238E27FC236}">
                  <a16:creationId xmlns:a16="http://schemas.microsoft.com/office/drawing/2014/main" id="{D6ECB278-AFAC-CB1C-5FC2-784F03E0C698}"/>
                </a:ext>
              </a:extLst>
            </p:cNvPr>
            <p:cNvSpPr/>
            <p:nvPr/>
          </p:nvSpPr>
          <p:spPr>
            <a:xfrm>
              <a:off x="3048229" y="599870"/>
              <a:ext cx="936104" cy="164495"/>
            </a:xfrm>
            <a:prstGeom prst="wedgeRoundRectCallout">
              <a:avLst>
                <a:gd name="adj1" fmla="val 7869"/>
                <a:gd name="adj2" fmla="val -62167"/>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69" name="テキスト ボックス 68">
              <a:extLst>
                <a:ext uri="{FF2B5EF4-FFF2-40B4-BE49-F238E27FC236}">
                  <a16:creationId xmlns:a16="http://schemas.microsoft.com/office/drawing/2014/main" id="{F6B5CC26-AE3C-A3D1-C50D-E28952F46C84}"/>
                </a:ext>
              </a:extLst>
            </p:cNvPr>
            <p:cNvSpPr txBox="1"/>
            <p:nvPr/>
          </p:nvSpPr>
          <p:spPr>
            <a:xfrm>
              <a:off x="2996992" y="602752"/>
              <a:ext cx="1680527" cy="161613"/>
            </a:xfrm>
            <a:prstGeom prst="rect">
              <a:avLst/>
            </a:prstGeom>
            <a:noFill/>
            <a:ln>
              <a:noFill/>
            </a:ln>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1" dirty="0">
                  <a:solidFill>
                    <a:prstClr val="black"/>
                  </a:solidFill>
                  <a:latin typeface="BIZ UDPゴシック" panose="020B0400000000000000" pitchFamily="50" charset="-128"/>
                  <a:ea typeface="BIZ UDPゴシック" panose="020B0400000000000000" pitchFamily="50" charset="-128"/>
                </a:rPr>
                <a:t>   </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畜産は</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加速化支援なし</a:t>
              </a:r>
              <a:endParaRPr lang="en-US" altLang="ja-JP" sz="900" b="1" dirty="0">
                <a:solidFill>
                  <a:srgbClr val="FF0000"/>
                </a:solidFill>
                <a:latin typeface="BIZ UDPゴシック" panose="020B0400000000000000" pitchFamily="50" charset="-128"/>
                <a:ea typeface="BIZ UDPゴシック" panose="020B0400000000000000" pitchFamily="50" charset="-128"/>
              </a:endParaRPr>
            </a:p>
          </p:txBody>
        </p:sp>
      </p:grpSp>
      <p:grpSp>
        <p:nvGrpSpPr>
          <p:cNvPr id="71" name="グループ化 70">
            <a:extLst>
              <a:ext uri="{FF2B5EF4-FFF2-40B4-BE49-F238E27FC236}">
                <a16:creationId xmlns:a16="http://schemas.microsoft.com/office/drawing/2014/main" id="{ACA82ED0-7C39-FD48-1C0D-9A57A30145C8}"/>
              </a:ext>
            </a:extLst>
          </p:cNvPr>
          <p:cNvGrpSpPr/>
          <p:nvPr/>
        </p:nvGrpSpPr>
        <p:grpSpPr>
          <a:xfrm>
            <a:off x="2608579" y="4601605"/>
            <a:ext cx="1771079" cy="375919"/>
            <a:chOff x="2996992" y="599870"/>
            <a:chExt cx="1680527" cy="164496"/>
          </a:xfrm>
        </p:grpSpPr>
        <p:sp>
          <p:nvSpPr>
            <p:cNvPr id="72" name="吹き出し: 角を丸めた四角形 71">
              <a:extLst>
                <a:ext uri="{FF2B5EF4-FFF2-40B4-BE49-F238E27FC236}">
                  <a16:creationId xmlns:a16="http://schemas.microsoft.com/office/drawing/2014/main" id="{7BAA5189-AD72-659B-66B6-1DB20E8EFFA0}"/>
                </a:ext>
              </a:extLst>
            </p:cNvPr>
            <p:cNvSpPr/>
            <p:nvPr/>
          </p:nvSpPr>
          <p:spPr>
            <a:xfrm>
              <a:off x="3048229" y="599870"/>
              <a:ext cx="936104" cy="164495"/>
            </a:xfrm>
            <a:prstGeom prst="wedgeRoundRectCallout">
              <a:avLst>
                <a:gd name="adj1" fmla="val 7869"/>
                <a:gd name="adj2" fmla="val -62167"/>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73" name="テキスト ボックス 72">
              <a:extLst>
                <a:ext uri="{FF2B5EF4-FFF2-40B4-BE49-F238E27FC236}">
                  <a16:creationId xmlns:a16="http://schemas.microsoft.com/office/drawing/2014/main" id="{C2A14693-22DD-497B-2163-A9591023BE31}"/>
                </a:ext>
              </a:extLst>
            </p:cNvPr>
            <p:cNvSpPr txBox="1"/>
            <p:nvPr/>
          </p:nvSpPr>
          <p:spPr>
            <a:xfrm>
              <a:off x="2996992" y="602752"/>
              <a:ext cx="1680527" cy="161614"/>
            </a:xfrm>
            <a:prstGeom prst="rect">
              <a:avLst/>
            </a:prstGeom>
            <a:noFill/>
            <a:ln>
              <a:noFill/>
            </a:ln>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畜産も加速化</a:t>
              </a:r>
              <a:endParaRPr lang="en-US" altLang="ja-JP" sz="900" b="1"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支援の対象に！</a:t>
              </a:r>
              <a:endParaRPr lang="en-US" altLang="ja-JP" sz="900" b="1" dirty="0">
                <a:solidFill>
                  <a:srgbClr val="FF0000"/>
                </a:solidFill>
                <a:latin typeface="BIZ UDPゴシック" panose="020B0400000000000000" pitchFamily="50" charset="-128"/>
                <a:ea typeface="BIZ UDPゴシック" panose="020B0400000000000000" pitchFamily="50" charset="-128"/>
              </a:endParaRPr>
            </a:p>
          </p:txBody>
        </p:sp>
      </p:grpSp>
      <p:sp>
        <p:nvSpPr>
          <p:cNvPr id="8" name="スライド番号プレースホルダ 1">
            <a:extLst>
              <a:ext uri="{FF2B5EF4-FFF2-40B4-BE49-F238E27FC236}">
                <a16:creationId xmlns:a16="http://schemas.microsoft.com/office/drawing/2014/main" id="{B767C70E-30D1-FE5A-E930-12462D1FBFE1}"/>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12" name="テキスト ボックス 11">
            <a:extLst>
              <a:ext uri="{FF2B5EF4-FFF2-40B4-BE49-F238E27FC236}">
                <a16:creationId xmlns:a16="http://schemas.microsoft.com/office/drawing/2014/main" id="{38FBDD30-B83F-B53A-E6BB-0B8A28384DBD}"/>
              </a:ext>
            </a:extLst>
          </p:cNvPr>
          <p:cNvSpPr txBox="1"/>
          <p:nvPr/>
        </p:nvSpPr>
        <p:spPr>
          <a:xfrm>
            <a:off x="5346336" y="6690359"/>
            <a:ext cx="3600000" cy="195025"/>
          </a:xfrm>
          <a:prstGeom prst="rect">
            <a:avLst/>
          </a:prstGeom>
          <a:noFill/>
          <a:ln w="19050">
            <a:noFill/>
          </a:ln>
        </p:spPr>
        <p:txBody>
          <a:bodyPr wrap="square" rtlCol="0" anchor="ctr">
            <a:noAutofit/>
          </a:bodyPr>
          <a:lstStyle/>
          <a:p>
            <a:r>
              <a:rPr kumimoji="1" lang="ja-JP" altLang="en-US" sz="700" dirty="0">
                <a:solidFill>
                  <a:schemeClr val="tx1">
                    <a:lumMod val="85000"/>
                    <a:lumOff val="15000"/>
                  </a:schemeClr>
                </a:solidFill>
                <a:latin typeface="Meiryo UI" panose="020B0604030504040204" pitchFamily="50" charset="-128"/>
                <a:ea typeface="Meiryo UI" panose="020B0604030504040204" pitchFamily="50" charset="-128"/>
              </a:rPr>
              <a:t>＊上記の規模は７年に実施した調査結果の平均規模</a:t>
            </a:r>
            <a:endParaRPr lang="en-US" altLang="ja-JP" sz="7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3E738C61-2F30-95B2-8C6A-C990A535D1EA}"/>
              </a:ext>
            </a:extLst>
          </p:cNvPr>
          <p:cNvSpPr/>
          <p:nvPr/>
        </p:nvSpPr>
        <p:spPr>
          <a:xfrm>
            <a:off x="3124978" y="4194702"/>
            <a:ext cx="613688" cy="311786"/>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県・</a:t>
            </a:r>
            <a:r>
              <a:rPr kumimoji="1" lang="ja-JP" altLang="en-US" sz="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市</a:t>
            </a:r>
            <a:endParaRPr kumimoji="1" lang="en-US" altLang="ja-JP" sz="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800" b="1" dirty="0">
                <a:solidFill>
                  <a:schemeClr val="tx1"/>
                </a:solidFill>
                <a:latin typeface="BIZ UDPゴシック" panose="020B0400000000000000" pitchFamily="50" charset="-128"/>
                <a:ea typeface="BIZ UDPゴシック" panose="020B0400000000000000" pitchFamily="50" charset="-128"/>
              </a:rPr>
              <a:t>5</a:t>
            </a:r>
            <a:r>
              <a:rPr kumimoji="1" lang="ja-JP" altLang="en-US" sz="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endParaRPr lang="en-US" altLang="ja-JP" sz="1030" dirty="0">
              <a:solidFill>
                <a:schemeClr val="tx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E2313E05-7075-2421-B70A-4FE2FDAC1434}"/>
              </a:ext>
            </a:extLst>
          </p:cNvPr>
          <p:cNvSpPr/>
          <p:nvPr/>
        </p:nvSpPr>
        <p:spPr>
          <a:xfrm>
            <a:off x="2543346" y="4184008"/>
            <a:ext cx="607839" cy="334339"/>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800" dirty="0">
                <a:solidFill>
                  <a:prstClr val="black"/>
                </a:solidFill>
                <a:latin typeface="BIZ UDPゴシック" panose="020B0400000000000000" pitchFamily="50" charset="-128"/>
                <a:ea typeface="BIZ UDPゴシック" panose="020B0400000000000000" pitchFamily="50" charset="-128"/>
              </a:rPr>
              <a:t>5</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59" name="正方形/長方形 258">
            <a:extLst>
              <a:ext uri="{FF2B5EF4-FFF2-40B4-BE49-F238E27FC236}">
                <a16:creationId xmlns:a16="http://schemas.microsoft.com/office/drawing/2014/main" id="{FC084E5C-7349-A1B1-9A1C-6CFF8A5FA53C}"/>
              </a:ext>
            </a:extLst>
          </p:cNvPr>
          <p:cNvSpPr/>
          <p:nvPr/>
        </p:nvSpPr>
        <p:spPr>
          <a:xfrm>
            <a:off x="2551106" y="4189356"/>
            <a:ext cx="1173948" cy="32717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544"/>
          </a:p>
        </p:txBody>
      </p:sp>
      <p:sp>
        <p:nvSpPr>
          <p:cNvPr id="20" name="正方形/長方形 19">
            <a:extLst>
              <a:ext uri="{FF2B5EF4-FFF2-40B4-BE49-F238E27FC236}">
                <a16:creationId xmlns:a16="http://schemas.microsoft.com/office/drawing/2014/main" id="{CE0AE05F-D203-4C76-CB90-C748F08F1A37}"/>
              </a:ext>
            </a:extLst>
          </p:cNvPr>
          <p:cNvSpPr/>
          <p:nvPr/>
        </p:nvSpPr>
        <p:spPr>
          <a:xfrm>
            <a:off x="2552111" y="3877035"/>
            <a:ext cx="1177298" cy="30886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544"/>
          </a:p>
        </p:txBody>
      </p:sp>
      <p:sp>
        <p:nvSpPr>
          <p:cNvPr id="30" name="正方形/長方形 29">
            <a:extLst>
              <a:ext uri="{FF2B5EF4-FFF2-40B4-BE49-F238E27FC236}">
                <a16:creationId xmlns:a16="http://schemas.microsoft.com/office/drawing/2014/main" id="{F5ECDDB9-270E-A593-3C84-37B554F48F82}"/>
              </a:ext>
            </a:extLst>
          </p:cNvPr>
          <p:cNvSpPr/>
          <p:nvPr/>
        </p:nvSpPr>
        <p:spPr>
          <a:xfrm>
            <a:off x="2644281" y="3767427"/>
            <a:ext cx="1013807" cy="11368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700" dirty="0">
                <a:solidFill>
                  <a:schemeClr val="tx1"/>
                </a:solidFill>
                <a:latin typeface="BIZ UDPゴシック" panose="020B0400000000000000" pitchFamily="50" charset="-128"/>
                <a:ea typeface="BIZ UDPゴシック" panose="020B0400000000000000" pitchFamily="50" charset="-128"/>
              </a:rPr>
              <a:t>追加的な加速化支援</a:t>
            </a:r>
          </a:p>
        </p:txBody>
      </p:sp>
    </p:spTree>
    <p:extLst>
      <p:ext uri="{BB962C8B-B14F-4D97-AF65-F5344CB8AC3E}">
        <p14:creationId xmlns:p14="http://schemas.microsoft.com/office/powerpoint/2010/main" val="3672683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4A82C-1CEF-CFBA-6D41-1ABD5A7BF26D}"/>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CAEA9569-8224-055A-3ED6-DDC7D7D62FAD}"/>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6BE1DD7F-CC9A-1592-5CB6-16BA3AF9A5F2}"/>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130" normalizeH="0" noProof="0" dirty="0">
                <a:ln>
                  <a:noFill/>
                </a:ln>
                <a:solidFill>
                  <a:prstClr val="black"/>
                </a:solidFill>
                <a:effectLst/>
                <a:uLnTx/>
                <a:uFillTx/>
                <a:latin typeface="HGS創英角ｺﾞｼｯｸUB" pitchFamily="50" charset="-128"/>
                <a:ea typeface="HGS創英角ｺﾞｼｯｸUB" pitchFamily="50" charset="-128"/>
              </a:rPr>
              <a:t>（参考）共同利用施設の再編集約・合理化</a:t>
            </a:r>
            <a:r>
              <a:rPr lang="ja-JP" altLang="en-US" sz="2400" spc="-130" dirty="0">
                <a:solidFill>
                  <a:prstClr val="black"/>
                </a:solidFill>
                <a:latin typeface="HGS創英角ｺﾞｼｯｸUB" pitchFamily="50" charset="-128"/>
                <a:ea typeface="HGS創英角ｺﾞｼｯｸUB" pitchFamily="50" charset="-128"/>
              </a:rPr>
              <a:t>の検討加速化</a:t>
            </a:r>
            <a:endParaRPr kumimoji="1" lang="ja-JP" altLang="en-US" sz="2400" i="0" u="none" strike="noStrike" kern="1200" cap="none" spc="-130" normalizeH="0" noProof="0" dirty="0">
              <a:ln>
                <a:noFill/>
              </a:ln>
              <a:solidFill>
                <a:prstClr val="black"/>
              </a:solidFill>
              <a:effectLst/>
              <a:uLnTx/>
              <a:uFillTx/>
              <a:latin typeface="HGS創英角ｺﾞｼｯｸUB" pitchFamily="50" charset="-128"/>
              <a:ea typeface="HGS創英角ｺﾞｼｯｸUB" pitchFamily="50" charset="-128"/>
            </a:endParaRPr>
          </a:p>
        </p:txBody>
      </p:sp>
      <p:sp>
        <p:nvSpPr>
          <p:cNvPr id="22" name="スライド番号プレースホルダ 1">
            <a:extLst>
              <a:ext uri="{FF2B5EF4-FFF2-40B4-BE49-F238E27FC236}">
                <a16:creationId xmlns:a16="http://schemas.microsoft.com/office/drawing/2014/main" id="{E818CE10-ADD2-ACDB-19D6-E2512379B1B2}"/>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13" name="テキスト ボックス 12">
            <a:extLst>
              <a:ext uri="{FF2B5EF4-FFF2-40B4-BE49-F238E27FC236}">
                <a16:creationId xmlns:a16="http://schemas.microsoft.com/office/drawing/2014/main" id="{B44F2008-9CE0-283F-9F9F-7284B0636645}"/>
              </a:ext>
            </a:extLst>
          </p:cNvPr>
          <p:cNvSpPr txBox="1"/>
          <p:nvPr/>
        </p:nvSpPr>
        <p:spPr>
          <a:xfrm>
            <a:off x="215764" y="6453336"/>
            <a:ext cx="8565595" cy="319702"/>
          </a:xfrm>
          <a:prstGeom prst="roundRect">
            <a:avLst/>
          </a:prstGeom>
          <a:solidFill>
            <a:schemeClr val="accent1"/>
          </a:solidFill>
          <a:ln>
            <a:solidFill>
              <a:srgbClr val="FF0000"/>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産地の将来像をふまえ、適切なリスク管理を実践しながら再編集約・合理化を進めていく必要！</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0" name="四角形: 角を丸くする 69">
            <a:extLst>
              <a:ext uri="{FF2B5EF4-FFF2-40B4-BE49-F238E27FC236}">
                <a16:creationId xmlns:a16="http://schemas.microsoft.com/office/drawing/2014/main" id="{02F5D1F4-C3C9-CEA5-FF59-B8CF24E3C6B4}"/>
              </a:ext>
            </a:extLst>
          </p:cNvPr>
          <p:cNvSpPr/>
          <p:nvPr/>
        </p:nvSpPr>
        <p:spPr>
          <a:xfrm>
            <a:off x="53722" y="692751"/>
            <a:ext cx="9036557" cy="1152069"/>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共同利用施設の再編集約・合理化事業については、経営リスクの把握や産地の将来像の検討等、産地・ＪＡ全体を巻き込んだ取り組みが必要！</a:t>
            </a:r>
            <a:endParaRPr lang="en-US" altLang="ja-JP" dirty="0">
              <a:solidFill>
                <a:prstClr val="black"/>
              </a:solidFill>
              <a:latin typeface="Meiryo UI" panose="020B0604030504040204" pitchFamily="50" charset="-128"/>
              <a:ea typeface="Meiryo UI" panose="020B0604030504040204" pitchFamily="50" charset="-128"/>
            </a:endParaRPr>
          </a:p>
          <a:p>
            <a:pPr marL="266700" indent="-266700">
              <a:buFont typeface="+mj-ea"/>
              <a:buAutoNum type="circleNumDbPlain"/>
            </a:pPr>
            <a:r>
              <a:rPr lang="ja-JP" altLang="en-US" dirty="0">
                <a:solidFill>
                  <a:prstClr val="black"/>
                </a:solidFill>
                <a:latin typeface="Meiryo UI" panose="020B0604030504040204" pitchFamily="50" charset="-128"/>
                <a:ea typeface="Meiryo UI" panose="020B0604030504040204" pitchFamily="50" charset="-128"/>
              </a:rPr>
              <a:t>本会は、１月２１日に開催する「共同利用施設の再編・合理化実践セミナー」を皮切りに各ＪＡ等における検討を総合的に後押し！</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CDDB0388-7C24-E159-F26A-1CFE24FB51DA}"/>
              </a:ext>
            </a:extLst>
          </p:cNvPr>
          <p:cNvSpPr txBox="1"/>
          <p:nvPr/>
        </p:nvSpPr>
        <p:spPr>
          <a:xfrm>
            <a:off x="139890" y="2004608"/>
            <a:ext cx="3456384" cy="324000"/>
          </a:xfrm>
          <a:prstGeom prst="roundRect">
            <a:avLst/>
          </a:prstGeom>
          <a:noFill/>
          <a:ln>
            <a:solidFill>
              <a:schemeClr val="bg2">
                <a:lumMod val="50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600" b="1" dirty="0">
                <a:solidFill>
                  <a:srgbClr val="29AB39"/>
                </a:solidFill>
                <a:latin typeface="Meiryo UI" panose="020B0604030504040204" pitchFamily="50" charset="-128"/>
                <a:ea typeface="Meiryo UI" panose="020B0604030504040204" pitchFamily="50" charset="-128"/>
                <a:cs typeface="メイリオ" panose="020B0604030504040204" pitchFamily="50" charset="-128"/>
              </a:rPr>
              <a:t>ＪＡにおける再編・合理化の検討課題</a:t>
            </a:r>
            <a:endParaRPr kumimoji="1" lang="en-US" altLang="ja-JP" sz="1600" b="1" i="0" u="none" strike="noStrike" kern="1200" cap="none" spc="0" normalizeH="0" baseline="0" noProof="0" dirty="0">
              <a:ln>
                <a:noFill/>
              </a:ln>
              <a:solidFill>
                <a:srgbClr val="29AB39"/>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8" name="テキスト ボックス 77">
            <a:extLst>
              <a:ext uri="{FF2B5EF4-FFF2-40B4-BE49-F238E27FC236}">
                <a16:creationId xmlns:a16="http://schemas.microsoft.com/office/drawing/2014/main" id="{52D12E15-238C-3FDA-2701-74126842BDAB}"/>
              </a:ext>
            </a:extLst>
          </p:cNvPr>
          <p:cNvSpPr txBox="1"/>
          <p:nvPr/>
        </p:nvSpPr>
        <p:spPr>
          <a:xfrm>
            <a:off x="4211960" y="1989708"/>
            <a:ext cx="4792150" cy="324000"/>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ＪＡの課題解決に向けた実践支援イメージ</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02" name="図 101">
            <a:extLst>
              <a:ext uri="{FF2B5EF4-FFF2-40B4-BE49-F238E27FC236}">
                <a16:creationId xmlns:a16="http://schemas.microsoft.com/office/drawing/2014/main" id="{29D39C9D-D9AA-8F6F-DA8B-8858D992D926}"/>
              </a:ext>
            </a:extLst>
          </p:cNvPr>
          <p:cNvPicPr>
            <a:picLocks noChangeAspect="1"/>
          </p:cNvPicPr>
          <p:nvPr/>
        </p:nvPicPr>
        <p:blipFill>
          <a:blip r:embed="rId3"/>
          <a:stretch>
            <a:fillRect/>
          </a:stretch>
        </p:blipFill>
        <p:spPr>
          <a:xfrm>
            <a:off x="-76735" y="3058559"/>
            <a:ext cx="1708848" cy="1708848"/>
          </a:xfrm>
          <a:prstGeom prst="rect">
            <a:avLst/>
          </a:prstGeom>
        </p:spPr>
      </p:pic>
      <p:sp>
        <p:nvSpPr>
          <p:cNvPr id="103" name="吹き出し: 四角形 102">
            <a:extLst>
              <a:ext uri="{FF2B5EF4-FFF2-40B4-BE49-F238E27FC236}">
                <a16:creationId xmlns:a16="http://schemas.microsoft.com/office/drawing/2014/main" id="{FF4988DF-AE25-9D19-AAC7-5BD197F7913D}"/>
              </a:ext>
            </a:extLst>
          </p:cNvPr>
          <p:cNvSpPr/>
          <p:nvPr/>
        </p:nvSpPr>
        <p:spPr>
          <a:xfrm>
            <a:off x="1480270" y="2708920"/>
            <a:ext cx="2103855" cy="1585852"/>
          </a:xfrm>
          <a:prstGeom prst="wedgeRectCallout">
            <a:avLst>
              <a:gd name="adj1" fmla="val -59132"/>
              <a:gd name="adj2" fmla="val 3135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9" name="テキスト ボックス 108">
            <a:extLst>
              <a:ext uri="{FF2B5EF4-FFF2-40B4-BE49-F238E27FC236}">
                <a16:creationId xmlns:a16="http://schemas.microsoft.com/office/drawing/2014/main" id="{7CB72F80-1088-EEE5-32C1-5D6D5C76477B}"/>
              </a:ext>
            </a:extLst>
          </p:cNvPr>
          <p:cNvSpPr txBox="1"/>
          <p:nvPr/>
        </p:nvSpPr>
        <p:spPr>
          <a:xfrm>
            <a:off x="1505978" y="2735501"/>
            <a:ext cx="1990791" cy="1815882"/>
          </a:xfrm>
          <a:prstGeom prst="rect">
            <a:avLst/>
          </a:prstGeom>
          <a:noFill/>
        </p:spPr>
        <p:txBody>
          <a:bodyPr wrap="square" rtlCol="0">
            <a:spAutoFit/>
          </a:bodyPr>
          <a:lstStyle/>
          <a:p>
            <a:pPr marL="285750" indent="-285750">
              <a:buFont typeface="Arial" panose="020B0604020202020204" pitchFamily="34" charset="0"/>
              <a:buChar char="•"/>
            </a:pPr>
            <a:r>
              <a:rPr lang="ja-JP" altLang="en-US" sz="1400" b="1" dirty="0">
                <a:solidFill>
                  <a:srgbClr val="29AB39"/>
                </a:solidFill>
                <a:latin typeface="Meiryo UI" panose="020B0604030504040204" pitchFamily="50" charset="-128"/>
                <a:ea typeface="Meiryo UI" panose="020B0604030504040204" pitchFamily="50" charset="-128"/>
              </a:rPr>
              <a:t>産地実態に応じた補助事業の活用イメージ</a:t>
            </a:r>
            <a:r>
              <a:rPr lang="ja-JP" altLang="en-US" sz="1400" dirty="0">
                <a:latin typeface="Meiryo UI" panose="020B0604030504040204" pitchFamily="50" charset="-128"/>
                <a:ea typeface="Meiryo UI" panose="020B0604030504040204" pitchFamily="50" charset="-128"/>
              </a:rPr>
              <a:t>がわからない</a:t>
            </a:r>
            <a:endParaRPr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0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再編・合理化に向けて</a:t>
            </a:r>
            <a:r>
              <a:rPr kumimoji="1" lang="ja-JP" altLang="en-US" sz="1400" b="1" dirty="0">
                <a:solidFill>
                  <a:srgbClr val="29AB39"/>
                </a:solidFill>
                <a:latin typeface="Meiryo UI" panose="020B0604030504040204" pitchFamily="50" charset="-128"/>
                <a:ea typeface="Meiryo UI" panose="020B0604030504040204" pitchFamily="50" charset="-128"/>
              </a:rPr>
              <a:t>どのような工程が必要になるのか不明</a:t>
            </a:r>
            <a:endParaRPr kumimoji="1" lang="en-US" altLang="ja-JP" sz="1400" b="1" dirty="0">
              <a:solidFill>
                <a:srgbClr val="29AB39"/>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ja-JP" altLang="en-US" sz="1400" dirty="0">
              <a:latin typeface="Meiryo UI" panose="020B0604030504040204" pitchFamily="50" charset="-128"/>
              <a:ea typeface="Meiryo UI" panose="020B0604030504040204" pitchFamily="50" charset="-128"/>
            </a:endParaRPr>
          </a:p>
        </p:txBody>
      </p:sp>
      <p:sp>
        <p:nvSpPr>
          <p:cNvPr id="112" name="吹き出し: 四角形 111">
            <a:extLst>
              <a:ext uri="{FF2B5EF4-FFF2-40B4-BE49-F238E27FC236}">
                <a16:creationId xmlns:a16="http://schemas.microsoft.com/office/drawing/2014/main" id="{27DA2776-A064-AAF4-AB9A-7370D8952E94}"/>
              </a:ext>
            </a:extLst>
          </p:cNvPr>
          <p:cNvSpPr/>
          <p:nvPr/>
        </p:nvSpPr>
        <p:spPr>
          <a:xfrm>
            <a:off x="107504" y="4365104"/>
            <a:ext cx="2355755" cy="1938993"/>
          </a:xfrm>
          <a:prstGeom prst="wedgeRectCallout">
            <a:avLst>
              <a:gd name="adj1" fmla="val 55739"/>
              <a:gd name="adj2" fmla="val 238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6" name="テキスト ボックス 115">
            <a:extLst>
              <a:ext uri="{FF2B5EF4-FFF2-40B4-BE49-F238E27FC236}">
                <a16:creationId xmlns:a16="http://schemas.microsoft.com/office/drawing/2014/main" id="{D99EEAAE-A5C7-D953-0091-0238A201223C}"/>
              </a:ext>
            </a:extLst>
          </p:cNvPr>
          <p:cNvSpPr txBox="1"/>
          <p:nvPr/>
        </p:nvSpPr>
        <p:spPr>
          <a:xfrm>
            <a:off x="107505" y="4431206"/>
            <a:ext cx="2376000" cy="2123658"/>
          </a:xfrm>
          <a:prstGeom prst="rect">
            <a:avLst/>
          </a:prstGeom>
          <a:noFill/>
        </p:spPr>
        <p:txBody>
          <a:bodyPr wrap="square" rtlCol="0">
            <a:spAutoFit/>
          </a:bodyPr>
          <a:lstStyle/>
          <a:p>
            <a:pPr marL="285750" indent="-285750">
              <a:buFont typeface="Arial" panose="020B0604020202020204" pitchFamily="34" charset="0"/>
              <a:buChar char="•"/>
            </a:pPr>
            <a:r>
              <a:rPr lang="ja-JP" altLang="en-US" sz="1400" b="1" dirty="0">
                <a:solidFill>
                  <a:srgbClr val="29AB39"/>
                </a:solidFill>
                <a:latin typeface="Meiryo UI" panose="020B0604030504040204" pitchFamily="50" charset="-128"/>
                <a:ea typeface="Meiryo UI" panose="020B0604030504040204" pitchFamily="50" charset="-128"/>
              </a:rPr>
              <a:t>ＪＡ</a:t>
            </a:r>
            <a:r>
              <a:rPr kumimoji="1" lang="ja-JP" altLang="en-US" sz="1400" b="1" dirty="0">
                <a:solidFill>
                  <a:srgbClr val="29AB39"/>
                </a:solidFill>
                <a:latin typeface="Meiryo UI" panose="020B0604030504040204" pitchFamily="50" charset="-128"/>
                <a:ea typeface="Meiryo UI" panose="020B0604030504040204" pitchFamily="50" charset="-128"/>
              </a:rPr>
              <a:t>の経営</a:t>
            </a:r>
            <a:r>
              <a:rPr kumimoji="1" lang="ja-JP" altLang="en-US" sz="1400" dirty="0">
                <a:latin typeface="Meiryo UI" panose="020B0604030504040204" pitchFamily="50" charset="-128"/>
                <a:ea typeface="Meiryo UI" panose="020B0604030504040204" pitchFamily="50" charset="-128"/>
              </a:rPr>
              <a:t>や</a:t>
            </a:r>
            <a:r>
              <a:rPr kumimoji="1" lang="ja-JP" altLang="en-US" sz="1400" b="1" dirty="0">
                <a:solidFill>
                  <a:srgbClr val="29AB39"/>
                </a:solidFill>
                <a:latin typeface="Meiryo UI" panose="020B0604030504040204" pitchFamily="50" charset="-128"/>
                <a:ea typeface="Meiryo UI" panose="020B0604030504040204" pitchFamily="50" charset="-128"/>
              </a:rPr>
              <a:t>産地の将来像</a:t>
            </a:r>
            <a:r>
              <a:rPr kumimoji="1" lang="ja-JP" altLang="en-US" sz="1400" dirty="0">
                <a:latin typeface="Meiryo UI" panose="020B0604030504040204" pitchFamily="50" charset="-128"/>
                <a:ea typeface="Meiryo UI" panose="020B0604030504040204" pitchFamily="50" charset="-128"/>
              </a:rPr>
              <a:t>との整合性を取る必要</a:t>
            </a:r>
            <a:endParaRPr kumimoji="1"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0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b="1" dirty="0">
                <a:solidFill>
                  <a:srgbClr val="29AB39"/>
                </a:solidFill>
                <a:latin typeface="Meiryo UI" panose="020B0604030504040204" pitchFamily="50" charset="-128"/>
                <a:ea typeface="Meiryo UI" panose="020B0604030504040204" pitchFamily="50" charset="-128"/>
              </a:rPr>
              <a:t>検討にあたっての考え方</a:t>
            </a:r>
            <a:r>
              <a:rPr kumimoji="1" lang="ja-JP" altLang="en-US" sz="1400" dirty="0">
                <a:latin typeface="Meiryo UI" panose="020B0604030504040204" pitchFamily="50" charset="-128"/>
                <a:ea typeface="Meiryo UI" panose="020B0604030504040204" pitchFamily="50" charset="-128"/>
              </a:rPr>
              <a:t>や</a:t>
            </a:r>
            <a:r>
              <a:rPr kumimoji="1" lang="ja-JP" altLang="en-US" sz="1400" b="1" dirty="0">
                <a:solidFill>
                  <a:srgbClr val="29AB39"/>
                </a:solidFill>
                <a:latin typeface="Meiryo UI" panose="020B0604030504040204" pitchFamily="50" charset="-128"/>
                <a:ea typeface="Meiryo UI" panose="020B0604030504040204" pitchFamily="50" charset="-128"/>
              </a:rPr>
              <a:t>第三者的なアドバイス</a:t>
            </a:r>
            <a:r>
              <a:rPr kumimoji="1" lang="ja-JP" altLang="en-US" sz="1400" dirty="0">
                <a:latin typeface="Meiryo UI" panose="020B0604030504040204" pitchFamily="50" charset="-128"/>
                <a:ea typeface="Meiryo UI" panose="020B0604030504040204" pitchFamily="50" charset="-128"/>
              </a:rPr>
              <a:t>が欲しい</a:t>
            </a:r>
            <a:endParaRPr kumimoji="1"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0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多額の施設投資であるため</a:t>
            </a:r>
            <a:r>
              <a:rPr kumimoji="1" lang="ja-JP" altLang="en-US" sz="1400" b="1" dirty="0">
                <a:solidFill>
                  <a:srgbClr val="29AB39"/>
                </a:solidFill>
                <a:latin typeface="Meiryo UI" panose="020B0604030504040204" pitchFamily="50" charset="-128"/>
                <a:ea typeface="Meiryo UI" panose="020B0604030504040204" pitchFamily="50" charset="-128"/>
              </a:rPr>
              <a:t>将来のリスクが不安</a:t>
            </a:r>
          </a:p>
        </p:txBody>
      </p:sp>
      <p:pic>
        <p:nvPicPr>
          <p:cNvPr id="122" name="図 121" descr="ロゴ&#10;&#10;AI 生成コンテンツは誤りを含む可能性があります。">
            <a:extLst>
              <a:ext uri="{FF2B5EF4-FFF2-40B4-BE49-F238E27FC236}">
                <a16:creationId xmlns:a16="http://schemas.microsoft.com/office/drawing/2014/main" id="{392C7F34-AF6B-E1D7-E0FB-2B65912E13D5}"/>
              </a:ext>
            </a:extLst>
          </p:cNvPr>
          <p:cNvPicPr>
            <a:picLocks noChangeAspect="1"/>
          </p:cNvPicPr>
          <p:nvPr/>
        </p:nvPicPr>
        <p:blipFill>
          <a:blip r:embed="rId4"/>
          <a:stretch>
            <a:fillRect/>
          </a:stretch>
        </p:blipFill>
        <p:spPr>
          <a:xfrm>
            <a:off x="2407520" y="4448600"/>
            <a:ext cx="1438610" cy="1438610"/>
          </a:xfrm>
          <a:prstGeom prst="rect">
            <a:avLst/>
          </a:prstGeom>
        </p:spPr>
      </p:pic>
      <p:graphicFrame>
        <p:nvGraphicFramePr>
          <p:cNvPr id="123" name="表 122">
            <a:extLst>
              <a:ext uri="{FF2B5EF4-FFF2-40B4-BE49-F238E27FC236}">
                <a16:creationId xmlns:a16="http://schemas.microsoft.com/office/drawing/2014/main" id="{DCCBCC81-83E5-2399-F13A-A8F1B1581215}"/>
              </a:ext>
            </a:extLst>
          </p:cNvPr>
          <p:cNvGraphicFramePr>
            <a:graphicFrameLocks noGrp="1"/>
          </p:cNvGraphicFramePr>
          <p:nvPr>
            <p:extLst>
              <p:ext uri="{D42A27DB-BD31-4B8C-83A1-F6EECF244321}">
                <p14:modId xmlns:p14="http://schemas.microsoft.com/office/powerpoint/2010/main" val="1855043968"/>
              </p:ext>
            </p:extLst>
          </p:nvPr>
        </p:nvGraphicFramePr>
        <p:xfrm>
          <a:off x="4244346" y="2387313"/>
          <a:ext cx="4608472" cy="3916784"/>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2864026981"/>
                    </a:ext>
                  </a:extLst>
                </a:gridCol>
                <a:gridCol w="360040">
                  <a:extLst>
                    <a:ext uri="{9D8B030D-6E8A-4147-A177-3AD203B41FA5}">
                      <a16:colId xmlns:a16="http://schemas.microsoft.com/office/drawing/2014/main" val="578432895"/>
                    </a:ext>
                  </a:extLst>
                </a:gridCol>
                <a:gridCol w="3888432">
                  <a:extLst>
                    <a:ext uri="{9D8B030D-6E8A-4147-A177-3AD203B41FA5}">
                      <a16:colId xmlns:a16="http://schemas.microsoft.com/office/drawing/2014/main" val="496861581"/>
                    </a:ext>
                  </a:extLst>
                </a:gridCol>
              </a:tblGrid>
              <a:tr h="616243">
                <a:tc rowSpan="4">
                  <a:txBody>
                    <a:bodyPr/>
                    <a:lstStyle/>
                    <a:p>
                      <a:pPr algn="ctr"/>
                      <a:r>
                        <a:rPr kumimoji="1" lang="ja-JP" altLang="en-US" sz="1400" dirty="0">
                          <a:latin typeface="Meiryo UI" panose="020B0604030504040204" pitchFamily="50" charset="-128"/>
                          <a:ea typeface="Meiryo UI" panose="020B0604030504040204" pitchFamily="50" charset="-128"/>
                        </a:rPr>
                        <a:t>全中</a:t>
                      </a: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rPr>
                        <a:t>農政</a:t>
                      </a: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a:t>
                      </a:r>
                      <a:r>
                        <a:rPr kumimoji="1" lang="ja-JP" altLang="en-US" sz="1400" b="1" dirty="0">
                          <a:solidFill>
                            <a:schemeClr val="accent1"/>
                          </a:solidFill>
                          <a:latin typeface="Meiryo UI" panose="020B0604030504040204" pitchFamily="50" charset="-128"/>
                          <a:ea typeface="Meiryo UI" panose="020B0604030504040204" pitchFamily="50" charset="-128"/>
                        </a:rPr>
                        <a:t>補助事業の予算確保</a:t>
                      </a:r>
                      <a:r>
                        <a:rPr kumimoji="1" lang="ja-JP" altLang="en-US" sz="1400" b="0" dirty="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accent1"/>
                          </a:solidFill>
                          <a:latin typeface="Meiryo UI" panose="020B0604030504040204" pitchFamily="50" charset="-128"/>
                          <a:ea typeface="Meiryo UI" panose="020B0604030504040204" pitchFamily="50" charset="-128"/>
                        </a:rPr>
                        <a:t>要件改善</a:t>
                      </a:r>
                      <a:r>
                        <a:rPr kumimoji="1" lang="ja-JP" altLang="en-US" sz="1400" b="0" dirty="0">
                          <a:solidFill>
                            <a:schemeClr val="tx1"/>
                          </a:solidFill>
                          <a:latin typeface="Meiryo UI" panose="020B0604030504040204" pitchFamily="50" charset="-128"/>
                          <a:ea typeface="Meiryo UI" panose="020B0604030504040204" pitchFamily="50" charset="-128"/>
                        </a:rPr>
                        <a:t>の実現</a:t>
                      </a:r>
                      <a:endParaRPr kumimoji="1" lang="en-US" altLang="ja-JP" sz="1400" b="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・事業内容の周知・理解促進</a:t>
                      </a:r>
                      <a:endParaRPr kumimoji="1" lang="en-US" altLang="ja-JP"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892407830"/>
                  </a:ext>
                </a:extLst>
              </a:tr>
              <a:tr h="875713">
                <a:tc vMerge="1">
                  <a:txBody>
                    <a:bodyPr/>
                    <a:lstStyle/>
                    <a:p>
                      <a:pPr algn="ctr"/>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rPr>
                        <a:t>営農</a:t>
                      </a:r>
                    </a:p>
                  </a:txBody>
                  <a:tcPr anchor="ctr"/>
                </a:tc>
                <a:tc>
                  <a:txBody>
                    <a:bodyPr/>
                    <a:lstStyle/>
                    <a:p>
                      <a:pPr marL="85725" indent="-85725" algn="l"/>
                      <a:r>
                        <a:rPr kumimoji="1" lang="ja-JP" altLang="en-US" sz="1400" dirty="0">
                          <a:latin typeface="Meiryo UI" panose="020B0604030504040204" pitchFamily="50" charset="-128"/>
                          <a:ea typeface="Meiryo UI" panose="020B0604030504040204" pitchFamily="50" charset="-128"/>
                        </a:rPr>
                        <a:t>・</a:t>
                      </a:r>
                      <a:r>
                        <a:rPr kumimoji="1" lang="ja-JP" altLang="en-US" sz="1400" b="1" dirty="0">
                          <a:solidFill>
                            <a:schemeClr val="accent1"/>
                          </a:solidFill>
                          <a:latin typeface="Meiryo UI" panose="020B0604030504040204" pitchFamily="50" charset="-128"/>
                          <a:ea typeface="Meiryo UI" panose="020B0604030504040204" pitchFamily="50" charset="-128"/>
                        </a:rPr>
                        <a:t>次世代総点検運動を活用</a:t>
                      </a:r>
                      <a:r>
                        <a:rPr kumimoji="1" lang="ja-JP" altLang="en-US" sz="1400" dirty="0">
                          <a:latin typeface="Meiryo UI" panose="020B0604030504040204" pitchFamily="50" charset="-128"/>
                          <a:ea typeface="Meiryo UI" panose="020B0604030504040204" pitchFamily="50" charset="-128"/>
                        </a:rPr>
                        <a:t>した産地の将来像と連動した計画策定の考え方を周知</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a:t>
                      </a:r>
                      <a:r>
                        <a:rPr kumimoji="1" lang="ja-JP" altLang="en-US" sz="1400" b="1" dirty="0">
                          <a:solidFill>
                            <a:schemeClr val="accent1"/>
                          </a:solidFill>
                          <a:latin typeface="Meiryo UI" panose="020B0604030504040204" pitchFamily="50" charset="-128"/>
                          <a:ea typeface="Meiryo UI" panose="020B0604030504040204" pitchFamily="50" charset="-128"/>
                        </a:rPr>
                        <a:t>合意形成のポイント</a:t>
                      </a:r>
                      <a:r>
                        <a:rPr kumimoji="1" lang="ja-JP" altLang="en-US" sz="1400" dirty="0">
                          <a:latin typeface="Meiryo UI" panose="020B0604030504040204" pitchFamily="50" charset="-128"/>
                          <a:ea typeface="Meiryo UI" panose="020B0604030504040204" pitchFamily="50" charset="-128"/>
                        </a:rPr>
                        <a:t>を周知</a:t>
                      </a:r>
                      <a:endParaRPr kumimoji="1" lang="en-US" altLang="ja-JP"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327642192"/>
                  </a:ext>
                </a:extLst>
              </a:tr>
              <a:tr h="616243">
                <a:tc vMerge="1">
                  <a:txBody>
                    <a:bodyPr/>
                    <a:lstStyle/>
                    <a:p>
                      <a:pPr algn="ctr"/>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rPr>
                        <a:t>経営</a:t>
                      </a: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・適切な</a:t>
                      </a:r>
                      <a:r>
                        <a:rPr kumimoji="1" lang="ja-JP" altLang="en-US" sz="1400" b="1" dirty="0">
                          <a:solidFill>
                            <a:schemeClr val="accent1"/>
                          </a:solidFill>
                          <a:latin typeface="Meiryo UI" panose="020B0604030504040204" pitchFamily="50" charset="-128"/>
                          <a:ea typeface="Meiryo UI" panose="020B0604030504040204" pitchFamily="50" charset="-128"/>
                        </a:rPr>
                        <a:t>投資計画策定</a:t>
                      </a:r>
                      <a:r>
                        <a:rPr kumimoji="1" lang="ja-JP" altLang="en-US" sz="1400" b="0" dirty="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accent1"/>
                          </a:solidFill>
                          <a:latin typeface="Meiryo UI" panose="020B0604030504040204" pitchFamily="50" charset="-128"/>
                          <a:ea typeface="Meiryo UI" panose="020B0604030504040204" pitchFamily="50" charset="-128"/>
                        </a:rPr>
                        <a:t>リスク管理</a:t>
                      </a:r>
                      <a:r>
                        <a:rPr kumimoji="1" lang="ja-JP" altLang="en-US" sz="1400" b="0" dirty="0">
                          <a:solidFill>
                            <a:schemeClr val="tx1"/>
                          </a:solidFill>
                          <a:latin typeface="Meiryo UI" panose="020B0604030504040204" pitchFamily="50" charset="-128"/>
                          <a:ea typeface="Meiryo UI" panose="020B0604030504040204" pitchFamily="50" charset="-128"/>
                        </a:rPr>
                        <a:t>に</a:t>
                      </a:r>
                      <a:endParaRPr kumimoji="1" lang="en-US" altLang="ja-JP" sz="1400" b="0" dirty="0">
                        <a:solidFill>
                          <a:schemeClr val="tx1"/>
                        </a:solidFill>
                        <a:latin typeface="Meiryo UI" panose="020B0604030504040204" pitchFamily="50" charset="-128"/>
                        <a:ea typeface="Meiryo UI" panose="020B0604030504040204" pitchFamily="50" charset="-128"/>
                      </a:endParaRPr>
                    </a:p>
                    <a:p>
                      <a:pPr algn="l"/>
                      <a:r>
                        <a:rPr kumimoji="1" lang="ja-JP" altLang="en-US" sz="1400" b="0" dirty="0">
                          <a:solidFill>
                            <a:schemeClr val="tx1"/>
                          </a:solidFill>
                          <a:latin typeface="Meiryo UI" panose="020B0604030504040204" pitchFamily="50" charset="-128"/>
                          <a:ea typeface="Meiryo UI" panose="020B0604030504040204" pitchFamily="50" charset="-128"/>
                        </a:rPr>
                        <a:t>ついての考え方や手引き等を周知</a:t>
                      </a:r>
                    </a:p>
                  </a:txBody>
                  <a:tcPr anchor="ctr"/>
                </a:tc>
                <a:extLst>
                  <a:ext uri="{0D108BD9-81ED-4DB2-BD59-A6C34878D82A}">
                    <a16:rowId xmlns:a16="http://schemas.microsoft.com/office/drawing/2014/main" val="4042081372"/>
                  </a:ext>
                </a:extLst>
              </a:tr>
              <a:tr h="616243">
                <a:tc vMerge="1">
                  <a:txBody>
                    <a:bodyPr/>
                    <a:lstStyle/>
                    <a:p>
                      <a:pPr algn="ctr"/>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rPr>
                        <a:t>共通</a:t>
                      </a:r>
                    </a:p>
                  </a:txBody>
                  <a:tcPr anchor="ctr"/>
                </a:tc>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a:t>
                      </a:r>
                      <a:r>
                        <a:rPr kumimoji="1" lang="ja-JP" altLang="en-US" sz="1400" b="1" dirty="0">
                          <a:solidFill>
                            <a:schemeClr val="accent1"/>
                          </a:solidFill>
                          <a:latin typeface="Meiryo UI" panose="020B0604030504040204" pitchFamily="50" charset="-128"/>
                          <a:ea typeface="Meiryo UI" panose="020B0604030504040204" pitchFamily="50" charset="-128"/>
                        </a:rPr>
                        <a:t>事例の収集</a:t>
                      </a:r>
                      <a:r>
                        <a:rPr kumimoji="1" lang="ja-JP" altLang="en-US" sz="1400" dirty="0">
                          <a:latin typeface="Meiryo UI" panose="020B0604030504040204" pitchFamily="50" charset="-128"/>
                          <a:ea typeface="Meiryo UI" panose="020B0604030504040204" pitchFamily="50" charset="-128"/>
                        </a:rPr>
                        <a:t>・</a:t>
                      </a:r>
                      <a:r>
                        <a:rPr kumimoji="1" lang="ja-JP" altLang="en-US" sz="1400" b="1" dirty="0">
                          <a:solidFill>
                            <a:schemeClr val="accent1"/>
                          </a:solidFill>
                          <a:latin typeface="Meiryo UI" panose="020B0604030504040204" pitchFamily="50" charset="-128"/>
                          <a:ea typeface="Meiryo UI" panose="020B0604030504040204" pitchFamily="50" charset="-128"/>
                        </a:rPr>
                        <a:t>展開</a:t>
                      </a:r>
                      <a:endParaRPr kumimoji="1" lang="en-US" altLang="ja-JP" sz="1400" b="1" dirty="0">
                        <a:solidFill>
                          <a:schemeClr val="accent1"/>
                        </a:solidFill>
                        <a:latin typeface="Meiryo UI" panose="020B0604030504040204" pitchFamily="50" charset="-128"/>
                        <a:ea typeface="Meiryo UI" panose="020B0604030504040204" pitchFamily="50" charset="-128"/>
                      </a:endParaRPr>
                    </a:p>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・農水省、全国連等との連携</a:t>
                      </a:r>
                      <a:endParaRPr kumimoji="1" lang="en-US" altLang="ja-JP"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4170374"/>
                  </a:ext>
                </a:extLst>
              </a:tr>
              <a:tr h="596171">
                <a:tc gridSpan="2">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全国連</a:t>
                      </a:r>
                    </a:p>
                  </a:txBody>
                  <a:tcPr anchor="ctr"/>
                </a:tc>
                <a:tc hMerge="1">
                  <a:txBody>
                    <a:bodyPr/>
                    <a:lstStyle/>
                    <a:p>
                      <a:pPr algn="ct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・（中金）農業施設の最適化等にかかる</a:t>
                      </a:r>
                      <a:r>
                        <a:rPr kumimoji="1" lang="ja-JP" altLang="en-US" sz="1400" b="1" dirty="0">
                          <a:solidFill>
                            <a:schemeClr val="accent1"/>
                          </a:solidFill>
                          <a:latin typeface="Meiryo UI" panose="020B0604030504040204" pitchFamily="50" charset="-128"/>
                          <a:ea typeface="Meiryo UI" panose="020B0604030504040204" pitchFamily="50" charset="-128"/>
                        </a:rPr>
                        <a:t>個別支援</a:t>
                      </a:r>
                      <a:endParaRPr kumimoji="1" lang="en-US" altLang="ja-JP" sz="1400" b="1" dirty="0">
                        <a:solidFill>
                          <a:schemeClr val="accent1"/>
                        </a:solidFill>
                        <a:latin typeface="Meiryo UI" panose="020B0604030504040204" pitchFamily="50" charset="-128"/>
                        <a:ea typeface="Meiryo UI" panose="020B0604030504040204" pitchFamily="50" charset="-128"/>
                      </a:endParaRPr>
                    </a:p>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・（全農）</a:t>
                      </a:r>
                      <a:r>
                        <a:rPr kumimoji="1" lang="ja-JP" altLang="en-US" sz="1400" b="1" dirty="0">
                          <a:solidFill>
                            <a:schemeClr val="accent1"/>
                          </a:solidFill>
                          <a:latin typeface="Meiryo UI" panose="020B0604030504040204" pitchFamily="50" charset="-128"/>
                          <a:ea typeface="Meiryo UI" panose="020B0604030504040204" pitchFamily="50" charset="-128"/>
                        </a:rPr>
                        <a:t>施主代行</a:t>
                      </a:r>
                      <a:r>
                        <a:rPr kumimoji="1" lang="ja-JP" altLang="en-US" sz="1400" b="0" dirty="0">
                          <a:solidFill>
                            <a:schemeClr val="tx1"/>
                          </a:solidFill>
                          <a:latin typeface="Meiryo UI" panose="020B0604030504040204" pitchFamily="50" charset="-128"/>
                          <a:ea typeface="Meiryo UI" panose="020B0604030504040204" pitchFamily="50" charset="-128"/>
                        </a:rPr>
                        <a:t>、農業施設総合コンサル　等</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876287037"/>
                  </a:ext>
                </a:extLst>
              </a:tr>
              <a:tr h="596171">
                <a:tc gridSpan="2">
                  <a:txBody>
                    <a:bodyPr/>
                    <a:lstStyle/>
                    <a:p>
                      <a:pPr algn="ctr"/>
                      <a:r>
                        <a:rPr kumimoji="1" lang="ja-JP" altLang="en-US" sz="1050" dirty="0">
                          <a:latin typeface="Meiryo UI" panose="020B0604030504040204" pitchFamily="50" charset="-128"/>
                          <a:ea typeface="Meiryo UI" panose="020B0604030504040204" pitchFamily="50" charset="-128"/>
                        </a:rPr>
                        <a:t>県中</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（県連）</a:t>
                      </a:r>
                    </a:p>
                  </a:txBody>
                  <a:tcPr anchor="ctr"/>
                </a:tc>
                <a:tc h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a:t>
                      </a:r>
                      <a:r>
                        <a:rPr kumimoji="1" lang="ja-JP" altLang="en-US" sz="1400" b="1" dirty="0">
                          <a:solidFill>
                            <a:schemeClr val="accent1"/>
                          </a:solidFill>
                          <a:latin typeface="Meiryo UI" panose="020B0604030504040204" pitchFamily="50" charset="-128"/>
                          <a:ea typeface="Meiryo UI" panose="020B0604030504040204" pitchFamily="50" charset="-128"/>
                        </a:rPr>
                        <a:t>県内ＪＡ</a:t>
                      </a:r>
                      <a:r>
                        <a:rPr kumimoji="1" lang="ja-JP" altLang="en-US" sz="1400" b="0" dirty="0">
                          <a:solidFill>
                            <a:schemeClr val="tx1"/>
                          </a:solidFill>
                          <a:latin typeface="Meiryo UI" panose="020B0604030504040204" pitchFamily="50" charset="-128"/>
                          <a:ea typeface="Meiryo UI" panose="020B0604030504040204" pitchFamily="50" charset="-128"/>
                        </a:rPr>
                        <a:t>への事業活用の</a:t>
                      </a:r>
                      <a:r>
                        <a:rPr kumimoji="1" lang="ja-JP" altLang="en-US" sz="1400" b="1" dirty="0">
                          <a:solidFill>
                            <a:schemeClr val="accent1"/>
                          </a:solidFill>
                          <a:latin typeface="Meiryo UI" panose="020B0604030504040204" pitchFamily="50" charset="-128"/>
                          <a:ea typeface="Meiryo UI" panose="020B0604030504040204" pitchFamily="50" charset="-128"/>
                        </a:rPr>
                        <a:t>周知</a:t>
                      </a:r>
                      <a:r>
                        <a:rPr kumimoji="1" lang="ja-JP" altLang="en-US" sz="1400" b="0" dirty="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accent1"/>
                          </a:solidFill>
                          <a:latin typeface="Meiryo UI" panose="020B0604030504040204" pitchFamily="50" charset="-128"/>
                          <a:ea typeface="Meiryo UI" panose="020B0604030504040204" pitchFamily="50" charset="-128"/>
                        </a:rPr>
                        <a:t>サポート</a:t>
                      </a:r>
                      <a:endParaRPr kumimoji="1" lang="en-US" altLang="ja-JP" sz="1400" b="1" dirty="0">
                        <a:solidFill>
                          <a:schemeClr val="accent1"/>
                        </a:solidFill>
                        <a:latin typeface="Meiryo UI" panose="020B0604030504040204" pitchFamily="50" charset="-128"/>
                        <a:ea typeface="Meiryo UI" panose="020B0604030504040204" pitchFamily="50" charset="-128"/>
                      </a:endParaRPr>
                    </a:p>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a:t>
                      </a:r>
                      <a:r>
                        <a:rPr kumimoji="1" lang="ja-JP" altLang="en-US" sz="1400" b="0" dirty="0">
                          <a:solidFill>
                            <a:schemeClr val="tx1"/>
                          </a:solidFill>
                          <a:latin typeface="Meiryo UI" panose="020B0604030504040204" pitchFamily="50" charset="-128"/>
                          <a:ea typeface="Meiryo UI" panose="020B0604030504040204" pitchFamily="50" charset="-128"/>
                        </a:rPr>
                        <a:t>県行政、県議会・国会</a:t>
                      </a:r>
                      <a:r>
                        <a:rPr kumimoji="1" lang="ja-JP" altLang="en-US" sz="1400" dirty="0">
                          <a:latin typeface="Meiryo UI" panose="020B0604030504040204" pitchFamily="50" charset="-128"/>
                          <a:ea typeface="Meiryo UI" panose="020B0604030504040204" pitchFamily="50" charset="-128"/>
                        </a:rPr>
                        <a:t>議員への働きかけの実施</a:t>
                      </a:r>
                      <a:endParaRPr kumimoji="1" lang="en-US" altLang="ja-JP"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08642775"/>
                  </a:ext>
                </a:extLst>
              </a:tr>
            </a:tbl>
          </a:graphicData>
        </a:graphic>
      </p:graphicFrame>
      <p:sp>
        <p:nvSpPr>
          <p:cNvPr id="124" name="二等辺三角形 123">
            <a:extLst>
              <a:ext uri="{FF2B5EF4-FFF2-40B4-BE49-F238E27FC236}">
                <a16:creationId xmlns:a16="http://schemas.microsoft.com/office/drawing/2014/main" id="{4A7C9BA0-F580-77F5-3EA1-DC0156F58775}"/>
              </a:ext>
            </a:extLst>
          </p:cNvPr>
          <p:cNvSpPr/>
          <p:nvPr/>
        </p:nvSpPr>
        <p:spPr>
          <a:xfrm rot="5400000">
            <a:off x="3121103" y="3783884"/>
            <a:ext cx="1662335" cy="488732"/>
          </a:xfrm>
          <a:prstGeom prst="triangl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テキスト ボックス 124">
            <a:extLst>
              <a:ext uri="{FF2B5EF4-FFF2-40B4-BE49-F238E27FC236}">
                <a16:creationId xmlns:a16="http://schemas.microsoft.com/office/drawing/2014/main" id="{3BE7C774-C870-9309-C708-4DE1E6221D8F}"/>
              </a:ext>
            </a:extLst>
          </p:cNvPr>
          <p:cNvSpPr txBox="1"/>
          <p:nvPr/>
        </p:nvSpPr>
        <p:spPr>
          <a:xfrm>
            <a:off x="3707904" y="2132856"/>
            <a:ext cx="461665" cy="4041067"/>
          </a:xfrm>
          <a:prstGeom prst="rect">
            <a:avLst/>
          </a:prstGeom>
          <a:noFill/>
        </p:spPr>
        <p:txBody>
          <a:bodyPr vert="eaVert" wrap="square" rtlCol="0">
            <a:spAutoFit/>
          </a:bodyPr>
          <a:lstStyle/>
          <a:p>
            <a:pPr algn="ctr"/>
            <a:r>
              <a:rPr lang="ja-JP" altLang="en-US" b="1" dirty="0">
                <a:solidFill>
                  <a:schemeClr val="accent1"/>
                </a:solidFill>
                <a:latin typeface="Meiryo UI" panose="020B0604030504040204" pitchFamily="50" charset="-128"/>
                <a:ea typeface="Meiryo UI" panose="020B0604030504040204" pitchFamily="50" charset="-128"/>
              </a:rPr>
              <a:t>ＪＡの課題を総合的にサポート！</a:t>
            </a:r>
            <a:endParaRPr kumimoji="1" lang="ja-JP" altLang="en-US" b="1" dirty="0">
              <a:solidFill>
                <a:schemeClr val="accent1"/>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FB570789-5104-2192-72D5-E3A56C03D491}"/>
              </a:ext>
            </a:extLst>
          </p:cNvPr>
          <p:cNvSpPr txBox="1"/>
          <p:nvPr/>
        </p:nvSpPr>
        <p:spPr>
          <a:xfrm>
            <a:off x="1" y="2348880"/>
            <a:ext cx="3707904" cy="307777"/>
          </a:xfrm>
          <a:prstGeom prst="rect">
            <a:avLst/>
          </a:prstGeom>
          <a:noFill/>
        </p:spPr>
        <p:txBody>
          <a:bodyPr wrap="square">
            <a:spAutoFit/>
          </a:bodyPr>
          <a:lstStyle/>
          <a:p>
            <a:pPr algn="ctr">
              <a:spcAft>
                <a:spcPts val="600"/>
              </a:spcAft>
            </a:pPr>
            <a:r>
              <a:rPr kumimoji="1" lang="ja-JP" altLang="en-US" sz="140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1400" dirty="0">
                <a:latin typeface="Meiryo UI" panose="020B0604030504040204" pitchFamily="50" charset="-128"/>
                <a:ea typeface="Meiryo UI" panose="020B0604030504040204" pitchFamily="50" charset="-128"/>
                <a:cs typeface="メイリオ" panose="020B0604030504040204" pitchFamily="50" charset="-128"/>
              </a:rPr>
              <a:t>JA</a:t>
            </a:r>
            <a:r>
              <a:rPr lang="ja-JP" altLang="en-US" sz="1400" dirty="0">
                <a:latin typeface="Meiryo UI" panose="020B0604030504040204" pitchFamily="50" charset="-128"/>
                <a:ea typeface="Meiryo UI" panose="020B0604030504040204" pitchFamily="50" charset="-128"/>
                <a:cs typeface="メイリオ" panose="020B0604030504040204" pitchFamily="50" charset="-128"/>
              </a:rPr>
              <a:t>全中フォローアップ調査・ヒアリングより抜粋</a:t>
            </a:r>
            <a:r>
              <a:rPr kumimoji="1" lang="ja-JP" altLang="en-US" sz="1400" dirty="0">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400" dirty="0">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83044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EFE6-C0ED-027D-3EC7-C40613FF5B44}"/>
            </a:ext>
          </a:extLst>
        </p:cNvPr>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3F999E9D-2097-55AF-35C4-19497E2AD67C}"/>
              </a:ext>
            </a:extLst>
          </p:cNvPr>
          <p:cNvCxnSpPr>
            <a:cxnSpLocks/>
          </p:cNvCxnSpPr>
          <p:nvPr/>
        </p:nvCxnSpPr>
        <p:spPr>
          <a:xfrm>
            <a:off x="0" y="548680"/>
            <a:ext cx="9144000" cy="0"/>
          </a:xfrm>
          <a:prstGeom prst="line">
            <a:avLst/>
          </a:prstGeom>
          <a:ln w="50800" cmpd="thickThin">
            <a:solidFill>
              <a:schemeClr val="accent3">
                <a:lumMod val="75000"/>
              </a:schemeClr>
            </a:solidFill>
          </a:l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C7116D8F-BEA5-E3E8-0AEE-CF4CC50918A8}"/>
              </a:ext>
            </a:extLst>
          </p:cNvPr>
          <p:cNvSpPr txBox="1"/>
          <p:nvPr/>
        </p:nvSpPr>
        <p:spPr>
          <a:xfrm>
            <a:off x="0" y="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normalizeH="0" noProof="0" dirty="0">
                <a:ln>
                  <a:noFill/>
                </a:ln>
                <a:solidFill>
                  <a:prstClr val="black"/>
                </a:solidFill>
                <a:effectLst/>
                <a:uLnTx/>
                <a:uFillTx/>
                <a:latin typeface="HGS創英角ｺﾞｼｯｸUB" pitchFamily="50" charset="-128"/>
                <a:ea typeface="HGS創英角ｺﾞｼｯｸUB" pitchFamily="50" charset="-128"/>
              </a:rPr>
              <a:t>農業構造転換集中対策の具体化②　機械導入支援等</a:t>
            </a:r>
          </a:p>
        </p:txBody>
      </p:sp>
      <p:sp>
        <p:nvSpPr>
          <p:cNvPr id="22" name="スライド番号プレースホルダ 1">
            <a:extLst>
              <a:ext uri="{FF2B5EF4-FFF2-40B4-BE49-F238E27FC236}">
                <a16:creationId xmlns:a16="http://schemas.microsoft.com/office/drawing/2014/main" id="{D1F708EB-F49C-61BA-0634-081547589969}"/>
              </a:ext>
            </a:extLst>
          </p:cNvPr>
          <p:cNvSpPr>
            <a:spLocks noGrp="1"/>
          </p:cNvSpPr>
          <p:nvPr>
            <p:ph type="sldNum" sz="quarter" idx="12"/>
          </p:nvPr>
        </p:nvSpPr>
        <p:spPr>
          <a:xfrm>
            <a:off x="6948264" y="6525345"/>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6" name="四角形: 角を丸くする 5">
            <a:extLst>
              <a:ext uri="{FF2B5EF4-FFF2-40B4-BE49-F238E27FC236}">
                <a16:creationId xmlns:a16="http://schemas.microsoft.com/office/drawing/2014/main" id="{D8572A6B-AF00-AF6D-78D8-FD6F4CB35853}"/>
              </a:ext>
            </a:extLst>
          </p:cNvPr>
          <p:cNvSpPr/>
          <p:nvPr/>
        </p:nvSpPr>
        <p:spPr>
          <a:xfrm>
            <a:off x="53722" y="692752"/>
            <a:ext cx="9036557" cy="576008"/>
          </a:xfrm>
          <a:prstGeom prst="roundRect">
            <a:avLst/>
          </a:prstGeom>
          <a:solidFill>
            <a:schemeClr val="bg1"/>
          </a:solidFill>
          <a:ln w="190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Meiryo UI" panose="020B0604030504040204" pitchFamily="50" charset="-128"/>
                <a:ea typeface="Meiryo UI" panose="020B0604030504040204" pitchFamily="50" charset="-128"/>
              </a:rPr>
              <a:t>スマート農業機械等の導入支援の創設を含め、機械導入支援の拡充・予算増額を確保！</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6C642F7-60E3-36E3-4A75-C9C2BEC197F6}"/>
              </a:ext>
            </a:extLst>
          </p:cNvPr>
          <p:cNvSpPr txBox="1"/>
          <p:nvPr/>
        </p:nvSpPr>
        <p:spPr>
          <a:xfrm>
            <a:off x="296400" y="1412776"/>
            <a:ext cx="3600400" cy="576008"/>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スマート技術体系への包括的転換</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加速化総合対策事業（７補</a:t>
            </a: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57</a:t>
            </a: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 name="テキスト ボックス 2">
            <a:extLst>
              <a:ext uri="{FF2B5EF4-FFF2-40B4-BE49-F238E27FC236}">
                <a16:creationId xmlns:a16="http://schemas.microsoft.com/office/drawing/2014/main" id="{C1361A17-08BD-A3B5-3B4A-72D2FCD01313}"/>
              </a:ext>
            </a:extLst>
          </p:cNvPr>
          <p:cNvSpPr txBox="1"/>
          <p:nvPr/>
        </p:nvSpPr>
        <p:spPr>
          <a:xfrm>
            <a:off x="35496" y="1988780"/>
            <a:ext cx="4122208" cy="2191390"/>
          </a:xfrm>
          <a:prstGeom prst="rect">
            <a:avLst/>
          </a:prstGeom>
          <a:noFill/>
          <a:ln w="19050">
            <a:noFill/>
          </a:ln>
        </p:spPr>
        <p:txBody>
          <a:bodyPr wrap="square" rtlCol="0" anchor="t">
            <a:noAutofit/>
          </a:bodyPr>
          <a:lstStyle/>
          <a:p>
            <a:pPr>
              <a:lnSpc>
                <a:spcPts val="2200"/>
              </a:lnSpc>
            </a:pPr>
            <a:r>
              <a:rPr kumimoji="1" lang="en-US" altLang="ja-JP" sz="1400" dirty="0">
                <a:solidFill>
                  <a:schemeClr val="tx1">
                    <a:lumMod val="85000"/>
                    <a:lumOff val="15000"/>
                  </a:schemeClr>
                </a:solidFill>
                <a:latin typeface="Meiryo UI" panose="020B0604030504040204" pitchFamily="50" charset="-128"/>
                <a:ea typeface="Meiryo UI" panose="020B0604030504040204" pitchFamily="50" charset="-128"/>
              </a:rPr>
              <a:t>【</a:t>
            </a:r>
            <a:r>
              <a:rPr kumimoji="1" lang="ja-JP" altLang="en-US" sz="1400" dirty="0">
                <a:solidFill>
                  <a:schemeClr val="tx1">
                    <a:lumMod val="85000"/>
                    <a:lumOff val="15000"/>
                  </a:schemeClr>
                </a:solidFill>
                <a:latin typeface="Meiryo UI" panose="020B0604030504040204" pitchFamily="50" charset="-128"/>
                <a:ea typeface="Meiryo UI" panose="020B0604030504040204" pitchFamily="50" charset="-128"/>
              </a:rPr>
              <a:t>事業概要</a:t>
            </a:r>
            <a:r>
              <a:rPr kumimoji="1" lang="en-US" altLang="ja-JP" sz="1400" dirty="0">
                <a:solidFill>
                  <a:schemeClr val="tx1">
                    <a:lumMod val="85000"/>
                    <a:lumOff val="15000"/>
                  </a:schemeClr>
                </a:solidFill>
                <a:latin typeface="Meiryo UI" panose="020B0604030504040204" pitchFamily="50" charset="-128"/>
                <a:ea typeface="Meiryo UI" panose="020B0604030504040204" pitchFamily="50" charset="-128"/>
              </a:rPr>
              <a:t>】</a:t>
            </a:r>
          </a:p>
          <a:p>
            <a:pPr marL="92075">
              <a:lnSpc>
                <a:spcPts val="2200"/>
              </a:lnSpc>
              <a:spcAft>
                <a:spcPts val="600"/>
              </a:spcAft>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✅スマート農業技術等の導入に関する産地の計画</a:t>
            </a:r>
            <a:b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b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　　に参画する</a:t>
            </a:r>
            <a:r>
              <a:rPr lang="ja-JP" altLang="en-US" sz="1600" b="1" u="sng" dirty="0">
                <a:solidFill>
                  <a:schemeClr val="accent1"/>
                </a:solidFill>
                <a:latin typeface="Meiryo UI" panose="020B0604030504040204" pitchFamily="50" charset="-128"/>
                <a:ea typeface="Meiryo UI" panose="020B0604030504040204" pitchFamily="50" charset="-128"/>
              </a:rPr>
              <a:t>農家（</a:t>
            </a:r>
            <a:r>
              <a:rPr lang="ja-JP" altLang="en-US" sz="1600" b="1" i="1" u="sng" dirty="0">
                <a:solidFill>
                  <a:schemeClr val="accent1"/>
                </a:solidFill>
                <a:latin typeface="Meiryo UI" panose="020B0604030504040204" pitchFamily="50" charset="-128"/>
                <a:ea typeface="Meiryo UI" panose="020B0604030504040204" pitchFamily="50" charset="-128"/>
              </a:rPr>
              <a:t>担い手要件なし</a:t>
            </a:r>
            <a:r>
              <a:rPr lang="ja-JP" altLang="en-US" sz="1600" b="1" u="sng" dirty="0">
                <a:solidFill>
                  <a:schemeClr val="accent1"/>
                </a:solidFill>
                <a:latin typeface="Meiryo UI" panose="020B0604030504040204" pitchFamily="50" charset="-128"/>
                <a:ea typeface="Meiryo UI" panose="020B0604030504040204" pitchFamily="50" charset="-128"/>
              </a:rPr>
              <a:t>）</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の</a:t>
            </a:r>
            <a:b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b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　　</a:t>
            </a:r>
            <a:r>
              <a:rPr kumimoji="1" lang="ja-JP" altLang="en-US" sz="1400" dirty="0">
                <a:solidFill>
                  <a:schemeClr val="tx1">
                    <a:lumMod val="85000"/>
                    <a:lumOff val="15000"/>
                  </a:schemeClr>
                </a:solidFill>
                <a:latin typeface="Meiryo UI" panose="020B0604030504040204" pitchFamily="50" charset="-128"/>
                <a:ea typeface="Meiryo UI" panose="020B0604030504040204" pitchFamily="50" charset="-128"/>
              </a:rPr>
              <a:t>機械導入費や資機材費、圃場整備費、</a:t>
            </a:r>
            <a:br>
              <a:rPr kumimoji="1" lang="en-US" altLang="ja-JP" sz="1400" dirty="0">
                <a:solidFill>
                  <a:schemeClr val="tx1">
                    <a:lumMod val="85000"/>
                    <a:lumOff val="15000"/>
                  </a:schemeClr>
                </a:solidFill>
                <a:latin typeface="Meiryo UI" panose="020B0604030504040204" pitchFamily="50" charset="-128"/>
                <a:ea typeface="Meiryo UI" panose="020B0604030504040204" pitchFamily="50" charset="-128"/>
              </a:rPr>
            </a:br>
            <a:r>
              <a:rPr kumimoji="1" lang="ja-JP" altLang="en-US" sz="1400" dirty="0">
                <a:solidFill>
                  <a:schemeClr val="tx1">
                    <a:lumMod val="85000"/>
                    <a:lumOff val="15000"/>
                  </a:schemeClr>
                </a:solidFill>
                <a:latin typeface="Meiryo UI" panose="020B0604030504040204" pitchFamily="50" charset="-128"/>
                <a:ea typeface="Meiryo UI" panose="020B0604030504040204" pitchFamily="50" charset="-128"/>
              </a:rPr>
              <a:t>　　改植・新植等を</a:t>
            </a:r>
            <a:r>
              <a:rPr lang="ja-JP" altLang="en-US" sz="1600" b="1" u="sng" dirty="0">
                <a:solidFill>
                  <a:schemeClr val="accent1"/>
                </a:solidFill>
                <a:latin typeface="Meiryo UI" panose="020B0604030504040204" pitchFamily="50" charset="-128"/>
                <a:ea typeface="Meiryo UI" panose="020B0604030504040204" pitchFamily="50" charset="-128"/>
              </a:rPr>
              <a:t>補助率１／２ </a:t>
            </a:r>
            <a:r>
              <a:rPr lang="ja-JP" altLang="en-US" sz="1400" b="1" u="sng" dirty="0">
                <a:solidFill>
                  <a:schemeClr val="accent1"/>
                </a:solidFill>
                <a:latin typeface="Meiryo UI" panose="020B0604030504040204" pitchFamily="50" charset="-128"/>
                <a:ea typeface="Meiryo UI" panose="020B0604030504040204" pitchFamily="50" charset="-128"/>
              </a:rPr>
              <a:t>で</a:t>
            </a:r>
            <a:r>
              <a:rPr kumimoji="1" lang="ja-JP" altLang="en-US" sz="1400" b="1" u="sng" dirty="0">
                <a:solidFill>
                  <a:schemeClr val="accent1"/>
                </a:solidFill>
                <a:latin typeface="Meiryo UI" panose="020B0604030504040204" pitchFamily="50" charset="-128"/>
                <a:ea typeface="Meiryo UI" panose="020B0604030504040204" pitchFamily="50" charset="-128"/>
              </a:rPr>
              <a:t>支援</a:t>
            </a:r>
            <a:endParaRPr lang="en-US" altLang="ja-JP" sz="1400" b="1" u="sng" dirty="0">
              <a:solidFill>
                <a:schemeClr val="accent1"/>
              </a:solidFill>
              <a:latin typeface="Meiryo UI" panose="020B0604030504040204" pitchFamily="50" charset="-128"/>
              <a:ea typeface="Meiryo UI" panose="020B0604030504040204" pitchFamily="50" charset="-128"/>
            </a:endParaRPr>
          </a:p>
          <a:p>
            <a:pPr>
              <a:lnSpc>
                <a:spcPts val="2200"/>
              </a:lnSpc>
            </a:pPr>
            <a: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主な要件等</a:t>
            </a:r>
            <a: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t>】</a:t>
            </a:r>
          </a:p>
          <a:p>
            <a:pPr marL="266700" indent="-174625">
              <a:lnSpc>
                <a:spcPts val="2200"/>
              </a:lnSpc>
              <a:buFont typeface="Wingdings" panose="05000000000000000000" pitchFamily="2" charset="2"/>
              <a:buChar char="l"/>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計画策定単位：</a:t>
            </a:r>
            <a: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t>20ha</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以上</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pPr marL="266700" indent="-174625">
              <a:lnSpc>
                <a:spcPts val="2200"/>
              </a:lnSpc>
              <a:buFont typeface="Wingdings" panose="05000000000000000000" pitchFamily="2" charset="2"/>
              <a:buChar char="l"/>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成果目標：労働生産性の５％以上の向上　等</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AD920A0A-4130-D57C-D7BA-A5A72BC274C4}"/>
              </a:ext>
            </a:extLst>
          </p:cNvPr>
          <p:cNvSpPr txBox="1"/>
          <p:nvPr/>
        </p:nvSpPr>
        <p:spPr>
          <a:xfrm>
            <a:off x="3563888" y="1340768"/>
            <a:ext cx="720000"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新規</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59A56A46-73E5-72FB-3D01-4DC5B558D3FF}"/>
              </a:ext>
            </a:extLst>
          </p:cNvPr>
          <p:cNvSpPr txBox="1"/>
          <p:nvPr/>
        </p:nvSpPr>
        <p:spPr>
          <a:xfrm>
            <a:off x="5055780" y="1412776"/>
            <a:ext cx="3600400" cy="576008"/>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担い手</a:t>
            </a: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等</a:t>
            </a: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向け機械・施設導入支援</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auto" latinLnBrk="0" hangingPunct="1">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（７補</a:t>
            </a:r>
            <a:r>
              <a:rPr lang="en-US" altLang="ja-JP"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123</a:t>
            </a: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億円、８当〇億円）</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A50A26CF-5EE2-1706-4C63-E496430F1C92}"/>
              </a:ext>
            </a:extLst>
          </p:cNvPr>
          <p:cNvSpPr txBox="1"/>
          <p:nvPr/>
        </p:nvSpPr>
        <p:spPr>
          <a:xfrm>
            <a:off x="4767980" y="1988780"/>
            <a:ext cx="4176000" cy="3096404"/>
          </a:xfrm>
          <a:prstGeom prst="rect">
            <a:avLst/>
          </a:prstGeom>
          <a:noFill/>
          <a:ln w="19050">
            <a:noFill/>
          </a:ln>
        </p:spPr>
        <p:txBody>
          <a:bodyPr wrap="square" rtlCol="0" anchor="t">
            <a:noAutofit/>
          </a:bodyPr>
          <a:lstStyle/>
          <a:p>
            <a:pPr>
              <a:lnSpc>
                <a:spcPts val="2200"/>
              </a:lnSpc>
              <a:spcAft>
                <a:spcPts val="600"/>
              </a:spcAft>
            </a:pPr>
            <a:r>
              <a:rPr kumimoji="1"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①地域農業構造転換支援（補助率３／１０等）</a:t>
            </a:r>
            <a:endParaRPr kumimoji="1"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pPr>
              <a:lnSpc>
                <a:spcPts val="2200"/>
              </a:lnSpc>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✅予算不足が続いていた中、</a:t>
            </a:r>
            <a:r>
              <a:rPr lang="ja-JP" altLang="en-US" sz="1600" b="1" u="sng" dirty="0">
                <a:solidFill>
                  <a:schemeClr val="accent1"/>
                </a:solidFill>
                <a:latin typeface="Meiryo UI" panose="020B0604030504040204" pitchFamily="50" charset="-128"/>
                <a:ea typeface="Meiryo UI" panose="020B0604030504040204" pitchFamily="50" charset="-128"/>
              </a:rPr>
              <a:t>予算を大幅増</a:t>
            </a:r>
            <a:endParaRPr lang="en-US" altLang="ja-JP" sz="1600" b="1" u="sng" dirty="0">
              <a:solidFill>
                <a:schemeClr val="accent1"/>
              </a:solidFill>
              <a:latin typeface="Meiryo UI" panose="020B0604030504040204" pitchFamily="50" charset="-128"/>
              <a:ea typeface="Meiryo UI" panose="020B0604030504040204" pitchFamily="50" charset="-128"/>
            </a:endParaRPr>
          </a:p>
          <a:p>
            <a:pPr marL="92075" algn="r">
              <a:lnSpc>
                <a:spcPts val="2200"/>
              </a:lnSpc>
              <a:spcAft>
                <a:spcPts val="600"/>
              </a:spcAft>
              <a:buClr>
                <a:schemeClr val="tx1">
                  <a:lumMod val="85000"/>
                  <a:lumOff val="15000"/>
                </a:schemeClr>
              </a:buClr>
            </a:pPr>
            <a:r>
              <a:rPr lang="ja-JP" altLang="en-US" sz="1600" b="1" u="sng" dirty="0">
                <a:solidFill>
                  <a:schemeClr val="accent1"/>
                </a:solidFill>
                <a:latin typeface="Meiryo UI" panose="020B0604030504040204" pitchFamily="50" charset="-128"/>
                <a:ea typeface="Meiryo UI" panose="020B0604030504040204" pitchFamily="50" charset="-128"/>
              </a:rPr>
              <a:t>（対前年比＋〇億円）</a:t>
            </a:r>
            <a:endParaRPr lang="en-US" altLang="ja-JP" sz="1600" b="1" u="sng" dirty="0">
              <a:solidFill>
                <a:schemeClr val="accent1"/>
              </a:solidFill>
              <a:latin typeface="Meiryo UI" panose="020B0604030504040204" pitchFamily="50" charset="-128"/>
              <a:ea typeface="Meiryo UI" panose="020B0604030504040204" pitchFamily="50" charset="-128"/>
            </a:endParaRPr>
          </a:p>
          <a:p>
            <a:pPr>
              <a:lnSpc>
                <a:spcPts val="2200"/>
              </a:lnSpc>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✅成果目標に</a:t>
            </a:r>
            <a:r>
              <a:rPr lang="ja-JP" altLang="en-US" sz="1600" b="1" u="sng" dirty="0">
                <a:solidFill>
                  <a:schemeClr val="accent1"/>
                </a:solidFill>
                <a:latin typeface="Meiryo UI" panose="020B0604030504040204" pitchFamily="50" charset="-128"/>
                <a:ea typeface="Meiryo UI" panose="020B0604030504040204" pitchFamily="50" charset="-128"/>
              </a:rPr>
              <a:t>「労働生産性３％以上の向上」</a:t>
            </a:r>
            <a:br>
              <a:rPr lang="en-US" altLang="ja-JP" sz="1600" b="1" u="sng" dirty="0">
                <a:solidFill>
                  <a:schemeClr val="accent1"/>
                </a:solidFill>
                <a:latin typeface="Meiryo UI" panose="020B0604030504040204" pitchFamily="50" charset="-128"/>
                <a:ea typeface="Meiryo UI" panose="020B0604030504040204" pitchFamily="50" charset="-128"/>
              </a:rPr>
            </a:br>
            <a:r>
              <a:rPr lang="ja-JP" altLang="en-US" sz="1600" b="1" dirty="0">
                <a:solidFill>
                  <a:schemeClr val="accent1"/>
                </a:solidFill>
                <a:latin typeface="Meiryo UI" panose="020B0604030504040204" pitchFamily="50" charset="-128"/>
                <a:ea typeface="Meiryo UI" panose="020B0604030504040204" pitchFamily="50" charset="-128"/>
              </a:rPr>
              <a:t>　　</a:t>
            </a:r>
            <a:r>
              <a:rPr lang="ja-JP" altLang="en-US" sz="1600" b="1" u="sng" dirty="0">
                <a:solidFill>
                  <a:schemeClr val="accent1"/>
                </a:solidFill>
                <a:latin typeface="Meiryo UI" panose="020B0604030504040204" pitchFamily="50" charset="-128"/>
                <a:ea typeface="Meiryo UI" panose="020B0604030504040204" pitchFamily="50" charset="-128"/>
              </a:rPr>
              <a:t>等を追加（取組要件の緩和）</a:t>
            </a:r>
            <a:endParaRPr lang="en-US" altLang="ja-JP" sz="1600" b="1" u="sng" dirty="0">
              <a:solidFill>
                <a:schemeClr val="accent1"/>
              </a:solidFill>
              <a:latin typeface="Meiryo UI" panose="020B0604030504040204" pitchFamily="50" charset="-128"/>
              <a:ea typeface="Meiryo UI" panose="020B0604030504040204" pitchFamily="50" charset="-128"/>
            </a:endParaRPr>
          </a:p>
          <a:p>
            <a:pPr algn="r">
              <a:spcAft>
                <a:spcPts val="600"/>
              </a:spcAft>
              <a:buClr>
                <a:schemeClr val="tx1">
                  <a:lumMod val="85000"/>
                  <a:lumOff val="15000"/>
                </a:schemeClr>
              </a:buClr>
            </a:pPr>
            <a:r>
              <a:rPr lang="ja-JP" altLang="en-US" sz="900" dirty="0">
                <a:solidFill>
                  <a:schemeClr val="tx1">
                    <a:lumMod val="85000"/>
                    <a:lumOff val="15000"/>
                  </a:schemeClr>
                </a:solidFill>
                <a:latin typeface="Meiryo UI" panose="020B0604030504040204" pitchFamily="50" charset="-128"/>
                <a:ea typeface="Meiryo UI" panose="020B0604030504040204" pitchFamily="50" charset="-128"/>
              </a:rPr>
              <a:t>（これまでは「経営面積の３割又は４</a:t>
            </a:r>
            <a:r>
              <a:rPr lang="en-US" altLang="ja-JP" sz="900" dirty="0">
                <a:solidFill>
                  <a:schemeClr val="tx1">
                    <a:lumMod val="85000"/>
                    <a:lumOff val="15000"/>
                  </a:schemeClr>
                </a:solidFill>
                <a:latin typeface="Meiryo UI" panose="020B0604030504040204" pitchFamily="50" charset="-128"/>
                <a:ea typeface="Meiryo UI" panose="020B0604030504040204" pitchFamily="50" charset="-128"/>
              </a:rPr>
              <a:t>ha</a:t>
            </a:r>
            <a:r>
              <a:rPr lang="ja-JP" altLang="en-US" sz="900" dirty="0">
                <a:solidFill>
                  <a:schemeClr val="tx1">
                    <a:lumMod val="85000"/>
                    <a:lumOff val="15000"/>
                  </a:schemeClr>
                </a:solidFill>
                <a:latin typeface="Meiryo UI" panose="020B0604030504040204" pitchFamily="50" charset="-128"/>
                <a:ea typeface="Meiryo UI" panose="020B0604030504040204" pitchFamily="50" charset="-128"/>
              </a:rPr>
              <a:t>以上の拡大」のみ）</a:t>
            </a:r>
            <a:endParaRPr lang="en-US" altLang="ja-JP" sz="900" dirty="0">
              <a:solidFill>
                <a:schemeClr val="tx1">
                  <a:lumMod val="85000"/>
                  <a:lumOff val="15000"/>
                </a:schemeClr>
              </a:solidFill>
              <a:latin typeface="Meiryo UI" panose="020B0604030504040204" pitchFamily="50" charset="-128"/>
              <a:ea typeface="Meiryo UI" panose="020B0604030504040204" pitchFamily="50" charset="-128"/>
            </a:endParaRPr>
          </a:p>
          <a:p>
            <a:pPr>
              <a:lnSpc>
                <a:spcPts val="2200"/>
              </a:lnSpc>
              <a:spcAft>
                <a:spcPts val="600"/>
              </a:spcAft>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✅認定新規就農者（</a:t>
            </a:r>
            <a: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t>65</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歳未満）向け優先枠の新設</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pPr>
              <a:lnSpc>
                <a:spcPts val="2200"/>
              </a:lnSpc>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✅法人の補助上限を</a:t>
            </a:r>
            <a: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t>3,000</a:t>
            </a: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万円に引き上げ</a:t>
            </a:r>
            <a:endParaRPr lang="en-US" altLang="ja-JP" sz="1400" dirty="0">
              <a:solidFill>
                <a:schemeClr val="tx1">
                  <a:lumMod val="85000"/>
                  <a:lumOff val="15000"/>
                </a:schemeClr>
              </a:solidFill>
              <a:latin typeface="Meiryo UI" panose="020B0604030504040204" pitchFamily="50" charset="-128"/>
              <a:ea typeface="Meiryo UI" panose="020B0604030504040204" pitchFamily="50" charset="-128"/>
            </a:endParaRPr>
          </a:p>
          <a:p>
            <a:pPr marL="92075" algn="r">
              <a:spcAft>
                <a:spcPts val="600"/>
              </a:spcAft>
            </a:pPr>
            <a:r>
              <a:rPr lang="ja-JP" altLang="en-US" sz="900" dirty="0">
                <a:solidFill>
                  <a:schemeClr val="tx1">
                    <a:lumMod val="85000"/>
                    <a:lumOff val="15000"/>
                  </a:schemeClr>
                </a:solidFill>
                <a:latin typeface="Meiryo UI" panose="020B0604030504040204" pitchFamily="50" charset="-128"/>
                <a:ea typeface="Meiryo UI" panose="020B0604030504040204" pitchFamily="50" charset="-128"/>
              </a:rPr>
              <a:t>（個人は</a:t>
            </a:r>
            <a:r>
              <a:rPr lang="en-US" altLang="ja-JP" sz="900" dirty="0">
                <a:solidFill>
                  <a:schemeClr val="tx1">
                    <a:lumMod val="85000"/>
                    <a:lumOff val="15000"/>
                  </a:schemeClr>
                </a:solidFill>
                <a:latin typeface="Meiryo UI" panose="020B0604030504040204" pitchFamily="50" charset="-128"/>
                <a:ea typeface="Meiryo UI" panose="020B0604030504040204" pitchFamily="50" charset="-128"/>
              </a:rPr>
              <a:t>1,500</a:t>
            </a:r>
            <a:r>
              <a:rPr lang="ja-JP" altLang="en-US" sz="900" dirty="0">
                <a:solidFill>
                  <a:schemeClr val="tx1">
                    <a:lumMod val="85000"/>
                    <a:lumOff val="15000"/>
                  </a:schemeClr>
                </a:solidFill>
                <a:latin typeface="Meiryo UI" panose="020B0604030504040204" pitchFamily="50" charset="-128"/>
                <a:ea typeface="Meiryo UI" panose="020B0604030504040204" pitchFamily="50" charset="-128"/>
              </a:rPr>
              <a:t>万円）</a:t>
            </a:r>
            <a:endParaRPr lang="en-US" altLang="ja-JP" sz="900" dirty="0">
              <a:solidFill>
                <a:schemeClr val="tx1">
                  <a:lumMod val="85000"/>
                  <a:lumOff val="15000"/>
                </a:schemeClr>
              </a:solidFill>
              <a:latin typeface="Meiryo UI" panose="020B0604030504040204" pitchFamily="50" charset="-128"/>
              <a:ea typeface="Meiryo UI" panose="020B0604030504040204" pitchFamily="50" charset="-128"/>
            </a:endParaRPr>
          </a:p>
          <a:p>
            <a:pPr>
              <a:lnSpc>
                <a:spcPts val="2200"/>
              </a:lnSpc>
              <a:buClr>
                <a:schemeClr val="tx1">
                  <a:lumMod val="85000"/>
                  <a:lumOff val="15000"/>
                </a:schemeClr>
              </a:buClr>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600" b="1" u="sng" spc="-180" dirty="0">
                <a:solidFill>
                  <a:schemeClr val="accent1"/>
                </a:solidFill>
                <a:latin typeface="Meiryo UI" panose="020B0604030504040204" pitchFamily="50" charset="-128"/>
                <a:ea typeface="Meiryo UI" panose="020B0604030504040204" pitchFamily="50" charset="-128"/>
              </a:rPr>
              <a:t>目標地図に位置付けられた者が対象（変更なし）</a:t>
            </a:r>
            <a:endParaRPr lang="en-US" altLang="ja-JP" sz="1600" b="1" u="sng" spc="-180" dirty="0">
              <a:solidFill>
                <a:schemeClr val="accent1"/>
              </a:solidFill>
              <a:latin typeface="Meiryo UI" panose="020B0604030504040204" pitchFamily="50" charset="-128"/>
              <a:ea typeface="Meiryo UI" panose="020B0604030504040204" pitchFamily="50" charset="-128"/>
            </a:endParaRPr>
          </a:p>
          <a:p>
            <a:pPr>
              <a:lnSpc>
                <a:spcPts val="2200"/>
              </a:lnSpc>
              <a:spcBef>
                <a:spcPts val="1200"/>
              </a:spcBef>
              <a:buClr>
                <a:schemeClr val="tx1">
                  <a:lumMod val="85000"/>
                  <a:lumOff val="15000"/>
                </a:schemeClr>
              </a:buClr>
            </a:pP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②担い手確保・経営強化支援（補助率１／２等）</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6A70EA44-6297-58C5-C986-0D21E6CB13AD}"/>
              </a:ext>
            </a:extLst>
          </p:cNvPr>
          <p:cNvSpPr txBox="1"/>
          <p:nvPr/>
        </p:nvSpPr>
        <p:spPr>
          <a:xfrm>
            <a:off x="8316416" y="1340768"/>
            <a:ext cx="720000"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拡充</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 name="テキスト ボックス 4">
            <a:extLst>
              <a:ext uri="{FF2B5EF4-FFF2-40B4-BE49-F238E27FC236}">
                <a16:creationId xmlns:a16="http://schemas.microsoft.com/office/drawing/2014/main" id="{5E8A3440-8436-EED1-3BBA-5DA8DACE6FFD}"/>
              </a:ext>
            </a:extLst>
          </p:cNvPr>
          <p:cNvSpPr txBox="1"/>
          <p:nvPr/>
        </p:nvSpPr>
        <p:spPr>
          <a:xfrm>
            <a:off x="5055780" y="5620446"/>
            <a:ext cx="3600400" cy="576008"/>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農業支援サービス育成加速化</a:t>
            </a:r>
            <a:endPar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ctr" defTabSz="914400" rtl="0" eaLnBrk="1" fontAlgn="auto" latinLnBrk="0" hangingPunct="1">
              <a:spcBef>
                <a:spcPts val="0"/>
              </a:spcBef>
              <a:spcAft>
                <a:spcPts val="0"/>
              </a:spcAft>
              <a:buClrTx/>
              <a:buSzTx/>
              <a:buFontTx/>
              <a:buNone/>
              <a:tabLst/>
              <a:defRPr/>
            </a:pP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（７補</a:t>
            </a:r>
            <a:r>
              <a:rPr lang="en-US" altLang="ja-JP"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100</a:t>
            </a:r>
            <a:r>
              <a:rPr lang="ja-JP" altLang="en-US" sz="1600" b="1" dirty="0">
                <a:solidFill>
                  <a:srgbClr val="FFFFFF"/>
                </a:solidFill>
                <a:latin typeface="Meiryo UI" panose="020B0604030504040204" pitchFamily="50" charset="-128"/>
                <a:ea typeface="Meiryo UI" panose="020B0604030504040204" pitchFamily="50" charset="-128"/>
                <a:cs typeface="メイリオ" panose="020B0604030504040204" pitchFamily="50" charset="-128"/>
              </a:rPr>
              <a:t>億円）</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 name="テキスト ボックス 6">
            <a:extLst>
              <a:ext uri="{FF2B5EF4-FFF2-40B4-BE49-F238E27FC236}">
                <a16:creationId xmlns:a16="http://schemas.microsoft.com/office/drawing/2014/main" id="{2B950DD0-A9A6-016C-2B14-84DE9F041DA4}"/>
              </a:ext>
            </a:extLst>
          </p:cNvPr>
          <p:cNvSpPr txBox="1"/>
          <p:nvPr/>
        </p:nvSpPr>
        <p:spPr>
          <a:xfrm>
            <a:off x="4767980" y="6196454"/>
            <a:ext cx="4176000" cy="616922"/>
          </a:xfrm>
          <a:prstGeom prst="rect">
            <a:avLst/>
          </a:prstGeom>
          <a:noFill/>
          <a:ln w="19050">
            <a:noFill/>
          </a:ln>
        </p:spPr>
        <p:txBody>
          <a:bodyPr wrap="square" rtlCol="0" anchor="t">
            <a:noAutofit/>
          </a:bodyPr>
          <a:lstStyle/>
          <a:p>
            <a:pPr marL="92075">
              <a:lnSpc>
                <a:spcPts val="2200"/>
              </a:lnSpc>
            </a:pP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✅農業支援サービスの提供に必要な機械・施設等</a:t>
            </a:r>
            <a:br>
              <a:rPr lang="en-US" altLang="ja-JP" sz="1400" dirty="0">
                <a:solidFill>
                  <a:schemeClr val="tx1">
                    <a:lumMod val="85000"/>
                    <a:lumOff val="15000"/>
                  </a:schemeClr>
                </a:solidFill>
                <a:latin typeface="Meiryo UI" panose="020B0604030504040204" pitchFamily="50" charset="-128"/>
                <a:ea typeface="Meiryo UI" panose="020B0604030504040204" pitchFamily="50" charset="-128"/>
              </a:rPr>
            </a:br>
            <a:r>
              <a:rPr lang="ja-JP" altLang="en-US" sz="1400" dirty="0">
                <a:solidFill>
                  <a:schemeClr val="tx1">
                    <a:lumMod val="85000"/>
                    <a:lumOff val="15000"/>
                  </a:schemeClr>
                </a:solidFill>
                <a:latin typeface="Meiryo UI" panose="020B0604030504040204" pitchFamily="50" charset="-128"/>
                <a:ea typeface="Meiryo UI" panose="020B0604030504040204" pitchFamily="50" charset="-128"/>
              </a:rPr>
              <a:t>　　の導入を</a:t>
            </a:r>
            <a:r>
              <a:rPr lang="ja-JP" altLang="en-US" sz="1600" b="1" u="sng" dirty="0">
                <a:solidFill>
                  <a:schemeClr val="accent1"/>
                </a:solidFill>
                <a:latin typeface="Meiryo UI" panose="020B0604030504040204" pitchFamily="50" charset="-128"/>
                <a:ea typeface="Meiryo UI" panose="020B0604030504040204" pitchFamily="50" charset="-128"/>
              </a:rPr>
              <a:t>補助率１／２ </a:t>
            </a:r>
            <a:r>
              <a:rPr lang="ja-JP" altLang="en-US" sz="1400" b="1" u="sng" dirty="0">
                <a:solidFill>
                  <a:schemeClr val="accent1"/>
                </a:solidFill>
                <a:latin typeface="Meiryo UI" panose="020B0604030504040204" pitchFamily="50" charset="-128"/>
                <a:ea typeface="Meiryo UI" panose="020B0604030504040204" pitchFamily="50" charset="-128"/>
              </a:rPr>
              <a:t>で支援</a:t>
            </a:r>
            <a:endParaRPr lang="en-US" altLang="ja-JP" sz="1400" b="1" u="sng" dirty="0">
              <a:solidFill>
                <a:schemeClr val="accent1"/>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06286284-137F-A37C-4122-3E6F3E3F180C}"/>
              </a:ext>
            </a:extLst>
          </p:cNvPr>
          <p:cNvSpPr txBox="1"/>
          <p:nvPr/>
        </p:nvSpPr>
        <p:spPr>
          <a:xfrm>
            <a:off x="8244408" y="5548438"/>
            <a:ext cx="720000" cy="288000"/>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継続</a:t>
            </a:r>
            <a:endParaRPr kumimoji="1" lang="en-US" altLang="ja-JP" sz="1600" b="1" i="0" u="none" strike="no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pic>
        <p:nvPicPr>
          <p:cNvPr id="4" name="図 3">
            <a:extLst>
              <a:ext uri="{FF2B5EF4-FFF2-40B4-BE49-F238E27FC236}">
                <a16:creationId xmlns:a16="http://schemas.microsoft.com/office/drawing/2014/main" id="{471364D2-9BF5-CBB8-CF15-7425C9D0DE9C}"/>
              </a:ext>
            </a:extLst>
          </p:cNvPr>
          <p:cNvPicPr>
            <a:picLocks noChangeAspect="1"/>
          </p:cNvPicPr>
          <p:nvPr/>
        </p:nvPicPr>
        <p:blipFill>
          <a:blip r:embed="rId3"/>
          <a:stretch>
            <a:fillRect/>
          </a:stretch>
        </p:blipFill>
        <p:spPr>
          <a:xfrm>
            <a:off x="9121" y="4509120"/>
            <a:ext cx="4522837" cy="2261419"/>
          </a:xfrm>
          <a:prstGeom prst="rect">
            <a:avLst/>
          </a:prstGeom>
        </p:spPr>
      </p:pic>
    </p:spTree>
    <p:extLst>
      <p:ext uri="{BB962C8B-B14F-4D97-AF65-F5344CB8AC3E}">
        <p14:creationId xmlns:p14="http://schemas.microsoft.com/office/powerpoint/2010/main" val="997794934"/>
      </p:ext>
    </p:extLst>
  </p:cSld>
  <p:clrMapOvr>
    <a:masterClrMapping/>
  </p:clrMapOvr>
</p:sld>
</file>

<file path=ppt/theme/theme1.xml><?xml version="1.0" encoding="utf-8"?>
<a:theme xmlns:a="http://schemas.openxmlformats.org/drawingml/2006/main" name="Office テーマ">
  <a:themeElements>
    <a:clrScheme name="ユーザー定義 1">
      <a:dk1>
        <a:sysClr val="windowText" lastClr="000000"/>
      </a:dk1>
      <a:lt1>
        <a:srgbClr val="FFFFFF"/>
      </a:lt1>
      <a:dk2>
        <a:srgbClr val="9E8BF1"/>
      </a:dk2>
      <a:lt2>
        <a:srgbClr val="F2FBED"/>
      </a:lt2>
      <a:accent1>
        <a:srgbClr val="FB5447"/>
      </a:accent1>
      <a:accent2>
        <a:srgbClr val="FEEC68"/>
      </a:accent2>
      <a:accent3>
        <a:srgbClr val="47D358"/>
      </a:accent3>
      <a:accent4>
        <a:srgbClr val="BCEB49"/>
      </a:accent4>
      <a:accent5>
        <a:srgbClr val="4F84E3"/>
      </a:accent5>
      <a:accent6>
        <a:srgbClr val="FD91B0"/>
      </a:accent6>
      <a:hlink>
        <a:srgbClr val="406EA5"/>
      </a:hlink>
      <a:folHlink>
        <a:srgbClr val="406E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19385</TotalTime>
  <Words>8547</Words>
  <Application>Microsoft Office PowerPoint</Application>
  <PresentationFormat>画面に合わせる (4:3)</PresentationFormat>
  <Paragraphs>1119</Paragraphs>
  <Slides>38</Slides>
  <Notes>33</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38</vt:i4>
      </vt:variant>
    </vt:vector>
  </HeadingPairs>
  <TitlesOfParts>
    <vt:vector size="49" baseType="lpstr">
      <vt:lpstr>BIZ UDPゴシック</vt:lpstr>
      <vt:lpstr>HGS創英角ｺﾞｼｯｸUB</vt:lpstr>
      <vt:lpstr>HGS創英角ﾎﾟｯﾌﾟ体</vt:lpstr>
      <vt:lpstr>HG丸ｺﾞｼｯｸM-PRO</vt:lpstr>
      <vt:lpstr>Meiryo UI</vt:lpstr>
      <vt:lpstr>ＭＳ Ｐゴシック</vt:lpstr>
      <vt:lpstr>メイリオ</vt:lpstr>
      <vt:lpstr>Arial</vt:lpstr>
      <vt:lpstr>Calibri</vt:lpstr>
      <vt:lpstr>Wingdings</vt:lpstr>
      <vt:lpstr>Office テーマ</vt:lpstr>
      <vt:lpstr>令和７年の農政運動（全国版・県版）と今後の取り組みについて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kajiura-norito</dc:creator>
  <cp:lastModifiedBy>芦野 仁史</cp:lastModifiedBy>
  <cp:revision>1375</cp:revision>
  <cp:lastPrinted>2026-02-13T00:26:22Z</cp:lastPrinted>
  <dcterms:created xsi:type="dcterms:W3CDTF">2018-12-25T23:35:39Z</dcterms:created>
  <dcterms:modified xsi:type="dcterms:W3CDTF">2026-02-20T08:10:31Z</dcterms:modified>
</cp:coreProperties>
</file>