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67"/>
  </p:notesMasterIdLst>
  <p:sldIdLst>
    <p:sldId id="4692" r:id="rId2"/>
    <p:sldId id="327" r:id="rId3"/>
    <p:sldId id="4999" r:id="rId4"/>
    <p:sldId id="5076" r:id="rId5"/>
    <p:sldId id="5140" r:id="rId6"/>
    <p:sldId id="5141" r:id="rId7"/>
    <p:sldId id="5142" r:id="rId8"/>
    <p:sldId id="5119" r:id="rId9"/>
    <p:sldId id="5065" r:id="rId10"/>
    <p:sldId id="5102" r:id="rId11"/>
    <p:sldId id="5098" r:id="rId12"/>
    <p:sldId id="5104" r:id="rId13"/>
    <p:sldId id="5081" r:id="rId14"/>
    <p:sldId id="5082" r:id="rId15"/>
    <p:sldId id="4712" r:id="rId16"/>
    <p:sldId id="5109" r:id="rId17"/>
    <p:sldId id="5101" r:id="rId18"/>
    <p:sldId id="5073" r:id="rId19"/>
    <p:sldId id="303" r:id="rId20"/>
    <p:sldId id="5068" r:id="rId21"/>
    <p:sldId id="469" r:id="rId22"/>
    <p:sldId id="5069" r:id="rId23"/>
    <p:sldId id="5085" r:id="rId24"/>
    <p:sldId id="5066" r:id="rId25"/>
    <p:sldId id="5067" r:id="rId26"/>
    <p:sldId id="5090" r:id="rId27"/>
    <p:sldId id="5060" r:id="rId28"/>
    <p:sldId id="5091" r:id="rId29"/>
    <p:sldId id="5083" r:id="rId30"/>
    <p:sldId id="5063" r:id="rId31"/>
    <p:sldId id="5114" r:id="rId32"/>
    <p:sldId id="5095" r:id="rId33"/>
    <p:sldId id="5096" r:id="rId34"/>
    <p:sldId id="5092" r:id="rId35"/>
    <p:sldId id="5093" r:id="rId36"/>
    <p:sldId id="5107" r:id="rId37"/>
    <p:sldId id="5147" r:id="rId38"/>
    <p:sldId id="5143" r:id="rId39"/>
    <p:sldId id="5144" r:id="rId40"/>
    <p:sldId id="5145" r:id="rId41"/>
    <p:sldId id="5146" r:id="rId42"/>
    <p:sldId id="5130" r:id="rId43"/>
    <p:sldId id="5148" r:id="rId44"/>
    <p:sldId id="5149" r:id="rId45"/>
    <p:sldId id="5150" r:id="rId46"/>
    <p:sldId id="5151" r:id="rId47"/>
    <p:sldId id="5152" r:id="rId48"/>
    <p:sldId id="5134" r:id="rId49"/>
    <p:sldId id="4713" r:id="rId50"/>
    <p:sldId id="4708" r:id="rId51"/>
    <p:sldId id="4709" r:id="rId52"/>
    <p:sldId id="5159" r:id="rId53"/>
    <p:sldId id="5154" r:id="rId54"/>
    <p:sldId id="5155" r:id="rId55"/>
    <p:sldId id="5156" r:id="rId56"/>
    <p:sldId id="5157" r:id="rId57"/>
    <p:sldId id="5158" r:id="rId58"/>
    <p:sldId id="304" r:id="rId59"/>
    <p:sldId id="5108" r:id="rId60"/>
    <p:sldId id="5100" r:id="rId61"/>
    <p:sldId id="5105" r:id="rId62"/>
    <p:sldId id="5115" r:id="rId63"/>
    <p:sldId id="5071" r:id="rId64"/>
    <p:sldId id="5087" r:id="rId65"/>
    <p:sldId id="5072" r:id="rId6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78E927-B417-4831-A0FB-6BAB428F2820}" name="高塚　明宏" initials="高塚　明宏" userId="S-1-5-21-1536625681-1300300641-1235820382-1065" providerId="AD"/>
  <p188:author id="{0D8174FE-B474-CE50-45B4-FB9538B10336}" name="杉山 隆之" initials="隆杉" userId="S::sugiyama-takayuki@infzenchu.onmicrosoft.com::04405ac9-3295-4cbf-a4d9-19ca2c8a7c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447"/>
    <a:srgbClr val="EEB500"/>
    <a:srgbClr val="FFEFF3"/>
    <a:srgbClr val="F2B800"/>
    <a:srgbClr val="EAAD00"/>
    <a:srgbClr val="739DE9"/>
    <a:srgbClr val="EBF0FB"/>
    <a:srgbClr val="C2D5F6"/>
    <a:srgbClr val="8BA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89" autoAdjust="0"/>
    <p:restoredTop sz="95214" autoAdjust="0"/>
  </p:normalViewPr>
  <p:slideViewPr>
    <p:cSldViewPr>
      <p:cViewPr varScale="1">
        <p:scale>
          <a:sx n="69" d="100"/>
          <a:sy n="69" d="100"/>
        </p:scale>
        <p:origin x="141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V-FILES\nousei\&#36786;&#25919;\02_&#36786;&#26989;&#20104;&#31639;&#23550;&#31574;\&#20104;&#31639;&#25512;&#31227;&#65288;R&#65301;&#25104;&#26524;&#12473;&#12521;&#12452;&#12489;&#20351;&#29992;&#65289;.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V-FILES\kouho\data\05_&#22269;&#28040;&#22269;&#29987;\R5&#24180;&#24230;\&#31263;&#35696;&#12539;&#20250;&#35696;&#20307;&#36039;&#26009;\231115_&#24195;&#22577;&#30330;&#31532;99&#21495;_&#22269;&#28040;&#22269;&#29987;&#26376;&#38291;&#12395;&#12363;&#12363;&#12427;&#21462;&#12426;&#32068;&#12415;&#31561;&#35519;&#26619;&#65288;&#31532;2&#22238;&#12539;&#26368;&#32066;&#65289;&#12395;&#12388;&#12356;&#12390;&#65288;&#12372;&#20381;&#38972;&#65289;\&#22238;&#31572;\&#9733;&#38598;&#35336;&#29992;&#9313;&#37117;&#36947;&#24220;&#30476;&#22495;&#27573;&#38542;&#35519;&#266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農林水産関係予算!$B$9</c:f>
              <c:strCache>
                <c:ptCount val="1"/>
                <c:pt idx="0">
                  <c:v>当初予算（安保以外）</c:v>
                </c:pt>
              </c:strCache>
            </c:strRef>
          </c:tx>
          <c:spPr>
            <a:solidFill>
              <a:schemeClr val="accent1"/>
            </a:solidFill>
            <a:ln>
              <a:noFill/>
            </a:ln>
            <a:effectLst/>
          </c:spPr>
          <c:invertIfNegative val="0"/>
          <c:cat>
            <c:numRef>
              <c:f>農林水産関係予算!$E$8:$O$8</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農林水産関係予算!$E$9:$O$9</c:f>
              <c:numCache>
                <c:formatCode>General</c:formatCode>
                <c:ptCount val="11"/>
                <c:pt idx="0">
                  <c:v>23267</c:v>
                </c:pt>
                <c:pt idx="1">
                  <c:v>23090</c:v>
                </c:pt>
                <c:pt idx="2">
                  <c:v>23091</c:v>
                </c:pt>
                <c:pt idx="3">
                  <c:v>23071</c:v>
                </c:pt>
                <c:pt idx="4">
                  <c:v>23021</c:v>
                </c:pt>
                <c:pt idx="5">
                  <c:v>23108</c:v>
                </c:pt>
                <c:pt idx="6">
                  <c:v>23109</c:v>
                </c:pt>
                <c:pt idx="7">
                  <c:v>23050</c:v>
                </c:pt>
                <c:pt idx="8">
                  <c:v>22777</c:v>
                </c:pt>
                <c:pt idx="9">
                  <c:v>22400</c:v>
                </c:pt>
                <c:pt idx="10">
                  <c:v>22686</c:v>
                </c:pt>
              </c:numCache>
            </c:numRef>
          </c:val>
          <c:extLst>
            <c:ext xmlns:c16="http://schemas.microsoft.com/office/drawing/2014/chart" uri="{C3380CC4-5D6E-409C-BE32-E72D297353CC}">
              <c16:uniqueId val="{00000000-DAE1-4F3F-9228-6CAC6125FB29}"/>
            </c:ext>
          </c:extLst>
        </c:ser>
        <c:ser>
          <c:idx val="1"/>
          <c:order val="1"/>
          <c:tx>
            <c:strRef>
              <c:f>農林水産関係予算!$B$10</c:f>
              <c:strCache>
                <c:ptCount val="1"/>
                <c:pt idx="0">
                  <c:v>予備費</c:v>
                </c:pt>
              </c:strCache>
            </c:strRef>
          </c:tx>
          <c:spPr>
            <a:solidFill>
              <a:schemeClr val="accent2"/>
            </a:solidFill>
            <a:ln>
              <a:noFill/>
            </a:ln>
            <a:effectLst/>
          </c:spPr>
          <c:invertIfNegative val="0"/>
          <c:cat>
            <c:numRef>
              <c:f>農林水産関係予算!$E$8:$O$8</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農林水産関係予算!$E$10:$O$10</c:f>
              <c:numCache>
                <c:formatCode>General</c:formatCode>
                <c:ptCount val="11"/>
                <c:pt idx="0">
                  <c:v>0</c:v>
                </c:pt>
                <c:pt idx="1">
                  <c:v>0</c:v>
                </c:pt>
                <c:pt idx="2">
                  <c:v>0</c:v>
                </c:pt>
                <c:pt idx="3">
                  <c:v>0</c:v>
                </c:pt>
                <c:pt idx="4">
                  <c:v>0</c:v>
                </c:pt>
                <c:pt idx="5">
                  <c:v>0</c:v>
                </c:pt>
                <c:pt idx="6">
                  <c:v>241</c:v>
                </c:pt>
                <c:pt idx="7">
                  <c:v>0</c:v>
                </c:pt>
                <c:pt idx="8">
                  <c:v>2043</c:v>
                </c:pt>
              </c:numCache>
            </c:numRef>
          </c:val>
          <c:extLst>
            <c:ext xmlns:c16="http://schemas.microsoft.com/office/drawing/2014/chart" uri="{C3380CC4-5D6E-409C-BE32-E72D297353CC}">
              <c16:uniqueId val="{00000001-DAE1-4F3F-9228-6CAC6125FB29}"/>
            </c:ext>
          </c:extLst>
        </c:ser>
        <c:ser>
          <c:idx val="2"/>
          <c:order val="2"/>
          <c:tx>
            <c:strRef>
              <c:f>農林水産関係予算!$B$11</c:f>
              <c:strCache>
                <c:ptCount val="1"/>
                <c:pt idx="0">
                  <c:v>補正予算（TPP・安保関連以外）</c:v>
                </c:pt>
              </c:strCache>
            </c:strRef>
          </c:tx>
          <c:spPr>
            <a:solidFill>
              <a:schemeClr val="accent3"/>
            </a:solidFill>
            <a:ln>
              <a:noFill/>
            </a:ln>
            <a:effectLst/>
          </c:spPr>
          <c:invertIfNegative val="0"/>
          <c:cat>
            <c:numRef>
              <c:f>農林水産関係予算!$E$8:$O$8</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農林水産関係予算!$E$11:$O$11</c:f>
              <c:numCache>
                <c:formatCode>#,##0</c:formatCode>
                <c:ptCount val="11"/>
                <c:pt idx="0">
                  <c:v>2781</c:v>
                </c:pt>
                <c:pt idx="1">
                  <c:v>886</c:v>
                </c:pt>
                <c:pt idx="2">
                  <c:v>2592</c:v>
                </c:pt>
                <c:pt idx="3">
                  <c:v>1510</c:v>
                </c:pt>
                <c:pt idx="4" formatCode="General">
                  <c:v>2813</c:v>
                </c:pt>
                <c:pt idx="5" formatCode="General">
                  <c:v>2599</c:v>
                </c:pt>
                <c:pt idx="6" formatCode="General">
                  <c:v>13405</c:v>
                </c:pt>
                <c:pt idx="7" formatCode="General">
                  <c:v>5595</c:v>
                </c:pt>
                <c:pt idx="8" formatCode="General">
                  <c:v>3860</c:v>
                </c:pt>
                <c:pt idx="9" formatCode="General">
                  <c:v>3542</c:v>
                </c:pt>
              </c:numCache>
            </c:numRef>
          </c:val>
          <c:extLst>
            <c:ext xmlns:c16="http://schemas.microsoft.com/office/drawing/2014/chart" uri="{C3380CC4-5D6E-409C-BE32-E72D297353CC}">
              <c16:uniqueId val="{00000002-DAE1-4F3F-9228-6CAC6125FB29}"/>
            </c:ext>
          </c:extLst>
        </c:ser>
        <c:ser>
          <c:idx val="3"/>
          <c:order val="3"/>
          <c:tx>
            <c:strRef>
              <c:f>農林水産関係予算!$B$12</c:f>
              <c:strCache>
                <c:ptCount val="1"/>
                <c:pt idx="0">
                  <c:v>うちTPP関連予算</c:v>
                </c:pt>
              </c:strCache>
            </c:strRef>
          </c:tx>
          <c:spPr>
            <a:solidFill>
              <a:schemeClr val="accent4"/>
            </a:solidFill>
            <a:ln>
              <a:noFill/>
            </a:ln>
            <a:effectLst/>
          </c:spPr>
          <c:invertIfNegative val="0"/>
          <c:cat>
            <c:numRef>
              <c:f>農林水産関係予算!$E$8:$O$8</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農林水産関係予算!$E$12:$O$12</c:f>
              <c:numCache>
                <c:formatCode>General</c:formatCode>
                <c:ptCount val="11"/>
                <c:pt idx="0">
                  <c:v>0</c:v>
                </c:pt>
                <c:pt idx="1">
                  <c:v>3122</c:v>
                </c:pt>
                <c:pt idx="2">
                  <c:v>3453</c:v>
                </c:pt>
                <c:pt idx="3">
                  <c:v>3170</c:v>
                </c:pt>
                <c:pt idx="4">
                  <c:v>3188</c:v>
                </c:pt>
                <c:pt idx="5">
                  <c:v>3250</c:v>
                </c:pt>
                <c:pt idx="6">
                  <c:v>3220</c:v>
                </c:pt>
                <c:pt idx="7">
                  <c:v>3200</c:v>
                </c:pt>
                <c:pt idx="8">
                  <c:v>2704</c:v>
                </c:pt>
                <c:pt idx="9">
                  <c:v>2527</c:v>
                </c:pt>
              </c:numCache>
            </c:numRef>
          </c:val>
          <c:extLst>
            <c:ext xmlns:c16="http://schemas.microsoft.com/office/drawing/2014/chart" uri="{C3380CC4-5D6E-409C-BE32-E72D297353CC}">
              <c16:uniqueId val="{00000003-DAE1-4F3F-9228-6CAC6125FB29}"/>
            </c:ext>
          </c:extLst>
        </c:ser>
        <c:ser>
          <c:idx val="4"/>
          <c:order val="4"/>
          <c:tx>
            <c:strRef>
              <c:f>農林水産関係予算!$B$13</c:f>
              <c:strCache>
                <c:ptCount val="1"/>
                <c:pt idx="0">
                  <c:v>食料安保構造転換対策</c:v>
                </c:pt>
              </c:strCache>
            </c:strRef>
          </c:tx>
          <c:spPr>
            <a:solidFill>
              <a:schemeClr val="accent5"/>
            </a:solidFill>
            <a:ln>
              <a:noFill/>
            </a:ln>
            <a:effectLst/>
          </c:spPr>
          <c:invertIfNegative val="0"/>
          <c:cat>
            <c:numRef>
              <c:f>農林水産関係予算!$E$8:$O$8</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農林水産関係予算!$E$13:$O$13</c:f>
              <c:numCache>
                <c:formatCode>General</c:formatCode>
                <c:ptCount val="11"/>
                <c:pt idx="8">
                  <c:v>1642</c:v>
                </c:pt>
                <c:pt idx="9">
                  <c:v>2396</c:v>
                </c:pt>
              </c:numCache>
            </c:numRef>
          </c:val>
          <c:extLst>
            <c:ext xmlns:c16="http://schemas.microsoft.com/office/drawing/2014/chart" uri="{C3380CC4-5D6E-409C-BE32-E72D297353CC}">
              <c16:uniqueId val="{00000000-3307-4809-AC71-F73F99107AE6}"/>
            </c:ext>
          </c:extLst>
        </c:ser>
        <c:dLbls>
          <c:showLegendKey val="0"/>
          <c:showVal val="0"/>
          <c:showCatName val="0"/>
          <c:showSerName val="0"/>
          <c:showPercent val="0"/>
          <c:showBubbleSize val="0"/>
        </c:dLbls>
        <c:gapWidth val="150"/>
        <c:overlap val="100"/>
        <c:axId val="1315813952"/>
        <c:axId val="1315816448"/>
      </c:barChart>
      <c:catAx>
        <c:axId val="131581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5816448"/>
        <c:crosses val="autoZero"/>
        <c:auto val="1"/>
        <c:lblAlgn val="ctr"/>
        <c:lblOffset val="100"/>
        <c:noMultiLvlLbl val="0"/>
      </c:catAx>
      <c:valAx>
        <c:axId val="1315816448"/>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5813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63064484013605"/>
          <c:y val="0.12885399983154155"/>
          <c:w val="0.49836274961145588"/>
          <c:h val="0.8218382461088074"/>
        </c:manualLayout>
      </c:layout>
      <c:pieChart>
        <c:varyColors val="1"/>
        <c:ser>
          <c:idx val="0"/>
          <c:order val="0"/>
          <c:spPr>
            <a:ln>
              <a:solidFill>
                <a:schemeClr val="bg1"/>
              </a:solidFill>
            </a:ln>
          </c:spPr>
          <c:explosion val="2"/>
          <c:dPt>
            <c:idx val="0"/>
            <c:bubble3D val="0"/>
            <c:spPr>
              <a:solidFill>
                <a:srgbClr val="EEB500"/>
              </a:solidFill>
              <a:ln w="88900">
                <a:solidFill>
                  <a:srgbClr val="FF0000"/>
                </a:solidFill>
                <a:prstDash val="solid"/>
              </a:ln>
              <a:effectLst/>
              <a:scene3d>
                <a:camera prst="orthographicFront"/>
                <a:lightRig rig="threePt" dir="t"/>
              </a:scene3d>
              <a:sp3d/>
            </c:spPr>
            <c:extLst>
              <c:ext xmlns:c16="http://schemas.microsoft.com/office/drawing/2014/chart" uri="{C3380CC4-5D6E-409C-BE32-E72D297353CC}">
                <c16:uniqueId val="{00000001-E482-4AA7-A3EC-878CE2652B8F}"/>
              </c:ext>
            </c:extLst>
          </c:dPt>
          <c:dPt>
            <c:idx val="1"/>
            <c:bubble3D val="0"/>
            <c:spPr>
              <a:solidFill>
                <a:srgbClr val="FF9933"/>
              </a:solidFill>
              <a:ln w="88900">
                <a:solidFill>
                  <a:srgbClr val="FF0000"/>
                </a:solidFill>
                <a:prstDash val="solid"/>
              </a:ln>
              <a:effectLst/>
              <a:scene3d>
                <a:camera prst="orthographicFront"/>
                <a:lightRig rig="threePt" dir="t"/>
              </a:scene3d>
              <a:sp3d/>
            </c:spPr>
            <c:extLst>
              <c:ext xmlns:c16="http://schemas.microsoft.com/office/drawing/2014/chart" uri="{C3380CC4-5D6E-409C-BE32-E72D297353CC}">
                <c16:uniqueId val="{00000003-E482-4AA7-A3EC-878CE2652B8F}"/>
              </c:ext>
            </c:extLst>
          </c:dPt>
          <c:dPt>
            <c:idx val="2"/>
            <c:bubble3D val="0"/>
            <c:spPr>
              <a:solidFill>
                <a:schemeClr val="bg2">
                  <a:lumMod val="75000"/>
                </a:schemeClr>
              </a:solidFill>
              <a:ln>
                <a:solidFill>
                  <a:schemeClr val="bg1"/>
                </a:solidFill>
              </a:ln>
              <a:effectLst/>
            </c:spPr>
            <c:extLst>
              <c:ext xmlns:c16="http://schemas.microsoft.com/office/drawing/2014/chart" uri="{C3380CC4-5D6E-409C-BE32-E72D297353CC}">
                <c16:uniqueId val="{00000005-E482-4AA7-A3EC-878CE2652B8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solidFill>
                  <a:schemeClr val="bg1"/>
                </a:solidFill>
              </a:ln>
              <a:effectLst/>
            </c:spPr>
            <c:extLst>
              <c:ext xmlns:c16="http://schemas.microsoft.com/office/drawing/2014/chart" uri="{C3380CC4-5D6E-409C-BE32-E72D297353CC}">
                <c16:uniqueId val="{00000007-E482-4AA7-A3EC-878CE2652B8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solidFill>
                  <a:schemeClr val="bg1"/>
                </a:solidFill>
              </a:ln>
              <a:effectLst/>
            </c:spPr>
            <c:extLst>
              <c:ext xmlns:c16="http://schemas.microsoft.com/office/drawing/2014/chart" uri="{C3380CC4-5D6E-409C-BE32-E72D297353CC}">
                <c16:uniqueId val="{00000009-E482-4AA7-A3EC-878CE2652B8F}"/>
              </c:ext>
            </c:extLst>
          </c:dPt>
          <c:dLbls>
            <c:dLbl>
              <c:idx val="0"/>
              <c:layout>
                <c:manualLayout>
                  <c:x val="-9.4464605572355143E-2"/>
                  <c:y val="0.19962547962551749"/>
                </c:manualLayout>
              </c:layout>
              <c:tx>
                <c:rich>
                  <a:bodyPr rot="0" spcFirstLastPara="1" vertOverflow="ellipsis" vert="horz" wrap="square" lIns="38100" tIns="19050" rIns="38100" bIns="19050" anchor="ctr" anchorCtr="1">
                    <a:noAutofit/>
                  </a:bodyPr>
                  <a:lstStyle/>
                  <a:p>
                    <a:pPr>
                      <a:lnSpc>
                        <a:spcPts val="1200"/>
                      </a:lnSpc>
                      <a:defRPr sz="1050" b="0" i="0" u="none" strike="noStrike" kern="1200" baseline="0">
                        <a:solidFill>
                          <a:schemeClr val="tx2"/>
                        </a:solidFill>
                        <a:latin typeface="メイリオ" panose="020B0604030504040204" pitchFamily="50" charset="-128"/>
                        <a:ea typeface="メイリオ" panose="020B0604030504040204" pitchFamily="50" charset="-128"/>
                        <a:cs typeface="+mn-cs"/>
                      </a:defRPr>
                    </a:pPr>
                    <a:r>
                      <a:rPr lang="ja-JP" altLang="en-US" sz="1200" b="1" i="0" u="none" strike="noStrike" kern="1200" baseline="0" dirty="0">
                        <a:solidFill>
                          <a:schemeClr val="tx1"/>
                        </a:solidFill>
                        <a:latin typeface="メイリオ" panose="020B0604030504040204" pitchFamily="50" charset="-128"/>
                        <a:ea typeface="メイリオ" panose="020B0604030504040204" pitchFamily="50" charset="-128"/>
                      </a:rPr>
                      <a:t>とても良かった（評価５）</a:t>
                    </a:r>
                  </a:p>
                  <a:p>
                    <a:pPr>
                      <a:lnSpc>
                        <a:spcPts val="1200"/>
                      </a:lnSpc>
                      <a:defRPr sz="1050">
                        <a:latin typeface="メイリオ" panose="020B0604030504040204" pitchFamily="50" charset="-128"/>
                        <a:ea typeface="メイリオ" panose="020B0604030504040204" pitchFamily="50" charset="-128"/>
                      </a:defRPr>
                    </a:pPr>
                    <a:r>
                      <a:rPr lang="ja-JP" altLang="en-US" sz="1200" b="1" i="0" u="none" strike="noStrike" kern="1200" baseline="0" dirty="0">
                        <a:solidFill>
                          <a:schemeClr val="tx1"/>
                        </a:solidFill>
                        <a:latin typeface="メイリオ" panose="020B0604030504040204" pitchFamily="50" charset="-128"/>
                        <a:ea typeface="メイリオ" panose="020B0604030504040204" pitchFamily="50" charset="-128"/>
                      </a:rPr>
                      <a:t>８県域（</a:t>
                    </a:r>
                    <a:r>
                      <a:rPr lang="en-US" altLang="ja-JP" sz="1200" b="1" i="0" u="none" strike="noStrike" kern="1200" baseline="0" dirty="0">
                        <a:solidFill>
                          <a:schemeClr val="tx1"/>
                        </a:solidFill>
                        <a:latin typeface="メイリオ" panose="020B0604030504040204" pitchFamily="50" charset="-128"/>
                        <a:ea typeface="メイリオ" panose="020B0604030504040204" pitchFamily="50" charset="-128"/>
                      </a:rPr>
                      <a:t>17</a:t>
                    </a:r>
                    <a:r>
                      <a:rPr lang="ja-JP" altLang="en-US" sz="1200" b="1" i="0" u="none" strike="noStrike" kern="1200" baseline="0" dirty="0">
                        <a:solidFill>
                          <a:schemeClr val="tx1"/>
                        </a:solidFill>
                        <a:latin typeface="メイリオ" panose="020B0604030504040204" pitchFamily="50" charset="-128"/>
                        <a:ea typeface="メイリオ" panose="020B0604030504040204" pitchFamily="50" charset="-128"/>
                      </a:rPr>
                      <a:t>％</a:t>
                    </a:r>
                    <a:r>
                      <a:rPr lang="ja-JP" altLang="en-US" sz="1400" b="1" i="0" u="none" strike="noStrike" kern="1200" baseline="0" dirty="0">
                        <a:solidFill>
                          <a:schemeClr val="tx1"/>
                        </a:solidFill>
                        <a:latin typeface="メイリオ" panose="020B0604030504040204" pitchFamily="50" charset="-128"/>
                        <a:ea typeface="メイリオ"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lnSpc>
                      <a:spcPts val="1200"/>
                    </a:lnSpc>
                    <a:defRPr sz="105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manualLayout>
                      <c:w val="0.42637912666158678"/>
                      <c:h val="0.24748755568356434"/>
                    </c:manualLayout>
                  </c15:layout>
                </c:ext>
                <c:ext xmlns:c16="http://schemas.microsoft.com/office/drawing/2014/chart" uri="{C3380CC4-5D6E-409C-BE32-E72D297353CC}">
                  <c16:uniqueId val="{00000001-E482-4AA7-A3EC-878CE2652B8F}"/>
                </c:ext>
              </c:extLst>
            </c:dLbl>
            <c:dLbl>
              <c:idx val="1"/>
              <c:layout>
                <c:manualLayout>
                  <c:x val="-0.11784761615323941"/>
                  <c:y val="-0.16884618501970558"/>
                </c:manualLayout>
              </c:layout>
              <c:tx>
                <c:rich>
                  <a:bodyPr rot="0" spcFirstLastPara="1" vertOverflow="ellipsis" vert="horz" wrap="square" lIns="38100" tIns="19050" rIns="38100" bIns="19050" anchor="ctr" anchorCtr="1">
                    <a:noAutofit/>
                  </a:bodyPr>
                  <a:lstStyle/>
                  <a:p>
                    <a:pPr>
                      <a:lnSpc>
                        <a:spcPts val="1200"/>
                      </a:lnSpc>
                      <a:defRPr sz="1000" b="0" i="0" u="none" strike="noStrike" kern="1200" baseline="0">
                        <a:solidFill>
                          <a:schemeClr val="tx2"/>
                        </a:solidFill>
                        <a:latin typeface="メイリオ" panose="020B0604030504040204" pitchFamily="50" charset="-128"/>
                        <a:ea typeface="メイリオ" panose="020B0604030504040204" pitchFamily="50" charset="-128"/>
                        <a:cs typeface="+mn-cs"/>
                      </a:defRPr>
                    </a:pPr>
                    <a:r>
                      <a:rPr lang="ja-JP" altLang="en-US" sz="1200" b="1" i="0" u="none" strike="noStrike" kern="1200" baseline="0" dirty="0">
                        <a:solidFill>
                          <a:schemeClr val="tx1"/>
                        </a:solidFill>
                        <a:latin typeface="メイリオ" panose="020B0604030504040204" pitchFamily="50" charset="-128"/>
                        <a:ea typeface="メイリオ" panose="020B0604030504040204" pitchFamily="50" charset="-128"/>
                      </a:rPr>
                      <a:t>良かった（評価４）</a:t>
                    </a:r>
                  </a:p>
                  <a:p>
                    <a:pPr>
                      <a:lnSpc>
                        <a:spcPts val="1200"/>
                      </a:lnSpc>
                      <a:defRPr sz="1000">
                        <a:latin typeface="メイリオ" panose="020B0604030504040204" pitchFamily="50" charset="-128"/>
                        <a:ea typeface="メイリオ" panose="020B0604030504040204" pitchFamily="50" charset="-128"/>
                      </a:defRPr>
                    </a:pPr>
                    <a:r>
                      <a:rPr lang="en-US" altLang="ja-JP" sz="1200" b="1" i="0" u="none" strike="noStrike" kern="1200" baseline="0" dirty="0">
                        <a:solidFill>
                          <a:schemeClr val="tx1"/>
                        </a:solidFill>
                        <a:latin typeface="メイリオ" panose="020B0604030504040204" pitchFamily="50" charset="-128"/>
                        <a:ea typeface="メイリオ" panose="020B0604030504040204" pitchFamily="50" charset="-128"/>
                      </a:rPr>
                      <a:t>29</a:t>
                    </a:r>
                    <a:r>
                      <a:rPr lang="ja-JP" altLang="en-US" sz="1200" b="1" i="0" u="none" strike="noStrike" kern="1200" baseline="0" dirty="0">
                        <a:solidFill>
                          <a:schemeClr val="tx1"/>
                        </a:solidFill>
                        <a:latin typeface="メイリオ" panose="020B0604030504040204" pitchFamily="50" charset="-128"/>
                        <a:ea typeface="メイリオ" panose="020B0604030504040204" pitchFamily="50" charset="-128"/>
                      </a:rPr>
                      <a:t>県域（６２％）</a:t>
                    </a:r>
                    <a:endParaRPr lang="ja-JP" altLang="en-US" sz="1050" dirty="0">
                      <a:solidFill>
                        <a:schemeClr val="tx1"/>
                      </a:solidFill>
                      <a:latin typeface="メイリオ" panose="020B0604030504040204" pitchFamily="50" charset="-128"/>
                      <a:ea typeface="メイリオ"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lnSpc>
                      <a:spcPts val="1200"/>
                    </a:lnSpc>
                    <a:defRPr sz="100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manualLayout>
                      <c:w val="0.40386948362272324"/>
                      <c:h val="0.22030580377496126"/>
                    </c:manualLayout>
                  </c15:layout>
                </c:ext>
                <c:ext xmlns:c16="http://schemas.microsoft.com/office/drawing/2014/chart" uri="{C3380CC4-5D6E-409C-BE32-E72D297353CC}">
                  <c16:uniqueId val="{00000003-E482-4AA7-A3EC-878CE2652B8F}"/>
                </c:ext>
              </c:extLst>
            </c:dLbl>
            <c:dLbl>
              <c:idx val="2"/>
              <c:layout>
                <c:manualLayout>
                  <c:x val="1.3576010679118115E-2"/>
                  <c:y val="0.21579859561168871"/>
                </c:manualLayout>
              </c:layout>
              <c:tx>
                <c:rich>
                  <a:bodyPr rot="0" spcFirstLastPara="1" vertOverflow="ellipsis" vert="horz" wrap="square" lIns="38100" tIns="19050" rIns="38100" bIns="19050" anchor="ctr" anchorCtr="1">
                    <a:spAutoFit/>
                  </a:bodyPr>
                  <a:lstStyle/>
                  <a:p>
                    <a:pPr>
                      <a:lnSpc>
                        <a:spcPts val="1200"/>
                      </a:lnSpc>
                      <a:defRPr sz="1000" b="1" i="0" u="none" strike="noStrike" kern="1200" baseline="0">
                        <a:solidFill>
                          <a:schemeClr val="tx2"/>
                        </a:solidFill>
                        <a:latin typeface="メイリオ" panose="020B0604030504040204" pitchFamily="50" charset="-128"/>
                        <a:ea typeface="メイリオ" panose="020B0604030504040204" pitchFamily="50" charset="-128"/>
                        <a:cs typeface="+mn-cs"/>
                      </a:defRPr>
                    </a:pPr>
                    <a:r>
                      <a:rPr lang="zh-TW" altLang="en-US" sz="900" b="0" i="0" u="none" strike="noStrike" kern="1200" baseline="0" dirty="0">
                        <a:solidFill>
                          <a:schemeClr val="tx1"/>
                        </a:solidFill>
                        <a:latin typeface="メイリオ" panose="020B0604030504040204" pitchFamily="50" charset="-128"/>
                        <a:ea typeface="メイリオ" panose="020B0604030504040204" pitchFamily="50" charset="-128"/>
                      </a:rPr>
                      <a:t>普通（評価３）</a:t>
                    </a:r>
                  </a:p>
                  <a:p>
                    <a:pPr>
                      <a:lnSpc>
                        <a:spcPts val="1200"/>
                      </a:lnSpc>
                      <a:defRPr sz="1000" b="1">
                        <a:latin typeface="メイリオ" panose="020B0604030504040204" pitchFamily="50" charset="-128"/>
                        <a:ea typeface="メイリオ" panose="020B0604030504040204" pitchFamily="50" charset="-128"/>
                      </a:defRPr>
                    </a:pPr>
                    <a:r>
                      <a:rPr lang="en-US" altLang="zh-TW" sz="900" b="0" i="0" u="none" strike="noStrike" kern="1200" baseline="0" dirty="0">
                        <a:solidFill>
                          <a:schemeClr val="tx1"/>
                        </a:solidFill>
                        <a:latin typeface="メイリオ" panose="020B0604030504040204" pitchFamily="50" charset="-128"/>
                        <a:ea typeface="メイリオ" panose="020B0604030504040204" pitchFamily="50" charset="-128"/>
                      </a:rPr>
                      <a:t>10</a:t>
                    </a:r>
                    <a:r>
                      <a:rPr lang="zh-TW" altLang="en-US" sz="900" b="0" i="0" u="none" strike="noStrike" kern="1200" baseline="0" dirty="0">
                        <a:solidFill>
                          <a:schemeClr val="tx1"/>
                        </a:solidFill>
                        <a:latin typeface="メイリオ" panose="020B0604030504040204" pitchFamily="50" charset="-128"/>
                        <a:ea typeface="メイリオ" panose="020B0604030504040204" pitchFamily="50" charset="-128"/>
                      </a:rPr>
                      <a:t>県域（</a:t>
                    </a:r>
                    <a:r>
                      <a:rPr lang="en-US" altLang="zh-TW" sz="900" b="0" i="0" u="none" strike="noStrike" kern="1200" baseline="0" dirty="0">
                        <a:solidFill>
                          <a:schemeClr val="tx1"/>
                        </a:solidFill>
                        <a:latin typeface="メイリオ" panose="020B0604030504040204" pitchFamily="50" charset="-128"/>
                        <a:ea typeface="メイリオ" panose="020B0604030504040204" pitchFamily="50" charset="-128"/>
                      </a:rPr>
                      <a:t>21</a:t>
                    </a:r>
                    <a:r>
                      <a:rPr lang="zh-TW" altLang="en-US" sz="900" b="0" i="0" u="none" strike="noStrike" kern="1200" baseline="0" dirty="0">
                        <a:solidFill>
                          <a:schemeClr val="tx1"/>
                        </a:solidFill>
                        <a:latin typeface="メイリオ" panose="020B0604030504040204" pitchFamily="50" charset="-128"/>
                        <a:ea typeface="メイリオ" panose="020B0604030504040204" pitchFamily="50" charset="-128"/>
                      </a:rPr>
                      <a:t>％）</a:t>
                    </a:r>
                  </a:p>
                </c:rich>
              </c:tx>
              <c:spPr>
                <a:noFill/>
                <a:ln>
                  <a:noFill/>
                </a:ln>
                <a:effectLst/>
              </c:spPr>
              <c:txPr>
                <a:bodyPr rot="0" spcFirstLastPara="1" vertOverflow="ellipsis" vert="horz" wrap="square" lIns="38100" tIns="19050" rIns="38100" bIns="19050" anchor="ctr" anchorCtr="1">
                  <a:spAutoFit/>
                </a:bodyPr>
                <a:lstStyle/>
                <a:p>
                  <a:pPr>
                    <a:lnSpc>
                      <a:spcPts val="1200"/>
                    </a:lnSpc>
                    <a:defRPr sz="1000" b="1"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layout>
                    <c:manualLayout>
                      <c:w val="0.24158795846625616"/>
                      <c:h val="0.15681514239688762"/>
                    </c:manualLayout>
                  </c15:layout>
                </c:ext>
                <c:ext xmlns:c16="http://schemas.microsoft.com/office/drawing/2014/chart" uri="{C3380CC4-5D6E-409C-BE32-E72D297353CC}">
                  <c16:uniqueId val="{00000005-E482-4AA7-A3EC-878CE2652B8F}"/>
                </c:ext>
              </c:extLst>
            </c:dLbl>
            <c:dLbl>
              <c:idx val="3"/>
              <c:delete val="1"/>
              <c:extLst>
                <c:ext xmlns:c15="http://schemas.microsoft.com/office/drawing/2012/chart" uri="{CE6537A1-D6FC-4f65-9D91-7224C49458BB}"/>
                <c:ext xmlns:c16="http://schemas.microsoft.com/office/drawing/2014/chart" uri="{C3380CC4-5D6E-409C-BE32-E72D297353CC}">
                  <c16:uniqueId val="{00000007-E482-4AA7-A3EC-878CE2652B8F}"/>
                </c:ext>
              </c:extLst>
            </c:dLbl>
            <c:dLbl>
              <c:idx val="4"/>
              <c:delete val="1"/>
              <c:extLst>
                <c:ext xmlns:c15="http://schemas.microsoft.com/office/drawing/2012/chart" uri="{CE6537A1-D6FC-4f65-9D91-7224C49458BB}"/>
                <c:ext xmlns:c16="http://schemas.microsoft.com/office/drawing/2014/chart" uri="{C3380CC4-5D6E-409C-BE32-E72D297353CC}">
                  <c16:uniqueId val="{00000009-E482-4AA7-A3EC-878CE2652B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0"/>
            <c:showSerName val="0"/>
            <c:showPercent val="1"/>
            <c:showBubbleSize val="0"/>
            <c:showLeaderLines val="0"/>
            <c:extLst>
              <c:ext xmlns:c15="http://schemas.microsoft.com/office/drawing/2012/chart" uri="{CE6537A1-D6FC-4f65-9D91-7224C49458BB}">
                <c15:showDataLabelsRange val="1"/>
              </c:ext>
            </c:extLst>
          </c:dLbls>
          <c:val>
            <c:numRef>
              <c:f>集計①!$D$6:$H$6</c:f>
              <c:numCache>
                <c:formatCode>General</c:formatCode>
                <c:ptCount val="5"/>
                <c:pt idx="0">
                  <c:v>8</c:v>
                </c:pt>
                <c:pt idx="1">
                  <c:v>29</c:v>
                </c:pt>
                <c:pt idx="2">
                  <c:v>10</c:v>
                </c:pt>
                <c:pt idx="3">
                  <c:v>0</c:v>
                </c:pt>
                <c:pt idx="4">
                  <c:v>0</c:v>
                </c:pt>
              </c:numCache>
            </c:numRef>
          </c:val>
          <c:extLst>
            <c:ext xmlns:c16="http://schemas.microsoft.com/office/drawing/2014/chart" uri="{C3380CC4-5D6E-409C-BE32-E72D297353CC}">
              <c16:uniqueId val="{0000000A-E482-4AA7-A3EC-878CE2652B8F}"/>
            </c:ext>
          </c:extLst>
        </c:ser>
        <c:dLbls>
          <c:dLblPos val="bestFit"/>
          <c:showLegendKey val="0"/>
          <c:showVal val="0"/>
          <c:showCatName val="0"/>
          <c:showSerName val="0"/>
          <c:showPercent val="1"/>
          <c:showBubbleSize val="0"/>
          <c:showLeaderLines val="0"/>
        </c:dLbls>
        <c:firstSliceAng val="0"/>
        <c:extLst>
          <c:ext xmlns:c15="http://schemas.microsoft.com/office/drawing/2012/chart" uri="{02D57815-91ED-43cb-92C2-25804820EDAC}">
            <c15:filteredPieSeries>
              <c15: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C-E482-4AA7-A3EC-878CE2652B8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E-E482-4AA7-A3EC-878CE2652B8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10-E482-4AA7-A3EC-878CE2652B8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2-E482-4AA7-A3EC-878CE2652B8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14-E482-4AA7-A3EC-878CE2652B8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ja-JP"/>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uri="{CE6537A1-D6FC-4f65-9D91-7224C49458BB}"/>
                  </c:extLst>
                </c:dLbls>
                <c:val>
                  <c:numRef>
                    <c:extLst>
                      <c:ext uri="{02D57815-91ED-43cb-92C2-25804820EDAC}">
                        <c15:formulaRef>
                          <c15:sqref>集計①!$D$6:$H$6</c15:sqref>
                        </c15:formulaRef>
                      </c:ext>
                    </c:extLst>
                    <c:numCache>
                      <c:formatCode>General</c:formatCode>
                      <c:ptCount val="5"/>
                      <c:pt idx="0">
                        <c:v>8</c:v>
                      </c:pt>
                      <c:pt idx="1">
                        <c:v>29</c:v>
                      </c:pt>
                      <c:pt idx="2">
                        <c:v>10</c:v>
                      </c:pt>
                      <c:pt idx="3">
                        <c:v>0</c:v>
                      </c:pt>
                      <c:pt idx="4">
                        <c:v>0</c:v>
                      </c:pt>
                    </c:numCache>
                  </c:numRef>
                </c:val>
                <c:extLst>
                  <c:ext xmlns:c16="http://schemas.microsoft.com/office/drawing/2014/chart" uri="{C3380CC4-5D6E-409C-BE32-E72D297353CC}">
                    <c16:uniqueId val="{00000015-E482-4AA7-A3EC-878CE2652B8F}"/>
                  </c:ext>
                </c:extLst>
              </c15:ser>
            </c15:filteredPieSeries>
          </c:ext>
        </c:extLst>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農業総産出額（億円）</c:v>
                </c:pt>
              </c:strCache>
            </c:strRef>
          </c:tx>
          <c:spPr>
            <a:solidFill>
              <a:schemeClr val="accent1"/>
            </a:solidFill>
            <a:ln>
              <a:noFill/>
            </a:ln>
            <a:effectLst/>
          </c:spPr>
          <c:invertIfNegative val="0"/>
          <c:cat>
            <c:strRef>
              <c:f>Sheet1!$A$2:$A$17</c:f>
              <c:strCache>
                <c:ptCount val="16"/>
                <c:pt idx="0">
                  <c:v>H17</c:v>
                </c:pt>
                <c:pt idx="1">
                  <c:v>H18</c:v>
                </c:pt>
                <c:pt idx="2">
                  <c:v>H19</c:v>
                </c:pt>
                <c:pt idx="3">
                  <c:v>H20</c:v>
                </c:pt>
                <c:pt idx="4">
                  <c:v>H21</c:v>
                </c:pt>
                <c:pt idx="5">
                  <c:v>H22</c:v>
                </c:pt>
                <c:pt idx="6">
                  <c:v>H23</c:v>
                </c:pt>
                <c:pt idx="7">
                  <c:v>H24</c:v>
                </c:pt>
                <c:pt idx="8">
                  <c:v>H25</c:v>
                </c:pt>
                <c:pt idx="9">
                  <c:v>H26</c:v>
                </c:pt>
                <c:pt idx="10">
                  <c:v>H27</c:v>
                </c:pt>
                <c:pt idx="11">
                  <c:v>H28</c:v>
                </c:pt>
                <c:pt idx="12">
                  <c:v>H29</c:v>
                </c:pt>
                <c:pt idx="13">
                  <c:v>H30</c:v>
                </c:pt>
                <c:pt idx="14">
                  <c:v>R1</c:v>
                </c:pt>
                <c:pt idx="15">
                  <c:v>R2</c:v>
                </c:pt>
              </c:strCache>
            </c:strRef>
          </c:cat>
          <c:val>
            <c:numRef>
              <c:f>Sheet1!$B$2:$B$17</c:f>
              <c:numCache>
                <c:formatCode>General</c:formatCode>
                <c:ptCount val="16"/>
                <c:pt idx="0">
                  <c:v>7274</c:v>
                </c:pt>
                <c:pt idx="1">
                  <c:v>7727</c:v>
                </c:pt>
                <c:pt idx="2">
                  <c:v>7557</c:v>
                </c:pt>
                <c:pt idx="3">
                  <c:v>7410</c:v>
                </c:pt>
                <c:pt idx="4">
                  <c:v>6984</c:v>
                </c:pt>
                <c:pt idx="5">
                  <c:v>7497</c:v>
                </c:pt>
                <c:pt idx="6">
                  <c:v>7430</c:v>
                </c:pt>
                <c:pt idx="7">
                  <c:v>7471</c:v>
                </c:pt>
                <c:pt idx="8">
                  <c:v>7588</c:v>
                </c:pt>
                <c:pt idx="9">
                  <c:v>7628</c:v>
                </c:pt>
                <c:pt idx="10">
                  <c:v>7838</c:v>
                </c:pt>
                <c:pt idx="11">
                  <c:v>8333</c:v>
                </c:pt>
                <c:pt idx="12">
                  <c:v>8450</c:v>
                </c:pt>
                <c:pt idx="13">
                  <c:v>8406</c:v>
                </c:pt>
                <c:pt idx="14">
                  <c:v>8399</c:v>
                </c:pt>
                <c:pt idx="15">
                  <c:v>8741</c:v>
                </c:pt>
              </c:numCache>
            </c:numRef>
          </c:val>
          <c:extLst>
            <c:ext xmlns:c16="http://schemas.microsoft.com/office/drawing/2014/chart" uri="{C3380CC4-5D6E-409C-BE32-E72D297353CC}">
              <c16:uniqueId val="{00000000-11E0-49F8-9E28-3572660547E7}"/>
            </c:ext>
          </c:extLst>
        </c:ser>
        <c:dLbls>
          <c:showLegendKey val="0"/>
          <c:showVal val="0"/>
          <c:showCatName val="0"/>
          <c:showSerName val="0"/>
          <c:showPercent val="0"/>
          <c:showBubbleSize val="0"/>
        </c:dLbls>
        <c:gapWidth val="219"/>
        <c:overlap val="-27"/>
        <c:axId val="227027471"/>
        <c:axId val="167435647"/>
      </c:barChart>
      <c:lineChart>
        <c:grouping val="standard"/>
        <c:varyColors val="0"/>
        <c:ser>
          <c:idx val="1"/>
          <c:order val="1"/>
          <c:tx>
            <c:strRef>
              <c:f>Sheet1!$C$1</c:f>
              <c:strCache>
                <c:ptCount val="1"/>
                <c:pt idx="0">
                  <c:v>栽培経営体数（戸）</c:v>
                </c:pt>
              </c:strCache>
            </c:strRef>
          </c:tx>
          <c:spPr>
            <a:ln w="28575" cap="rnd">
              <a:solidFill>
                <a:srgbClr val="002060"/>
              </a:solidFill>
              <a:round/>
            </a:ln>
            <a:effectLst/>
          </c:spPr>
          <c:marker>
            <c:symbol val="none"/>
          </c:marker>
          <c:cat>
            <c:strRef>
              <c:f>Sheet1!$A$2:$A$17</c:f>
              <c:strCache>
                <c:ptCount val="16"/>
                <c:pt idx="0">
                  <c:v>H17</c:v>
                </c:pt>
                <c:pt idx="1">
                  <c:v>H18</c:v>
                </c:pt>
                <c:pt idx="2">
                  <c:v>H19</c:v>
                </c:pt>
                <c:pt idx="3">
                  <c:v>H20</c:v>
                </c:pt>
                <c:pt idx="4">
                  <c:v>H21</c:v>
                </c:pt>
                <c:pt idx="5">
                  <c:v>H22</c:v>
                </c:pt>
                <c:pt idx="6">
                  <c:v>H23</c:v>
                </c:pt>
                <c:pt idx="7">
                  <c:v>H24</c:v>
                </c:pt>
                <c:pt idx="8">
                  <c:v>H25</c:v>
                </c:pt>
                <c:pt idx="9">
                  <c:v>H26</c:v>
                </c:pt>
                <c:pt idx="10">
                  <c:v>H27</c:v>
                </c:pt>
                <c:pt idx="11">
                  <c:v>H28</c:v>
                </c:pt>
                <c:pt idx="12">
                  <c:v>H29</c:v>
                </c:pt>
                <c:pt idx="13">
                  <c:v>H30</c:v>
                </c:pt>
                <c:pt idx="14">
                  <c:v>R1</c:v>
                </c:pt>
                <c:pt idx="15">
                  <c:v>R2</c:v>
                </c:pt>
              </c:strCache>
            </c:strRef>
          </c:cat>
          <c:val>
            <c:numRef>
              <c:f>Sheet1!$C$2:$C$17</c:f>
              <c:numCache>
                <c:formatCode>General</c:formatCode>
                <c:ptCount val="16"/>
                <c:pt idx="0">
                  <c:v>28</c:v>
                </c:pt>
                <c:pt idx="5">
                  <c:v>24</c:v>
                </c:pt>
                <c:pt idx="10">
                  <c:v>21</c:v>
                </c:pt>
                <c:pt idx="15">
                  <c:v>17</c:v>
                </c:pt>
              </c:numCache>
            </c:numRef>
          </c:val>
          <c:smooth val="0"/>
          <c:extLst>
            <c:ext xmlns:c16="http://schemas.microsoft.com/office/drawing/2014/chart" uri="{C3380CC4-5D6E-409C-BE32-E72D297353CC}">
              <c16:uniqueId val="{00000001-11E0-49F8-9E28-3572660547E7}"/>
            </c:ext>
          </c:extLst>
        </c:ser>
        <c:dLbls>
          <c:showLegendKey val="0"/>
          <c:showVal val="0"/>
          <c:showCatName val="0"/>
          <c:showSerName val="0"/>
          <c:showPercent val="0"/>
          <c:showBubbleSize val="0"/>
        </c:dLbls>
        <c:marker val="1"/>
        <c:smooth val="0"/>
        <c:axId val="227032271"/>
        <c:axId val="167419279"/>
      </c:lineChart>
      <c:catAx>
        <c:axId val="2270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7435647"/>
        <c:crosses val="autoZero"/>
        <c:auto val="1"/>
        <c:lblAlgn val="ctr"/>
        <c:lblOffset val="100"/>
        <c:noMultiLvlLbl val="0"/>
      </c:catAx>
      <c:valAx>
        <c:axId val="167435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7027471"/>
        <c:crosses val="autoZero"/>
        <c:crossBetween val="between"/>
      </c:valAx>
      <c:valAx>
        <c:axId val="16741927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7032271"/>
        <c:crosses val="max"/>
        <c:crossBetween val="between"/>
      </c:valAx>
      <c:catAx>
        <c:axId val="227032271"/>
        <c:scaling>
          <c:orientation val="minMax"/>
        </c:scaling>
        <c:delete val="1"/>
        <c:axPos val="b"/>
        <c:numFmt formatCode="General" sourceLinked="1"/>
        <c:majorTickMark val="out"/>
        <c:minorTickMark val="none"/>
        <c:tickLblPos val="nextTo"/>
        <c:crossAx val="167419279"/>
        <c:crosses val="autoZero"/>
        <c:auto val="1"/>
        <c:lblAlgn val="ctr"/>
        <c:lblOffset val="100"/>
        <c:noMultiLvlLbl val="0"/>
      </c:catAx>
      <c:spPr>
        <a:noFill/>
        <a:ln>
          <a:noFill/>
        </a:ln>
        <a:effectLst/>
      </c:spPr>
    </c:plotArea>
    <c:legend>
      <c:legendPos val="b"/>
      <c:layout>
        <c:manualLayout>
          <c:xMode val="edge"/>
          <c:yMode val="edge"/>
          <c:x val="0.25555035403586623"/>
          <c:y val="0.49625080907577995"/>
          <c:w val="0.58790011126671626"/>
          <c:h val="0.25538027507945654"/>
        </c:manualLayout>
      </c:layout>
      <c:overlay val="1"/>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'231214青果用'!$B$1</c:f>
              <c:strCache>
                <c:ptCount val="1"/>
                <c:pt idx="0">
                  <c:v>重油</c:v>
                </c:pt>
              </c:strCache>
            </c:strRef>
          </c:tx>
          <c:spPr>
            <a:ln w="28575" cap="rnd">
              <a:solidFill>
                <a:schemeClr val="accent1"/>
              </a:solidFill>
              <a:prstDash val="sysDash"/>
              <a:round/>
            </a:ln>
            <a:effectLst/>
          </c:spPr>
          <c:marker>
            <c:symbol val="none"/>
          </c:marker>
          <c:cat>
            <c:strRef>
              <c:f>'231214青果用'!$A$2:$A$46</c:f>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f>'231214青果用'!$B$2:$B$46</c:f>
              <c:numCache>
                <c:formatCode>#,##0.0</c:formatCode>
                <c:ptCount val="45"/>
                <c:pt idx="0">
                  <c:v>118.3</c:v>
                </c:pt>
                <c:pt idx="1">
                  <c:v>115.4</c:v>
                </c:pt>
                <c:pt idx="2">
                  <c:v>109.1</c:v>
                </c:pt>
                <c:pt idx="3">
                  <c:v>94.3</c:v>
                </c:pt>
                <c:pt idx="4">
                  <c:v>86.9</c:v>
                </c:pt>
                <c:pt idx="5">
                  <c:v>90.9</c:v>
                </c:pt>
                <c:pt idx="6">
                  <c:v>93.7</c:v>
                </c:pt>
                <c:pt idx="7">
                  <c:v>96.8</c:v>
                </c:pt>
                <c:pt idx="8">
                  <c:v>98.2</c:v>
                </c:pt>
                <c:pt idx="9">
                  <c:v>98.9</c:v>
                </c:pt>
                <c:pt idx="10">
                  <c:v>97.6</c:v>
                </c:pt>
                <c:pt idx="11">
                  <c:v>100</c:v>
                </c:pt>
                <c:pt idx="12">
                  <c:v>101.9</c:v>
                </c:pt>
                <c:pt idx="13">
                  <c:v>105.5</c:v>
                </c:pt>
                <c:pt idx="14">
                  <c:v>112.2</c:v>
                </c:pt>
                <c:pt idx="15">
                  <c:v>115.5</c:v>
                </c:pt>
                <c:pt idx="16">
                  <c:v>116.3</c:v>
                </c:pt>
                <c:pt idx="17">
                  <c:v>119.7</c:v>
                </c:pt>
                <c:pt idx="18">
                  <c:v>123.5</c:v>
                </c:pt>
                <c:pt idx="19">
                  <c:v>123.6</c:v>
                </c:pt>
                <c:pt idx="20">
                  <c:v>124.5</c:v>
                </c:pt>
                <c:pt idx="21">
                  <c:v>129.80000000000001</c:v>
                </c:pt>
                <c:pt idx="22">
                  <c:v>135.69999999999999</c:v>
                </c:pt>
                <c:pt idx="23">
                  <c:v>133.4</c:v>
                </c:pt>
                <c:pt idx="24">
                  <c:v>136.9</c:v>
                </c:pt>
                <c:pt idx="25">
                  <c:v>140.6</c:v>
                </c:pt>
                <c:pt idx="26">
                  <c:v>144.5</c:v>
                </c:pt>
                <c:pt idx="27">
                  <c:v>143.69999999999999</c:v>
                </c:pt>
                <c:pt idx="28">
                  <c:v>141</c:v>
                </c:pt>
                <c:pt idx="29">
                  <c:v>143.80000000000001</c:v>
                </c:pt>
                <c:pt idx="30">
                  <c:v>143.1</c:v>
                </c:pt>
                <c:pt idx="31">
                  <c:v>141.6</c:v>
                </c:pt>
                <c:pt idx="32">
                  <c:v>141.69999999999999</c:v>
                </c:pt>
                <c:pt idx="33">
                  <c:v>141</c:v>
                </c:pt>
                <c:pt idx="34">
                  <c:v>139.30000000000001</c:v>
                </c:pt>
                <c:pt idx="35">
                  <c:v>139.5</c:v>
                </c:pt>
                <c:pt idx="36">
                  <c:v>138.9</c:v>
                </c:pt>
                <c:pt idx="37">
                  <c:v>138.5</c:v>
                </c:pt>
                <c:pt idx="38">
                  <c:v>139.1</c:v>
                </c:pt>
                <c:pt idx="39">
                  <c:v>139.19999999999999</c:v>
                </c:pt>
                <c:pt idx="40">
                  <c:v>138.19999999999999</c:v>
                </c:pt>
                <c:pt idx="41">
                  <c:v>140</c:v>
                </c:pt>
                <c:pt idx="42">
                  <c:v>144.5</c:v>
                </c:pt>
                <c:pt idx="43">
                  <c:v>152</c:v>
                </c:pt>
                <c:pt idx="44">
                  <c:v>152.69999999999999</c:v>
                </c:pt>
              </c:numCache>
            </c:numRef>
          </c:val>
          <c:smooth val="0"/>
          <c:extLst>
            <c:ext xmlns:c16="http://schemas.microsoft.com/office/drawing/2014/chart" uri="{C3380CC4-5D6E-409C-BE32-E72D297353CC}">
              <c16:uniqueId val="{00000000-40AA-4CE5-A4B3-7B32FA053CE4}"/>
            </c:ext>
          </c:extLst>
        </c:ser>
        <c:ser>
          <c:idx val="1"/>
          <c:order val="1"/>
          <c:tx>
            <c:strRef>
              <c:f>'231214青果用'!$C$1</c:f>
              <c:strCache>
                <c:ptCount val="1"/>
                <c:pt idx="0">
                  <c:v>複合肥料（高度化成）</c:v>
                </c:pt>
              </c:strCache>
            </c:strRef>
          </c:tx>
          <c:spPr>
            <a:ln w="28575" cap="rnd">
              <a:solidFill>
                <a:schemeClr val="accent2"/>
              </a:solidFill>
              <a:prstDash val="sysDash"/>
              <a:round/>
            </a:ln>
            <a:effectLst/>
          </c:spPr>
          <c:marker>
            <c:symbol val="none"/>
          </c:marker>
          <c:cat>
            <c:strRef>
              <c:f>'231214青果用'!$A$2:$A$46</c:f>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f>'231214青果用'!$C$2:$C$46</c:f>
              <c:numCache>
                <c:formatCode>#,##0.0</c:formatCode>
                <c:ptCount val="45"/>
                <c:pt idx="0">
                  <c:v>100.6</c:v>
                </c:pt>
                <c:pt idx="1">
                  <c:v>100.6</c:v>
                </c:pt>
                <c:pt idx="2">
                  <c:v>100.6</c:v>
                </c:pt>
                <c:pt idx="3">
                  <c:v>100.8</c:v>
                </c:pt>
                <c:pt idx="4">
                  <c:v>100.8</c:v>
                </c:pt>
                <c:pt idx="5">
                  <c:v>100.4</c:v>
                </c:pt>
                <c:pt idx="6">
                  <c:v>99.8</c:v>
                </c:pt>
                <c:pt idx="7">
                  <c:v>99.5</c:v>
                </c:pt>
                <c:pt idx="8">
                  <c:v>99.4</c:v>
                </c:pt>
                <c:pt idx="9">
                  <c:v>99.5</c:v>
                </c:pt>
                <c:pt idx="10">
                  <c:v>99.2</c:v>
                </c:pt>
                <c:pt idx="11">
                  <c:v>98.7</c:v>
                </c:pt>
                <c:pt idx="12">
                  <c:v>99.1</c:v>
                </c:pt>
                <c:pt idx="13">
                  <c:v>99</c:v>
                </c:pt>
                <c:pt idx="14">
                  <c:v>99</c:v>
                </c:pt>
                <c:pt idx="15">
                  <c:v>99</c:v>
                </c:pt>
                <c:pt idx="16">
                  <c:v>99</c:v>
                </c:pt>
                <c:pt idx="17">
                  <c:v>100.9</c:v>
                </c:pt>
                <c:pt idx="18">
                  <c:v>104.6</c:v>
                </c:pt>
                <c:pt idx="19">
                  <c:v>105.2</c:v>
                </c:pt>
                <c:pt idx="20">
                  <c:v>105.5</c:v>
                </c:pt>
                <c:pt idx="21">
                  <c:v>105.8</c:v>
                </c:pt>
                <c:pt idx="22">
                  <c:v>108.1</c:v>
                </c:pt>
                <c:pt idx="23">
                  <c:v>110.8</c:v>
                </c:pt>
                <c:pt idx="24">
                  <c:v>112.7</c:v>
                </c:pt>
                <c:pt idx="25">
                  <c:v>113.8</c:v>
                </c:pt>
                <c:pt idx="26">
                  <c:v>115.2</c:v>
                </c:pt>
                <c:pt idx="27">
                  <c:v>116</c:v>
                </c:pt>
                <c:pt idx="28">
                  <c:v>115.6</c:v>
                </c:pt>
                <c:pt idx="29">
                  <c:v>139</c:v>
                </c:pt>
                <c:pt idx="30">
                  <c:v>155.6</c:v>
                </c:pt>
                <c:pt idx="31">
                  <c:v>158.5</c:v>
                </c:pt>
                <c:pt idx="32">
                  <c:v>159.4</c:v>
                </c:pt>
                <c:pt idx="33">
                  <c:v>159.4</c:v>
                </c:pt>
                <c:pt idx="34">
                  <c:v>165.5</c:v>
                </c:pt>
                <c:pt idx="35">
                  <c:v>169.3</c:v>
                </c:pt>
                <c:pt idx="36">
                  <c:v>170.3</c:v>
                </c:pt>
                <c:pt idx="37">
                  <c:v>170.7</c:v>
                </c:pt>
                <c:pt idx="38">
                  <c:v>170.8</c:v>
                </c:pt>
                <c:pt idx="39">
                  <c:v>170.7</c:v>
                </c:pt>
                <c:pt idx="40">
                  <c:v>170.6</c:v>
                </c:pt>
                <c:pt idx="41">
                  <c:v>159.19999999999999</c:v>
                </c:pt>
                <c:pt idx="42">
                  <c:v>148.4</c:v>
                </c:pt>
                <c:pt idx="43">
                  <c:v>146.6</c:v>
                </c:pt>
                <c:pt idx="44">
                  <c:v>146.4</c:v>
                </c:pt>
              </c:numCache>
            </c:numRef>
          </c:val>
          <c:smooth val="0"/>
          <c:extLst>
            <c:ext xmlns:c16="http://schemas.microsoft.com/office/drawing/2014/chart" uri="{C3380CC4-5D6E-409C-BE32-E72D297353CC}">
              <c16:uniqueId val="{00000001-40AA-4CE5-A4B3-7B32FA053CE4}"/>
            </c:ext>
          </c:extLst>
        </c:ser>
        <c:ser>
          <c:idx val="3"/>
          <c:order val="3"/>
          <c:tx>
            <c:strRef>
              <c:f>'231214青果用'!$E$1</c:f>
              <c:strCache>
                <c:ptCount val="1"/>
                <c:pt idx="0">
                  <c:v>農業用ビニル</c:v>
                </c:pt>
              </c:strCache>
            </c:strRef>
          </c:tx>
          <c:spPr>
            <a:ln w="28575" cap="rnd">
              <a:solidFill>
                <a:schemeClr val="accent4"/>
              </a:solidFill>
              <a:prstDash val="sysDash"/>
              <a:round/>
            </a:ln>
            <a:effectLst/>
          </c:spPr>
          <c:marker>
            <c:symbol val="none"/>
          </c:marker>
          <c:cat>
            <c:strRef>
              <c:f>'231214青果用'!$A$2:$A$46</c:f>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f>'231214青果用'!$E$2:$E$46</c:f>
              <c:numCache>
                <c:formatCode>#,##0.0</c:formatCode>
                <c:ptCount val="45"/>
                <c:pt idx="0">
                  <c:v>99.8</c:v>
                </c:pt>
                <c:pt idx="1">
                  <c:v>99.8</c:v>
                </c:pt>
                <c:pt idx="2">
                  <c:v>99.9</c:v>
                </c:pt>
                <c:pt idx="3">
                  <c:v>100.1</c:v>
                </c:pt>
                <c:pt idx="4">
                  <c:v>100.1</c:v>
                </c:pt>
                <c:pt idx="5">
                  <c:v>100.1</c:v>
                </c:pt>
                <c:pt idx="6">
                  <c:v>100.1</c:v>
                </c:pt>
                <c:pt idx="7">
                  <c:v>100</c:v>
                </c:pt>
                <c:pt idx="8">
                  <c:v>100</c:v>
                </c:pt>
                <c:pt idx="9">
                  <c:v>100.1</c:v>
                </c:pt>
                <c:pt idx="10">
                  <c:v>100.1</c:v>
                </c:pt>
                <c:pt idx="11">
                  <c:v>100.1</c:v>
                </c:pt>
                <c:pt idx="12">
                  <c:v>100.1</c:v>
                </c:pt>
                <c:pt idx="13">
                  <c:v>100.1</c:v>
                </c:pt>
                <c:pt idx="14">
                  <c:v>100.1</c:v>
                </c:pt>
                <c:pt idx="15">
                  <c:v>100.1</c:v>
                </c:pt>
                <c:pt idx="16">
                  <c:v>100.1</c:v>
                </c:pt>
                <c:pt idx="17">
                  <c:v>100.1</c:v>
                </c:pt>
                <c:pt idx="18">
                  <c:v>100.5</c:v>
                </c:pt>
                <c:pt idx="19">
                  <c:v>101</c:v>
                </c:pt>
                <c:pt idx="20">
                  <c:v>101.1</c:v>
                </c:pt>
                <c:pt idx="21">
                  <c:v>101.6</c:v>
                </c:pt>
                <c:pt idx="22">
                  <c:v>101.7</c:v>
                </c:pt>
                <c:pt idx="23">
                  <c:v>102.6</c:v>
                </c:pt>
                <c:pt idx="24">
                  <c:v>102.4</c:v>
                </c:pt>
                <c:pt idx="25">
                  <c:v>102.9</c:v>
                </c:pt>
                <c:pt idx="26">
                  <c:v>103.3</c:v>
                </c:pt>
                <c:pt idx="27">
                  <c:v>105.9</c:v>
                </c:pt>
                <c:pt idx="28">
                  <c:v>106.5</c:v>
                </c:pt>
                <c:pt idx="29">
                  <c:v>108</c:v>
                </c:pt>
                <c:pt idx="30">
                  <c:v>109.2</c:v>
                </c:pt>
                <c:pt idx="31">
                  <c:v>110.2</c:v>
                </c:pt>
                <c:pt idx="32">
                  <c:v>111.8</c:v>
                </c:pt>
                <c:pt idx="33">
                  <c:v>113.5</c:v>
                </c:pt>
                <c:pt idx="34">
                  <c:v>113.8</c:v>
                </c:pt>
                <c:pt idx="35">
                  <c:v>114.2</c:v>
                </c:pt>
                <c:pt idx="36">
                  <c:v>115.9</c:v>
                </c:pt>
                <c:pt idx="37">
                  <c:v>117.2</c:v>
                </c:pt>
                <c:pt idx="38">
                  <c:v>117.4</c:v>
                </c:pt>
                <c:pt idx="39">
                  <c:v>118.6</c:v>
                </c:pt>
                <c:pt idx="40">
                  <c:v>119.9</c:v>
                </c:pt>
                <c:pt idx="41">
                  <c:v>121.2</c:v>
                </c:pt>
                <c:pt idx="42">
                  <c:v>121.8</c:v>
                </c:pt>
                <c:pt idx="43">
                  <c:v>123.1</c:v>
                </c:pt>
                <c:pt idx="44">
                  <c:v>123.3</c:v>
                </c:pt>
              </c:numCache>
            </c:numRef>
          </c:val>
          <c:smooth val="0"/>
          <c:extLst>
            <c:ext xmlns:c16="http://schemas.microsoft.com/office/drawing/2014/chart" uri="{C3380CC4-5D6E-409C-BE32-E72D297353CC}">
              <c16:uniqueId val="{00000002-40AA-4CE5-A4B3-7B32FA053CE4}"/>
            </c:ext>
          </c:extLst>
        </c:ser>
        <c:ser>
          <c:idx val="4"/>
          <c:order val="4"/>
          <c:tx>
            <c:strRef>
              <c:f>'231214青果用'!$F$1</c:f>
              <c:strCache>
                <c:ptCount val="1"/>
                <c:pt idx="0">
                  <c:v>果実用段ボール</c:v>
                </c:pt>
              </c:strCache>
            </c:strRef>
          </c:tx>
          <c:spPr>
            <a:ln w="28575" cap="rnd">
              <a:solidFill>
                <a:schemeClr val="accent5"/>
              </a:solidFill>
              <a:prstDash val="sysDash"/>
              <a:round/>
            </a:ln>
            <a:effectLst/>
          </c:spPr>
          <c:marker>
            <c:symbol val="none"/>
          </c:marker>
          <c:cat>
            <c:strRef>
              <c:f>'231214青果用'!$A$2:$A$46</c:f>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f>'231214青果用'!$F$2:$F$46</c:f>
              <c:numCache>
                <c:formatCode>#,##0.0</c:formatCode>
                <c:ptCount val="45"/>
                <c:pt idx="0">
                  <c:v>100</c:v>
                </c:pt>
                <c:pt idx="1">
                  <c:v>99.9</c:v>
                </c:pt>
                <c:pt idx="2">
                  <c:v>100</c:v>
                </c:pt>
                <c:pt idx="3">
                  <c:v>100</c:v>
                </c:pt>
                <c:pt idx="4">
                  <c:v>100</c:v>
                </c:pt>
                <c:pt idx="5">
                  <c:v>100</c:v>
                </c:pt>
                <c:pt idx="6">
                  <c:v>100</c:v>
                </c:pt>
                <c:pt idx="7">
                  <c:v>100</c:v>
                </c:pt>
                <c:pt idx="8">
                  <c:v>100</c:v>
                </c:pt>
                <c:pt idx="9">
                  <c:v>100</c:v>
                </c:pt>
                <c:pt idx="10">
                  <c:v>100.1</c:v>
                </c:pt>
                <c:pt idx="11">
                  <c:v>100.1</c:v>
                </c:pt>
                <c:pt idx="12">
                  <c:v>100.1</c:v>
                </c:pt>
                <c:pt idx="13">
                  <c:v>100.1</c:v>
                </c:pt>
                <c:pt idx="14">
                  <c:v>100.1</c:v>
                </c:pt>
                <c:pt idx="15">
                  <c:v>100.1</c:v>
                </c:pt>
                <c:pt idx="16">
                  <c:v>100.1</c:v>
                </c:pt>
                <c:pt idx="17">
                  <c:v>100.1</c:v>
                </c:pt>
                <c:pt idx="18">
                  <c:v>100.1</c:v>
                </c:pt>
                <c:pt idx="19">
                  <c:v>100.1</c:v>
                </c:pt>
                <c:pt idx="20">
                  <c:v>100.1</c:v>
                </c:pt>
                <c:pt idx="21">
                  <c:v>100.1</c:v>
                </c:pt>
                <c:pt idx="22">
                  <c:v>100.1</c:v>
                </c:pt>
                <c:pt idx="23">
                  <c:v>100.1</c:v>
                </c:pt>
                <c:pt idx="24">
                  <c:v>100.1</c:v>
                </c:pt>
                <c:pt idx="25">
                  <c:v>100.1</c:v>
                </c:pt>
                <c:pt idx="26">
                  <c:v>100.1</c:v>
                </c:pt>
                <c:pt idx="27">
                  <c:v>100.1</c:v>
                </c:pt>
                <c:pt idx="28">
                  <c:v>101.2</c:v>
                </c:pt>
                <c:pt idx="29">
                  <c:v>101.2</c:v>
                </c:pt>
                <c:pt idx="30">
                  <c:v>101.3</c:v>
                </c:pt>
                <c:pt idx="31">
                  <c:v>101.6</c:v>
                </c:pt>
                <c:pt idx="32">
                  <c:v>104.5</c:v>
                </c:pt>
                <c:pt idx="33">
                  <c:v>105.2</c:v>
                </c:pt>
                <c:pt idx="34">
                  <c:v>105.5</c:v>
                </c:pt>
                <c:pt idx="35">
                  <c:v>105.7</c:v>
                </c:pt>
                <c:pt idx="36">
                  <c:v>105.3</c:v>
                </c:pt>
                <c:pt idx="37">
                  <c:v>105.3</c:v>
                </c:pt>
                <c:pt idx="38">
                  <c:v>105.3</c:v>
                </c:pt>
                <c:pt idx="39">
                  <c:v>106.7</c:v>
                </c:pt>
                <c:pt idx="40">
                  <c:v>109</c:v>
                </c:pt>
                <c:pt idx="41">
                  <c:v>110.8</c:v>
                </c:pt>
                <c:pt idx="42">
                  <c:v>111.3</c:v>
                </c:pt>
                <c:pt idx="43">
                  <c:v>112</c:v>
                </c:pt>
                <c:pt idx="44">
                  <c:v>113.2</c:v>
                </c:pt>
              </c:numCache>
            </c:numRef>
          </c:val>
          <c:smooth val="0"/>
          <c:extLst xmlns:c15="http://schemas.microsoft.com/office/drawing/2012/chart">
            <c:ext xmlns:c16="http://schemas.microsoft.com/office/drawing/2014/chart" uri="{C3380CC4-5D6E-409C-BE32-E72D297353CC}">
              <c16:uniqueId val="{00000003-40AA-4CE5-A4B3-7B32FA053CE4}"/>
            </c:ext>
          </c:extLst>
        </c:ser>
        <c:ser>
          <c:idx val="5"/>
          <c:order val="5"/>
          <c:tx>
            <c:strRef>
              <c:f>'231214青果用'!$G$1</c:f>
              <c:strCache>
                <c:ptCount val="1"/>
                <c:pt idx="0">
                  <c:v>農産物総合</c:v>
                </c:pt>
              </c:strCache>
            </c:strRef>
          </c:tx>
          <c:spPr>
            <a:ln w="66675" cap="rnd">
              <a:solidFill>
                <a:schemeClr val="accent6"/>
              </a:solidFill>
              <a:round/>
            </a:ln>
            <a:effectLst/>
          </c:spPr>
          <c:marker>
            <c:symbol val="none"/>
          </c:marker>
          <c:cat>
            <c:strRef>
              <c:f>'231214青果用'!$A$2:$A$46</c:f>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f>'231214青果用'!$G$2:$G$46</c:f>
              <c:numCache>
                <c:formatCode>#,##0.0</c:formatCode>
                <c:ptCount val="45"/>
                <c:pt idx="0">
                  <c:v>101.5</c:v>
                </c:pt>
                <c:pt idx="1">
                  <c:v>98</c:v>
                </c:pt>
                <c:pt idx="2">
                  <c:v>99</c:v>
                </c:pt>
                <c:pt idx="3">
                  <c:v>100.8</c:v>
                </c:pt>
                <c:pt idx="4">
                  <c:v>100.2</c:v>
                </c:pt>
                <c:pt idx="5">
                  <c:v>98.8</c:v>
                </c:pt>
                <c:pt idx="6">
                  <c:v>103.3</c:v>
                </c:pt>
                <c:pt idx="7">
                  <c:v>105.6</c:v>
                </c:pt>
                <c:pt idx="8">
                  <c:v>99.4</c:v>
                </c:pt>
                <c:pt idx="9">
                  <c:v>100.7</c:v>
                </c:pt>
                <c:pt idx="10">
                  <c:v>99.3</c:v>
                </c:pt>
                <c:pt idx="11">
                  <c:v>96.7</c:v>
                </c:pt>
                <c:pt idx="12">
                  <c:v>100.6</c:v>
                </c:pt>
                <c:pt idx="13">
                  <c:v>99.1</c:v>
                </c:pt>
                <c:pt idx="14">
                  <c:v>101.8</c:v>
                </c:pt>
                <c:pt idx="15">
                  <c:v>98.2</c:v>
                </c:pt>
                <c:pt idx="16">
                  <c:v>101.8</c:v>
                </c:pt>
                <c:pt idx="17">
                  <c:v>104.5</c:v>
                </c:pt>
                <c:pt idx="18">
                  <c:v>99.8</c:v>
                </c:pt>
                <c:pt idx="19">
                  <c:v>98.3</c:v>
                </c:pt>
                <c:pt idx="20">
                  <c:v>105.1</c:v>
                </c:pt>
                <c:pt idx="21">
                  <c:v>95.6</c:v>
                </c:pt>
                <c:pt idx="22">
                  <c:v>100.2</c:v>
                </c:pt>
                <c:pt idx="23">
                  <c:v>101.4</c:v>
                </c:pt>
                <c:pt idx="24">
                  <c:v>101.7</c:v>
                </c:pt>
                <c:pt idx="25">
                  <c:v>104.1</c:v>
                </c:pt>
                <c:pt idx="26">
                  <c:v>104.3</c:v>
                </c:pt>
                <c:pt idx="27">
                  <c:v>103.3</c:v>
                </c:pt>
                <c:pt idx="28">
                  <c:v>104</c:v>
                </c:pt>
                <c:pt idx="29">
                  <c:v>99.2</c:v>
                </c:pt>
                <c:pt idx="30">
                  <c:v>99.3</c:v>
                </c:pt>
                <c:pt idx="31">
                  <c:v>99.4</c:v>
                </c:pt>
                <c:pt idx="32">
                  <c:v>101.4</c:v>
                </c:pt>
                <c:pt idx="33">
                  <c:v>106</c:v>
                </c:pt>
                <c:pt idx="34">
                  <c:v>103.1</c:v>
                </c:pt>
                <c:pt idx="35">
                  <c:v>102.6</c:v>
                </c:pt>
                <c:pt idx="36">
                  <c:v>104.7</c:v>
                </c:pt>
                <c:pt idx="37">
                  <c:v>108.5</c:v>
                </c:pt>
                <c:pt idx="38">
                  <c:v>107.4</c:v>
                </c:pt>
                <c:pt idx="39">
                  <c:v>106.5</c:v>
                </c:pt>
                <c:pt idx="40">
                  <c:v>106.6</c:v>
                </c:pt>
                <c:pt idx="41">
                  <c:v>101.7</c:v>
                </c:pt>
                <c:pt idx="42">
                  <c:v>104</c:v>
                </c:pt>
                <c:pt idx="43">
                  <c:v>102.5</c:v>
                </c:pt>
                <c:pt idx="44">
                  <c:v>113</c:v>
                </c:pt>
              </c:numCache>
            </c:numRef>
          </c:val>
          <c:smooth val="0"/>
          <c:extLst>
            <c:ext xmlns:c16="http://schemas.microsoft.com/office/drawing/2014/chart" uri="{C3380CC4-5D6E-409C-BE32-E72D297353CC}">
              <c16:uniqueId val="{00000004-40AA-4CE5-A4B3-7B32FA053CE4}"/>
            </c:ext>
          </c:extLst>
        </c:ser>
        <c:dLbls>
          <c:showLegendKey val="0"/>
          <c:showVal val="0"/>
          <c:showCatName val="0"/>
          <c:showSerName val="0"/>
          <c:showPercent val="0"/>
          <c:showBubbleSize val="0"/>
        </c:dLbls>
        <c:smooth val="0"/>
        <c:axId val="345077232"/>
        <c:axId val="689378880"/>
        <c:extLst>
          <c:ext xmlns:c15="http://schemas.microsoft.com/office/drawing/2012/chart" uri="{02D57815-91ED-43cb-92C2-25804820EDAC}">
            <c15:filteredLineSeries>
              <c15:ser>
                <c:idx val="2"/>
                <c:order val="2"/>
                <c:tx>
                  <c:strRef>
                    <c:extLst>
                      <c:ext uri="{02D57815-91ED-43cb-92C2-25804820EDAC}">
                        <c15:formulaRef>
                          <c15:sqref>'231214青果用'!$D$1</c15:sqref>
                        </c15:formulaRef>
                      </c:ext>
                    </c:extLst>
                    <c:strCache>
                      <c:ptCount val="1"/>
                      <c:pt idx="0">
                        <c:v>配合飼料</c:v>
                      </c:pt>
                    </c:strCache>
                  </c:strRef>
                </c:tx>
                <c:spPr>
                  <a:ln w="28575" cap="rnd">
                    <a:solidFill>
                      <a:schemeClr val="accent3"/>
                    </a:solidFill>
                    <a:prstDash val="sysDash"/>
                    <a:round/>
                  </a:ln>
                  <a:effectLst/>
                </c:spPr>
                <c:marker>
                  <c:symbol val="none"/>
                </c:marker>
                <c:cat>
                  <c:strRef>
                    <c:extLst>
                      <c:ext uri="{02D57815-91ED-43cb-92C2-25804820EDAC}">
                        <c15:formulaRef>
                          <c15:sqref>'231214青果用'!$A$2:$A$46</c15:sqref>
                        </c15:formulaRef>
                      </c:ext>
                    </c:extLst>
                    <c:strCache>
                      <c:ptCount val="45"/>
                      <c:pt idx="0">
                        <c:v>R２/１</c:v>
                      </c:pt>
                      <c:pt idx="1">
                        <c:v>      　２</c:v>
                      </c:pt>
                      <c:pt idx="2">
                        <c:v>      　３</c:v>
                      </c:pt>
                      <c:pt idx="3">
                        <c:v>      　４</c:v>
                      </c:pt>
                      <c:pt idx="4">
                        <c:v>      　５</c:v>
                      </c:pt>
                      <c:pt idx="5">
                        <c:v>      　６</c:v>
                      </c:pt>
                      <c:pt idx="6">
                        <c:v>      　７</c:v>
                      </c:pt>
                      <c:pt idx="7">
                        <c:v>      　８</c:v>
                      </c:pt>
                      <c:pt idx="8">
                        <c:v>      　９</c:v>
                      </c:pt>
                      <c:pt idx="9">
                        <c:v>     　 10</c:v>
                      </c:pt>
                      <c:pt idx="10">
                        <c:v>     　 11</c:v>
                      </c:pt>
                      <c:pt idx="11">
                        <c:v>    　  12</c:v>
                      </c:pt>
                      <c:pt idx="12">
                        <c:v>R３/１</c:v>
                      </c:pt>
                      <c:pt idx="13">
                        <c:v>      　２</c:v>
                      </c:pt>
                      <c:pt idx="14">
                        <c:v>      　３</c:v>
                      </c:pt>
                      <c:pt idx="15">
                        <c:v>      　４</c:v>
                      </c:pt>
                      <c:pt idx="16">
                        <c:v>      　５</c:v>
                      </c:pt>
                      <c:pt idx="17">
                        <c:v>      　６</c:v>
                      </c:pt>
                      <c:pt idx="18">
                        <c:v>      　７</c:v>
                      </c:pt>
                      <c:pt idx="19">
                        <c:v>      　８</c:v>
                      </c:pt>
                      <c:pt idx="20">
                        <c:v>      　９</c:v>
                      </c:pt>
                      <c:pt idx="21">
                        <c:v>     　 10</c:v>
                      </c:pt>
                      <c:pt idx="22">
                        <c:v>     　 11</c:v>
                      </c:pt>
                      <c:pt idx="23">
                        <c:v>    　  12</c:v>
                      </c:pt>
                      <c:pt idx="24">
                        <c:v>R４/１</c:v>
                      </c:pt>
                      <c:pt idx="25">
                        <c:v>      　２</c:v>
                      </c:pt>
                      <c:pt idx="26">
                        <c:v>      　３</c:v>
                      </c:pt>
                      <c:pt idx="27">
                        <c:v>      　４</c:v>
                      </c:pt>
                      <c:pt idx="28">
                        <c:v>      　５</c:v>
                      </c:pt>
                      <c:pt idx="29">
                        <c:v>      　６</c:v>
                      </c:pt>
                      <c:pt idx="30">
                        <c:v>      　７</c:v>
                      </c:pt>
                      <c:pt idx="31">
                        <c:v>      　８</c:v>
                      </c:pt>
                      <c:pt idx="32">
                        <c:v>      　９</c:v>
                      </c:pt>
                      <c:pt idx="33">
                        <c:v>     　 10</c:v>
                      </c:pt>
                      <c:pt idx="34">
                        <c:v>     　 11</c:v>
                      </c:pt>
                      <c:pt idx="35">
                        <c:v>    　  12</c:v>
                      </c:pt>
                      <c:pt idx="36">
                        <c:v>R５/１</c:v>
                      </c:pt>
                      <c:pt idx="37">
                        <c:v>      　２</c:v>
                      </c:pt>
                      <c:pt idx="38">
                        <c:v>      　３</c:v>
                      </c:pt>
                      <c:pt idx="39">
                        <c:v>      　４</c:v>
                      </c:pt>
                      <c:pt idx="40">
                        <c:v>      　５</c:v>
                      </c:pt>
                      <c:pt idx="41">
                        <c:v>      　６</c:v>
                      </c:pt>
                      <c:pt idx="42">
                        <c:v>      　７</c:v>
                      </c:pt>
                      <c:pt idx="43">
                        <c:v>      　８</c:v>
                      </c:pt>
                      <c:pt idx="44">
                        <c:v>      　９</c:v>
                      </c:pt>
                    </c:strCache>
                  </c:strRef>
                </c:cat>
                <c:val>
                  <c:numRef>
                    <c:extLst>
                      <c:ext uri="{02D57815-91ED-43cb-92C2-25804820EDAC}">
                        <c15:formulaRef>
                          <c15:sqref>'231214青果用'!$D$2:$D$46</c15:sqref>
                        </c15:formulaRef>
                      </c:ext>
                    </c:extLst>
                    <c:numCache>
                      <c:formatCode>#,##0.0</c:formatCode>
                      <c:ptCount val="45"/>
                      <c:pt idx="0">
                        <c:v>100.6</c:v>
                      </c:pt>
                      <c:pt idx="1">
                        <c:v>100.9</c:v>
                      </c:pt>
                      <c:pt idx="2">
                        <c:v>100.9</c:v>
                      </c:pt>
                      <c:pt idx="3">
                        <c:v>99.8</c:v>
                      </c:pt>
                      <c:pt idx="4">
                        <c:v>100</c:v>
                      </c:pt>
                      <c:pt idx="5">
                        <c:v>99.9</c:v>
                      </c:pt>
                      <c:pt idx="6">
                        <c:v>98.4</c:v>
                      </c:pt>
                      <c:pt idx="7">
                        <c:v>98.6</c:v>
                      </c:pt>
                      <c:pt idx="8">
                        <c:v>98.6</c:v>
                      </c:pt>
                      <c:pt idx="9">
                        <c:v>100.7</c:v>
                      </c:pt>
                      <c:pt idx="10">
                        <c:v>100.7</c:v>
                      </c:pt>
                      <c:pt idx="11">
                        <c:v>100.9</c:v>
                      </c:pt>
                      <c:pt idx="12">
                        <c:v>107</c:v>
                      </c:pt>
                      <c:pt idx="13">
                        <c:v>106.8</c:v>
                      </c:pt>
                      <c:pt idx="14">
                        <c:v>106.9</c:v>
                      </c:pt>
                      <c:pt idx="15">
                        <c:v>114.7</c:v>
                      </c:pt>
                      <c:pt idx="16">
                        <c:v>115</c:v>
                      </c:pt>
                      <c:pt idx="17">
                        <c:v>115.2</c:v>
                      </c:pt>
                      <c:pt idx="18">
                        <c:v>122.7</c:v>
                      </c:pt>
                      <c:pt idx="19">
                        <c:v>122.8</c:v>
                      </c:pt>
                      <c:pt idx="20">
                        <c:v>123</c:v>
                      </c:pt>
                      <c:pt idx="21">
                        <c:v>121</c:v>
                      </c:pt>
                      <c:pt idx="22">
                        <c:v>120.9</c:v>
                      </c:pt>
                      <c:pt idx="23">
                        <c:v>120.7</c:v>
                      </c:pt>
                      <c:pt idx="24">
                        <c:v>124.6</c:v>
                      </c:pt>
                      <c:pt idx="25">
                        <c:v>124.6</c:v>
                      </c:pt>
                      <c:pt idx="26">
                        <c:v>124.8</c:v>
                      </c:pt>
                      <c:pt idx="27">
                        <c:v>131.4</c:v>
                      </c:pt>
                      <c:pt idx="28">
                        <c:v>131.5</c:v>
                      </c:pt>
                      <c:pt idx="29">
                        <c:v>131.6</c:v>
                      </c:pt>
                      <c:pt idx="30">
                        <c:v>147.69999999999999</c:v>
                      </c:pt>
                      <c:pt idx="31">
                        <c:v>148.5</c:v>
                      </c:pt>
                      <c:pt idx="32">
                        <c:v>148.5</c:v>
                      </c:pt>
                      <c:pt idx="33">
                        <c:v>149.80000000000001</c:v>
                      </c:pt>
                      <c:pt idx="34">
                        <c:v>149.80000000000001</c:v>
                      </c:pt>
                      <c:pt idx="35">
                        <c:v>149.69999999999999</c:v>
                      </c:pt>
                      <c:pt idx="36">
                        <c:v>148.6</c:v>
                      </c:pt>
                      <c:pt idx="37">
                        <c:v>148.5</c:v>
                      </c:pt>
                      <c:pt idx="38">
                        <c:v>148.5</c:v>
                      </c:pt>
                      <c:pt idx="39">
                        <c:v>147.4</c:v>
                      </c:pt>
                      <c:pt idx="40">
                        <c:v>147.30000000000001</c:v>
                      </c:pt>
                      <c:pt idx="41">
                        <c:v>147.19999999999999</c:v>
                      </c:pt>
                      <c:pt idx="42">
                        <c:v>145.30000000000001</c:v>
                      </c:pt>
                      <c:pt idx="43">
                        <c:v>145</c:v>
                      </c:pt>
                      <c:pt idx="44">
                        <c:v>145</c:v>
                      </c:pt>
                    </c:numCache>
                  </c:numRef>
                </c:val>
                <c:smooth val="0"/>
                <c:extLst>
                  <c:ext xmlns:c16="http://schemas.microsoft.com/office/drawing/2014/chart" uri="{C3380CC4-5D6E-409C-BE32-E72D297353CC}">
                    <c16:uniqueId val="{00000005-40AA-4CE5-A4B3-7B32FA053CE4}"/>
                  </c:ext>
                </c:extLst>
              </c15:ser>
            </c15:filteredLineSeries>
          </c:ext>
        </c:extLst>
      </c:lineChart>
      <c:catAx>
        <c:axId val="345077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prstDash val="sysDot"/>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9378880"/>
        <c:crosses val="autoZero"/>
        <c:auto val="1"/>
        <c:lblAlgn val="ctr"/>
        <c:lblOffset val="100"/>
        <c:noMultiLvlLbl val="0"/>
      </c:catAx>
      <c:valAx>
        <c:axId val="68937888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5077232"/>
        <c:crosses val="autoZero"/>
        <c:crossBetween val="between"/>
      </c:valAx>
      <c:spPr>
        <a:noFill/>
        <a:ln>
          <a:noFill/>
        </a:ln>
        <a:effectLst/>
      </c:spPr>
    </c:plotArea>
    <c:legend>
      <c:legendPos val="r"/>
      <c:layout>
        <c:manualLayout>
          <c:xMode val="edge"/>
          <c:yMode val="edge"/>
          <c:x val="9.3425506984889647E-2"/>
          <c:y val="2.6632190440378418E-2"/>
          <c:w val="0.37539302630419824"/>
          <c:h val="0.4939058959093528"/>
        </c:manualLayout>
      </c:layout>
      <c:overlay val="1"/>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49787" cy="496967"/>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8" y="0"/>
            <a:ext cx="2949787" cy="496967"/>
          </a:xfrm>
          <a:prstGeom prst="rect">
            <a:avLst/>
          </a:prstGeom>
        </p:spPr>
        <p:txBody>
          <a:bodyPr vert="horz" lIns="92236" tIns="46118" rIns="92236" bIns="46118" rtlCol="0"/>
          <a:lstStyle>
            <a:lvl1pPr algn="r">
              <a:defRPr sz="1200"/>
            </a:lvl1pPr>
          </a:lstStyle>
          <a:p>
            <a:fld id="{2404010E-3609-464D-9C5B-0D779DCFC38A}" type="datetimeFigureOut">
              <a:rPr kumimoji="1" lang="ja-JP" altLang="en-US" smtClean="0"/>
              <a:pPr/>
              <a:t>2024/2/15</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72050" cy="3729037"/>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 4"/>
          <p:cNvSpPr>
            <a:spLocks noGrp="1"/>
          </p:cNvSpPr>
          <p:nvPr>
            <p:ph type="body" sz="quarter" idx="3"/>
          </p:nvPr>
        </p:nvSpPr>
        <p:spPr>
          <a:xfrm>
            <a:off x="680721" y="4721187"/>
            <a:ext cx="5445760" cy="4472702"/>
          </a:xfrm>
          <a:prstGeom prst="rect">
            <a:avLst/>
          </a:prstGeom>
        </p:spPr>
        <p:txBody>
          <a:bodyPr vert="horz" lIns="92236" tIns="46118" rIns="92236" bIns="461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6"/>
            <a:ext cx="2949787" cy="496967"/>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8" y="9440646"/>
            <a:ext cx="2949787" cy="496967"/>
          </a:xfrm>
          <a:prstGeom prst="rect">
            <a:avLst/>
          </a:prstGeom>
        </p:spPr>
        <p:txBody>
          <a:bodyPr vert="horz" lIns="92236" tIns="46118" rIns="92236" bIns="46118" rtlCol="0" anchor="b"/>
          <a:lstStyle>
            <a:lvl1pPr algn="r">
              <a:defRPr sz="1200"/>
            </a:lvl1pPr>
          </a:lstStyle>
          <a:p>
            <a:fld id="{665126DE-2501-4C64-ABBC-A1AF0DE77EA8}" type="slidenum">
              <a:rPr kumimoji="1" lang="ja-JP" altLang="en-US" smtClean="0"/>
              <a:pPr/>
              <a:t>‹#›</a:t>
            </a:fld>
            <a:endParaRPr kumimoji="1" lang="ja-JP" altLang="en-US"/>
          </a:p>
        </p:txBody>
      </p:sp>
    </p:spTree>
    <p:extLst>
      <p:ext uri="{BB962C8B-B14F-4D97-AF65-F5344CB8AC3E}">
        <p14:creationId xmlns:p14="http://schemas.microsoft.com/office/powerpoint/2010/main" val="38054533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a:extLst>
              <a:ext uri="{FF2B5EF4-FFF2-40B4-BE49-F238E27FC236}">
                <a16:creationId xmlns:a16="http://schemas.microsoft.com/office/drawing/2014/main" id="{FADD9711-239F-4C4A-B864-2E26216FE7E9}"/>
              </a:ext>
            </a:extLst>
          </p:cNvPr>
          <p:cNvSpPr>
            <a:spLocks noGrp="1" noRot="1" noChangeAspect="1" noTextEdit="1"/>
          </p:cNvSpPr>
          <p:nvPr>
            <p:ph type="sldImg"/>
          </p:nvPr>
        </p:nvSpPr>
        <p:spPr>
          <a:xfrm>
            <a:off x="917575" y="744538"/>
            <a:ext cx="4972050" cy="3729037"/>
          </a:xfrm>
          <a:ln/>
        </p:spPr>
      </p:sp>
      <p:sp>
        <p:nvSpPr>
          <p:cNvPr id="9219" name="ノート プレースホルダ 2">
            <a:extLst>
              <a:ext uri="{FF2B5EF4-FFF2-40B4-BE49-F238E27FC236}">
                <a16:creationId xmlns:a16="http://schemas.microsoft.com/office/drawing/2014/main" id="{7958C9C5-34FA-4DF4-8263-0B463BB2A46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dirty="0">
              <a:latin typeface="Calibri" panose="020F0502020204030204" pitchFamily="34" charset="0"/>
              <a:ea typeface="ＭＳ Ｐゴシック" panose="020B0600070205080204" pitchFamily="50" charset="-128"/>
            </a:endParaRPr>
          </a:p>
        </p:txBody>
      </p:sp>
      <p:sp>
        <p:nvSpPr>
          <p:cNvPr id="9220" name="スライド番号プレースホルダ 3">
            <a:extLst>
              <a:ext uri="{FF2B5EF4-FFF2-40B4-BE49-F238E27FC236}">
                <a16:creationId xmlns:a16="http://schemas.microsoft.com/office/drawing/2014/main" id="{402FC59C-CAAD-41E4-969E-6C66BAFC4219}"/>
              </a:ext>
            </a:extLst>
          </p:cNvPr>
          <p:cNvSpPr txBox="1">
            <a:spLocks noChangeArrowheads="1"/>
          </p:cNvSpPr>
          <p:nvPr/>
        </p:nvSpPr>
        <p:spPr bwMode="auto">
          <a:xfrm>
            <a:off x="3855221" y="9440372"/>
            <a:ext cx="2950374"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6" tIns="46118" rIns="92236" bIns="46118"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fld id="{9FFC5079-8F8A-44D7-AB20-4E3CE92310A0}" type="slidenum">
              <a:rPr lang="ja-JP" altLang="ja-JP">
                <a:solidFill>
                  <a:srgbClr val="000000"/>
                </a:solidFill>
                <a:latin typeface="Calibri" panose="020F0502020204030204" pitchFamily="34" charset="0"/>
              </a:rPr>
              <a:pPr algn="r" eaLnBrk="1" hangingPunct="1"/>
              <a:t>0</a:t>
            </a:fld>
            <a:endParaRPr lang="en-US" altLang="ja-JP"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40983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16</a:t>
            </a:fld>
            <a:endParaRPr kumimoji="1" lang="ja-JP" altLang="en-US"/>
          </a:p>
        </p:txBody>
      </p:sp>
    </p:spTree>
    <p:extLst>
      <p:ext uri="{BB962C8B-B14F-4D97-AF65-F5344CB8AC3E}">
        <p14:creationId xmlns:p14="http://schemas.microsoft.com/office/powerpoint/2010/main" val="60038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17</a:t>
            </a:fld>
            <a:endParaRPr kumimoji="1" lang="ja-JP" altLang="en-US"/>
          </a:p>
        </p:txBody>
      </p:sp>
    </p:spTree>
    <p:extLst>
      <p:ext uri="{BB962C8B-B14F-4D97-AF65-F5344CB8AC3E}">
        <p14:creationId xmlns:p14="http://schemas.microsoft.com/office/powerpoint/2010/main" val="335910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25</a:t>
            </a:fld>
            <a:endParaRPr kumimoji="1" lang="ja-JP" altLang="en-US"/>
          </a:p>
        </p:txBody>
      </p:sp>
    </p:spTree>
    <p:extLst>
      <p:ext uri="{BB962C8B-B14F-4D97-AF65-F5344CB8AC3E}">
        <p14:creationId xmlns:p14="http://schemas.microsoft.com/office/powerpoint/2010/main" val="252452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26</a:t>
            </a:fld>
            <a:endParaRPr kumimoji="1" lang="ja-JP" altLang="en-US"/>
          </a:p>
        </p:txBody>
      </p:sp>
    </p:spTree>
    <p:extLst>
      <p:ext uri="{BB962C8B-B14F-4D97-AF65-F5344CB8AC3E}">
        <p14:creationId xmlns:p14="http://schemas.microsoft.com/office/powerpoint/2010/main" val="413036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5126DE-2501-4C64-ABBC-A1AF0DE77EA8}" type="slidenum">
              <a:rPr kumimoji="1" lang="ja-JP" altLang="en-US" smtClean="0"/>
              <a:pPr/>
              <a:t>27</a:t>
            </a:fld>
            <a:endParaRPr kumimoji="1" lang="ja-JP" altLang="en-US"/>
          </a:p>
        </p:txBody>
      </p:sp>
    </p:spTree>
    <p:extLst>
      <p:ext uri="{BB962C8B-B14F-4D97-AF65-F5344CB8AC3E}">
        <p14:creationId xmlns:p14="http://schemas.microsoft.com/office/powerpoint/2010/main" val="58327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28</a:t>
            </a:fld>
            <a:endParaRPr kumimoji="1" lang="ja-JP" altLang="en-US"/>
          </a:p>
        </p:txBody>
      </p:sp>
    </p:spTree>
    <p:extLst>
      <p:ext uri="{BB962C8B-B14F-4D97-AF65-F5344CB8AC3E}">
        <p14:creationId xmlns:p14="http://schemas.microsoft.com/office/powerpoint/2010/main" val="3940752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29</a:t>
            </a:fld>
            <a:endParaRPr kumimoji="1" lang="ja-JP" altLang="en-US"/>
          </a:p>
        </p:txBody>
      </p:sp>
    </p:spTree>
    <p:extLst>
      <p:ext uri="{BB962C8B-B14F-4D97-AF65-F5344CB8AC3E}">
        <p14:creationId xmlns:p14="http://schemas.microsoft.com/office/powerpoint/2010/main" val="218691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30</a:t>
            </a:fld>
            <a:endParaRPr kumimoji="1" lang="ja-JP" altLang="en-US"/>
          </a:p>
        </p:txBody>
      </p:sp>
    </p:spTree>
    <p:extLst>
      <p:ext uri="{BB962C8B-B14F-4D97-AF65-F5344CB8AC3E}">
        <p14:creationId xmlns:p14="http://schemas.microsoft.com/office/powerpoint/2010/main" val="2186911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31</a:t>
            </a:fld>
            <a:endParaRPr kumimoji="1" lang="ja-JP" altLang="en-US"/>
          </a:p>
        </p:txBody>
      </p:sp>
    </p:spTree>
    <p:extLst>
      <p:ext uri="{BB962C8B-B14F-4D97-AF65-F5344CB8AC3E}">
        <p14:creationId xmlns:p14="http://schemas.microsoft.com/office/powerpoint/2010/main" val="10666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32</a:t>
            </a:fld>
            <a:endParaRPr kumimoji="1" lang="ja-JP" altLang="en-US"/>
          </a:p>
        </p:txBody>
      </p:sp>
    </p:spTree>
    <p:extLst>
      <p:ext uri="{BB962C8B-B14F-4D97-AF65-F5344CB8AC3E}">
        <p14:creationId xmlns:p14="http://schemas.microsoft.com/office/powerpoint/2010/main" val="205901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3</a:t>
            </a:fld>
            <a:endParaRPr kumimoji="1" lang="ja-JP" altLang="en-US"/>
          </a:p>
        </p:txBody>
      </p:sp>
    </p:spTree>
    <p:extLst>
      <p:ext uri="{BB962C8B-B14F-4D97-AF65-F5344CB8AC3E}">
        <p14:creationId xmlns:p14="http://schemas.microsoft.com/office/powerpoint/2010/main" val="20515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665126DE-2501-4C64-ABBC-A1AF0DE77EA8}" type="slidenum">
              <a:rPr kumimoji="1" lang="ja-JP" altLang="en-US" smtClean="0"/>
              <a:pPr/>
              <a:t>33</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34</a:t>
            </a:fld>
            <a:endParaRPr kumimoji="1" lang="ja-JP" altLang="en-US"/>
          </a:p>
        </p:txBody>
      </p:sp>
    </p:spTree>
    <p:extLst>
      <p:ext uri="{BB962C8B-B14F-4D97-AF65-F5344CB8AC3E}">
        <p14:creationId xmlns:p14="http://schemas.microsoft.com/office/powerpoint/2010/main" val="2724861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5126DE-2501-4C64-ABBC-A1AF0DE77EA8}" type="slidenum">
              <a:rPr kumimoji="1" lang="ja-JP" altLang="en-US" smtClean="0"/>
              <a:pPr/>
              <a:t>35</a:t>
            </a:fld>
            <a:endParaRPr kumimoji="1" lang="ja-JP" altLang="en-US"/>
          </a:p>
        </p:txBody>
      </p:sp>
    </p:spTree>
    <p:extLst>
      <p:ext uri="{BB962C8B-B14F-4D97-AF65-F5344CB8AC3E}">
        <p14:creationId xmlns:p14="http://schemas.microsoft.com/office/powerpoint/2010/main" val="3918801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5500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54275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180916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4489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82767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42628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30280">
              <a:defRPr/>
            </a:pPr>
            <a:fld id="{665126DE-2501-4C64-ABBC-A1AF0DE77EA8}" type="slidenum">
              <a:rPr lang="ja-JP" altLang="en-US">
                <a:solidFill>
                  <a:prstClr val="black"/>
                </a:solidFill>
                <a:latin typeface="Calibri"/>
                <a:ea typeface="ＭＳ Ｐゴシック" panose="020B0600070205080204" pitchFamily="50" charset="-128"/>
              </a:rPr>
              <a:pPr defTabSz="930280">
                <a:defRPr/>
              </a:pPr>
              <a:t>47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8780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7</a:t>
            </a:fld>
            <a:endParaRPr kumimoji="1" lang="ja-JP" altLang="en-US"/>
          </a:p>
        </p:txBody>
      </p:sp>
    </p:spTree>
    <p:extLst>
      <p:ext uri="{BB962C8B-B14F-4D97-AF65-F5344CB8AC3E}">
        <p14:creationId xmlns:p14="http://schemas.microsoft.com/office/powerpoint/2010/main" val="3898953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49</a:t>
            </a:fld>
            <a:endParaRPr kumimoji="1" lang="ja-JP" altLang="en-US"/>
          </a:p>
        </p:txBody>
      </p:sp>
    </p:spTree>
    <p:extLst>
      <p:ext uri="{BB962C8B-B14F-4D97-AF65-F5344CB8AC3E}">
        <p14:creationId xmlns:p14="http://schemas.microsoft.com/office/powerpoint/2010/main" val="3026803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50</a:t>
            </a:fld>
            <a:endParaRPr kumimoji="1" lang="ja-JP" altLang="en-US"/>
          </a:p>
        </p:txBody>
      </p:sp>
    </p:spTree>
    <p:extLst>
      <p:ext uri="{BB962C8B-B14F-4D97-AF65-F5344CB8AC3E}">
        <p14:creationId xmlns:p14="http://schemas.microsoft.com/office/powerpoint/2010/main" val="1682477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52</a:t>
            </a:fld>
            <a:endParaRPr kumimoji="1" lang="ja-JP" altLang="en-US"/>
          </a:p>
        </p:txBody>
      </p:sp>
    </p:spTree>
    <p:extLst>
      <p:ext uri="{BB962C8B-B14F-4D97-AF65-F5344CB8AC3E}">
        <p14:creationId xmlns:p14="http://schemas.microsoft.com/office/powerpoint/2010/main" val="2119617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54</a:t>
            </a:fld>
            <a:endParaRPr kumimoji="1" lang="ja-JP" altLang="en-US"/>
          </a:p>
        </p:txBody>
      </p:sp>
    </p:spTree>
    <p:extLst>
      <p:ext uri="{BB962C8B-B14F-4D97-AF65-F5344CB8AC3E}">
        <p14:creationId xmlns:p14="http://schemas.microsoft.com/office/powerpoint/2010/main" val="3322782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59</a:t>
            </a:fld>
            <a:endParaRPr kumimoji="1" lang="ja-JP" altLang="en-US"/>
          </a:p>
        </p:txBody>
      </p:sp>
    </p:spTree>
    <p:extLst>
      <p:ext uri="{BB962C8B-B14F-4D97-AF65-F5344CB8AC3E}">
        <p14:creationId xmlns:p14="http://schemas.microsoft.com/office/powerpoint/2010/main" val="149929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8</a:t>
            </a:fld>
            <a:endParaRPr kumimoji="1" lang="ja-JP" altLang="en-US"/>
          </a:p>
        </p:txBody>
      </p:sp>
    </p:spTree>
    <p:extLst>
      <p:ext uri="{BB962C8B-B14F-4D97-AF65-F5344CB8AC3E}">
        <p14:creationId xmlns:p14="http://schemas.microsoft.com/office/powerpoint/2010/main" val="329596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10</a:t>
            </a:fld>
            <a:endParaRPr kumimoji="1" lang="ja-JP" altLang="en-US"/>
          </a:p>
        </p:txBody>
      </p:sp>
    </p:spTree>
    <p:extLst>
      <p:ext uri="{BB962C8B-B14F-4D97-AF65-F5344CB8AC3E}">
        <p14:creationId xmlns:p14="http://schemas.microsoft.com/office/powerpoint/2010/main" val="281647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11</a:t>
            </a:fld>
            <a:endParaRPr kumimoji="1" lang="ja-JP" altLang="en-US"/>
          </a:p>
        </p:txBody>
      </p:sp>
    </p:spTree>
    <p:extLst>
      <p:ext uri="{BB962C8B-B14F-4D97-AF65-F5344CB8AC3E}">
        <p14:creationId xmlns:p14="http://schemas.microsoft.com/office/powerpoint/2010/main" val="176431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12</a:t>
            </a:fld>
            <a:endParaRPr kumimoji="1" lang="ja-JP" altLang="en-US"/>
          </a:p>
        </p:txBody>
      </p:sp>
    </p:spTree>
    <p:extLst>
      <p:ext uri="{BB962C8B-B14F-4D97-AF65-F5344CB8AC3E}">
        <p14:creationId xmlns:p14="http://schemas.microsoft.com/office/powerpoint/2010/main" val="2454921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13</a:t>
            </a:fld>
            <a:endParaRPr kumimoji="1" lang="ja-JP" altLang="en-US"/>
          </a:p>
        </p:txBody>
      </p:sp>
    </p:spTree>
    <p:extLst>
      <p:ext uri="{BB962C8B-B14F-4D97-AF65-F5344CB8AC3E}">
        <p14:creationId xmlns:p14="http://schemas.microsoft.com/office/powerpoint/2010/main" val="274376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72050"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65126DE-2501-4C64-ABBC-A1AF0DE77EA8}" type="slidenum">
              <a:rPr kumimoji="1" lang="ja-JP" altLang="en-US" smtClean="0"/>
              <a:pPr/>
              <a:t>15</a:t>
            </a:fld>
            <a:endParaRPr kumimoji="1" lang="ja-JP" altLang="en-US"/>
          </a:p>
        </p:txBody>
      </p:sp>
    </p:spTree>
    <p:extLst>
      <p:ext uri="{BB962C8B-B14F-4D97-AF65-F5344CB8AC3E}">
        <p14:creationId xmlns:p14="http://schemas.microsoft.com/office/powerpoint/2010/main" val="21154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4302EAFB-AEF6-451F-B47B-187D163FB1D4}" type="datetime8">
              <a:rPr kumimoji="1" lang="ja-JP" altLang="en-US" smtClean="0"/>
              <a:pPr/>
              <a:t>24/2/15 8時49分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ED50752-3E1B-4DBB-A4A6-0487FA155E4C}" type="datetime8">
              <a:rPr kumimoji="1" lang="ja-JP" altLang="en-US" smtClean="0"/>
              <a:pPr/>
              <a:t>24/2/15 8時49分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6377"/>
            <a:ext cx="2057400" cy="4387851"/>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06377"/>
            <a:ext cx="6019800" cy="4387851"/>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04650C3-DF28-41E3-A66C-20F06A348B38}" type="datetime8">
              <a:rPr kumimoji="1" lang="ja-JP" altLang="en-US" smtClean="0"/>
              <a:pPr/>
              <a:t>24/2/15 8時49分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0784179-096A-49B1-91B8-846EDFF3C386}" type="datetime8">
              <a:rPr kumimoji="1" lang="ja-JP" altLang="en-US" smtClean="0"/>
              <a:pPr/>
              <a:t>24/2/15 8時49分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2" indent="0">
              <a:buNone/>
              <a:defRPr sz="1400">
                <a:solidFill>
                  <a:schemeClr val="tx1">
                    <a:tint val="75000"/>
                  </a:schemeClr>
                </a:solidFill>
              </a:defRPr>
            </a:lvl4pPr>
            <a:lvl5pPr marL="1828789" indent="0">
              <a:buNone/>
              <a:defRPr sz="1400">
                <a:solidFill>
                  <a:schemeClr val="tx1">
                    <a:tint val="75000"/>
                  </a:schemeClr>
                </a:solidFill>
              </a:defRPr>
            </a:lvl5pPr>
            <a:lvl6pPr marL="2285987" indent="0">
              <a:buNone/>
              <a:defRPr sz="1400">
                <a:solidFill>
                  <a:schemeClr val="tx1">
                    <a:tint val="75000"/>
                  </a:schemeClr>
                </a:solidFill>
              </a:defRPr>
            </a:lvl6pPr>
            <a:lvl7pPr marL="2743185" indent="0">
              <a:buNone/>
              <a:defRPr sz="1400">
                <a:solidFill>
                  <a:schemeClr val="tx1">
                    <a:tint val="75000"/>
                  </a:schemeClr>
                </a:solidFill>
              </a:defRPr>
            </a:lvl7pPr>
            <a:lvl8pPr marL="3200381" indent="0">
              <a:buNone/>
              <a:defRPr sz="1400">
                <a:solidFill>
                  <a:schemeClr val="tx1">
                    <a:tint val="75000"/>
                  </a:schemeClr>
                </a:solidFill>
              </a:defRPr>
            </a:lvl8pPr>
            <a:lvl9pPr marL="3657579"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9298296-27CF-414A-91E3-EDA9604C15A9}" type="datetime8">
              <a:rPr kumimoji="1" lang="ja-JP" altLang="en-US" smtClean="0"/>
              <a:pPr/>
              <a:t>24/2/15 8時49分</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4D39CCF-00FB-440A-90C1-41F756921247}" type="datetime8">
              <a:rPr kumimoji="1" lang="ja-JP" altLang="en-US" smtClean="0"/>
              <a:pPr/>
              <a:t>24/2/15 8時49分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9"/>
            <a:ext cx="8229600" cy="1143000"/>
          </a:xfr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5"/>
            <a:ext cx="4040188" cy="639763"/>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8" y="1535115"/>
            <a:ext cx="4041775" cy="639763"/>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67F008E7-C115-45FC-87E4-A592F83D3914}" type="datetime8">
              <a:rPr kumimoji="1" lang="ja-JP" altLang="en-US" smtClean="0"/>
              <a:pPr/>
              <a:t>24/2/15 8時49分</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45888A72-9BF4-454A-8EE0-1A8FC2CB58DC}" type="datetime8">
              <a:rPr kumimoji="1" lang="ja-JP" altLang="en-US" smtClean="0"/>
              <a:pPr/>
              <a:t>24/2/15 8時49分</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A588BB-60B3-42E9-A5FC-46C280F02EBC}" type="datetime8">
              <a:rPr kumimoji="1" lang="ja-JP" altLang="en-US" smtClean="0"/>
              <a:pPr/>
              <a:t>24/2/15 8時49分</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3008313" cy="1162051"/>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95353F8-5F1F-476C-8E01-830B299E1844}" type="datetime8">
              <a:rPr kumimoji="1" lang="ja-JP" altLang="en-US" smtClean="0"/>
              <a:pPr/>
              <a:t>24/2/15 8時49分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40"/>
            <a:ext cx="5486400" cy="8048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E012C11-E3BF-4020-B172-D9B0604C23A7}" type="datetime8">
              <a:rPr kumimoji="1" lang="ja-JP" altLang="en-US" smtClean="0"/>
              <a:pPr/>
              <a:t>24/2/15 8時49分</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C0CF3E3-977F-49A5-8EC7-B81E16CC7256}"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8BAA-4504-453B-A2C3-94D2E09B7D49}" type="datetime8">
              <a:rPr kumimoji="1" lang="ja-JP" altLang="en-US" smtClean="0"/>
              <a:pPr/>
              <a:t>24/2/15 8時49分</a:t>
            </a:fld>
            <a:endParaRPr kumimoji="1" lang="ja-JP" altLang="en-US"/>
          </a:p>
        </p:txBody>
      </p:sp>
      <p:sp>
        <p:nvSpPr>
          <p:cNvPr id="5" name="フッター プレースホルダ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597352"/>
            <a:ext cx="2133600" cy="260648"/>
          </a:xfrm>
          <a:prstGeom prst="rect">
            <a:avLst/>
          </a:prstGeom>
        </p:spPr>
        <p:txBody>
          <a:bodyPr vert="horz" lIns="91440" tIns="45720" rIns="91440" bIns="45720" rtlCol="0" anchor="ctr"/>
          <a:lstStyle>
            <a:lvl1pPr algn="r">
              <a:defRPr sz="1400" i="1">
                <a:solidFill>
                  <a:schemeClr val="tx1">
                    <a:tint val="75000"/>
                  </a:schemeClr>
                </a:solidFill>
                <a:latin typeface="HGS創英角ﾎﾟｯﾌﾟ体" pitchFamily="50" charset="-128"/>
                <a:ea typeface="HGS創英角ﾎﾟｯﾌﾟ体" pitchFamily="50" charset="-128"/>
              </a:defRPr>
            </a:lvl1pPr>
          </a:lstStyle>
          <a:p>
            <a:fld id="{AC0CF3E3-977F-49A5-8EC7-B81E16CC7256}"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5" rtl="0" eaLnBrk="1" latinLnBrk="0" hangingPunct="1">
        <a:spcBef>
          <a:spcPct val="0"/>
        </a:spcBef>
        <a:buNone/>
        <a:defRPr kumimoji="1" sz="4400" kern="1200">
          <a:solidFill>
            <a:schemeClr val="tx1"/>
          </a:solidFill>
          <a:latin typeface="+mj-lt"/>
          <a:ea typeface="+mj-ea"/>
          <a:cs typeface="+mj-cs"/>
        </a:defRPr>
      </a:lvl1pPr>
    </p:titleStyle>
    <p:bodyStyle>
      <a:lvl1pPr marL="342898" indent="-342898" algn="l" defTabSz="91439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46" indent="-285748" algn="l" defTabSz="91439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993" indent="-228598" algn="l" defTabSz="91439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191"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388"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chart" Target="../charts/chart2.xml"/><Relationship Id="rId7" Type="http://schemas.openxmlformats.org/officeDocument/2006/relationships/image" Target="../media/image12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4.png"/><Relationship Id="rId4" Type="http://schemas.openxmlformats.org/officeDocument/2006/relationships/image" Target="../media/image118.png"/><Relationship Id="rId9" Type="http://schemas.openxmlformats.org/officeDocument/2006/relationships/image" Target="../media/image122.png"/></Relationships>
</file>

<file path=ppt/slides/_rels/slide5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3.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emf"/><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56.xml.rels><?xml version="1.0" encoding="UTF-8" standalone="yes"?>
<Relationships xmlns="http://schemas.openxmlformats.org/package/2006/relationships"><Relationship Id="rId8" Type="http://schemas.openxmlformats.org/officeDocument/2006/relationships/hyperlink" Target="https://www.sankei.com/article/20231213-UXRPBRV3VFNXTDCTVZHZBJ6HTU/" TargetMode="External"/><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emf"/><Relationship Id="rId4" Type="http://schemas.openxmlformats.org/officeDocument/2006/relationships/image" Target="../media/image154.png"/><Relationship Id="rId9" Type="http://schemas.openxmlformats.org/officeDocument/2006/relationships/image" Target="../media/image158.emf"/></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emf"/><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NUL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emf"/><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6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pn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chart" Target="../charts/chart4.xml"/><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chart" Target="../charts/chart3.xml"/><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0.jpe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6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jpeg"/><Relationship Id="rId18" Type="http://schemas.openxmlformats.org/officeDocument/2006/relationships/image" Target="NULL"/><Relationship Id="rId3" Type="http://schemas.openxmlformats.org/officeDocument/2006/relationships/image" Target="../media/image20.png"/><Relationship Id="rId21" Type="http://schemas.openxmlformats.org/officeDocument/2006/relationships/image" Target="../media/image31.png"/><Relationship Id="rId7" Type="http://schemas.openxmlformats.org/officeDocument/2006/relationships/image" Target="NULL"/><Relationship Id="rId12" Type="http://schemas.openxmlformats.org/officeDocument/2006/relationships/image" Target="../media/image25.jpeg"/><Relationship Id="rId17"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hyperlink" Target="https://pixabay.com/ja/%E3%83%AC%E3%83%9D%E3%83%BC%E3%83%88-%E3%83%95%E3%82%A1%E3%82%A4%E3%83%AB-%E3%83%87%E3%83%BC%E3%82%BF-%E5%88%B6%E8%A3%81-1420210/" TargetMode="Externa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NULL"/><Relationship Id="rId24"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NULL"/><Relationship Id="rId14" Type="http://schemas.openxmlformats.org/officeDocument/2006/relationships/image" Target="../media/image27.jpeg"/><Relationship Id="rId22"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5.png"/><Relationship Id="rId7" Type="http://schemas.openxmlformats.org/officeDocument/2006/relationships/image" Target="../media/image13.svg"/><Relationship Id="rId12"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34.png"/><Relationship Id="rId15" Type="http://schemas.openxmlformats.org/officeDocument/2006/relationships/image" Target="../media/image43.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8234A1E5-CE21-4385-A9F7-AC11A9B545DC}"/>
              </a:ext>
            </a:extLst>
          </p:cNvPr>
          <p:cNvSpPr>
            <a:spLocks noChangeArrowheads="1"/>
          </p:cNvSpPr>
          <p:nvPr/>
        </p:nvSpPr>
        <p:spPr bwMode="auto">
          <a:xfrm>
            <a:off x="0" y="7910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a:solidFill>
                <a:srgbClr val="000000"/>
              </a:solidFill>
            </a:endParaRPr>
          </a:p>
        </p:txBody>
      </p:sp>
      <p:sp>
        <p:nvSpPr>
          <p:cNvPr id="8197" name="タイトル 1">
            <a:extLst>
              <a:ext uri="{FF2B5EF4-FFF2-40B4-BE49-F238E27FC236}">
                <a16:creationId xmlns:a16="http://schemas.microsoft.com/office/drawing/2014/main" id="{B963BD64-ABA6-434E-965B-BBBAAC1F208B}"/>
              </a:ext>
            </a:extLst>
          </p:cNvPr>
          <p:cNvSpPr txBox="1">
            <a:spLocks noGrp="1"/>
          </p:cNvSpPr>
          <p:nvPr>
            <p:ph type="ctrTitle"/>
          </p:nvPr>
        </p:nvSpPr>
        <p:spPr>
          <a:xfrm>
            <a:off x="0" y="1341089"/>
            <a:ext cx="9144000" cy="2117583"/>
          </a:xfrm>
        </p:spPr>
        <p:txBody>
          <a:bodyPr anchorCtr="1">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令和５年の</a:t>
            </a:r>
            <a:r>
              <a:rPr kumimoji="1" lang="ja-JP" altLang="en-US" sz="4000" b="1" dirty="0" smtClean="0">
                <a:solidFill>
                  <a:schemeClr val="tx1"/>
                </a:solidFill>
                <a:latin typeface="メイリオ" panose="020B0604030504040204" pitchFamily="50" charset="-128"/>
                <a:ea typeface="メイリオ" panose="020B0604030504040204" pitchFamily="50" charset="-128"/>
              </a:rPr>
              <a:t>農政運動（全国版・県版）と今後</a:t>
            </a:r>
            <a:r>
              <a:rPr kumimoji="1" lang="ja-JP" altLang="en-US" sz="4000" b="1" dirty="0">
                <a:solidFill>
                  <a:schemeClr val="tx1"/>
                </a:solidFill>
                <a:latin typeface="メイリオ" panose="020B0604030504040204" pitchFamily="50" charset="-128"/>
                <a:ea typeface="メイリオ" panose="020B0604030504040204" pitchFamily="50" charset="-128"/>
              </a:rPr>
              <a:t>の取り組みに</a:t>
            </a:r>
            <a:r>
              <a:rPr kumimoji="1" lang="ja-JP" altLang="en-US" sz="4000" b="1" dirty="0" smtClean="0">
                <a:solidFill>
                  <a:schemeClr val="tx1"/>
                </a:solidFill>
                <a:latin typeface="メイリオ" panose="020B0604030504040204" pitchFamily="50" charset="-128"/>
                <a:ea typeface="メイリオ" panose="020B0604030504040204" pitchFamily="50" charset="-128"/>
              </a:rPr>
              <a:t>ついて</a:t>
            </a:r>
            <a:endParaRPr altLang="ja-JP" sz="2954" b="1" dirty="0">
              <a:solidFill>
                <a:schemeClr val="tx1"/>
              </a:solidFill>
              <a:latin typeface="メイリオ" panose="020B0604030504040204" pitchFamily="50" charset="-128"/>
              <a:ea typeface="メイリオ" panose="020B0604030504040204" pitchFamily="50" charset="-128"/>
            </a:endParaRPr>
          </a:p>
        </p:txBody>
      </p:sp>
      <p:pic>
        <p:nvPicPr>
          <p:cNvPr id="6" name="Picture 4" descr="\\sv-files\県中公開\A_総務企画課\E01_中央会コンプラ・JAマーク関連\JAマーク\JAマーク_紙印刷用\JAマーク_紙印刷用.gif">
            <a:extLst>
              <a:ext uri="{FF2B5EF4-FFF2-40B4-BE49-F238E27FC236}">
                <a16:creationId xmlns:a16="http://schemas.microsoft.com/office/drawing/2014/main" id="{A6BD6335-8698-4B60-B372-638728E7A9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7864" y="4050693"/>
            <a:ext cx="2237433" cy="1370976"/>
          </a:xfrm>
          <a:prstGeom prst="rect">
            <a:avLst/>
          </a:prstGeom>
          <a:noFill/>
          <a:ln w="9525">
            <a:noFill/>
            <a:miter lim="800000"/>
            <a:headEnd/>
            <a:tailEnd/>
          </a:ln>
        </p:spPr>
      </p:pic>
      <p:sp>
        <p:nvSpPr>
          <p:cNvPr id="11" name="字幕 2">
            <a:extLst>
              <a:ext uri="{FF2B5EF4-FFF2-40B4-BE49-F238E27FC236}">
                <a16:creationId xmlns:a16="http://schemas.microsoft.com/office/drawing/2014/main" id="{1F54D6DC-D9A0-414F-8311-A23AFC10FC0C}"/>
              </a:ext>
            </a:extLst>
          </p:cNvPr>
          <p:cNvSpPr txBox="1">
            <a:spLocks/>
          </p:cNvSpPr>
          <p:nvPr/>
        </p:nvSpPr>
        <p:spPr>
          <a:xfrm>
            <a:off x="2791398" y="5693973"/>
            <a:ext cx="6029074" cy="789342"/>
          </a:xfrm>
          <a:prstGeom prst="rect">
            <a:avLst/>
          </a:prstGeom>
        </p:spPr>
        <p:txBody>
          <a:bodyPr vert="horz" lIns="91440" tIns="45720" rIns="91440" bIns="45720" rtlCol="0">
            <a:normAutofit/>
          </a:bodyPr>
          <a:lstStyle>
            <a:lvl1pPr marL="0" indent="0" algn="ctr" defTabSz="914395"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197" indent="0" algn="ctr" defTabSz="914395"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395" indent="0" algn="ctr" defTabSz="914395"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592"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789"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5987"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184"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381"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579" indent="0" algn="ctr" defTabSz="914395"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42969"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00" b="0" i="0" u="none" strike="noStrike" kern="1200" cap="none" spc="700" normalizeH="0" baseline="0" noProof="0" dirty="0" smtClean="0">
                <a:ln>
                  <a:noFill/>
                </a:ln>
                <a:effectLst/>
                <a:uLnTx/>
                <a:uFillTx/>
                <a:latin typeface="+mj-ea"/>
                <a:ea typeface="+mj-ea"/>
              </a:rPr>
              <a:t>作成：</a:t>
            </a:r>
            <a:r>
              <a:rPr lang="ja-JP" altLang="en-US" sz="1800" spc="850" baseline="0" dirty="0" smtClean="0">
                <a:latin typeface="+mj-ea"/>
                <a:ea typeface="+mj-ea"/>
              </a:rPr>
              <a:t>令</a:t>
            </a:r>
            <a:r>
              <a:rPr kumimoji="1" lang="ja-JP" altLang="en-US" sz="1800" b="0" i="0" u="none" strike="noStrike" kern="1200" cap="none" spc="850" normalizeH="0" noProof="0" dirty="0" smtClean="0">
                <a:ln>
                  <a:noFill/>
                </a:ln>
                <a:effectLst/>
                <a:uLnTx/>
                <a:uFillTx/>
                <a:latin typeface="+mj-ea"/>
                <a:ea typeface="+mj-ea"/>
              </a:rPr>
              <a:t>和</a:t>
            </a:r>
            <a:r>
              <a:rPr kumimoji="1" lang="ja-JP" altLang="en-US" sz="1800" b="0" i="0" u="none" strike="noStrike" kern="1200" cap="none" spc="850" normalizeH="0" noProof="0" dirty="0">
                <a:ln>
                  <a:noFill/>
                </a:ln>
                <a:effectLst/>
                <a:uLnTx/>
                <a:uFillTx/>
                <a:latin typeface="+mj-ea"/>
                <a:ea typeface="+mj-ea"/>
              </a:rPr>
              <a:t>６年</a:t>
            </a:r>
            <a:r>
              <a:rPr kumimoji="1" lang="ja-JP" altLang="en-US" sz="1800" b="0" i="0" u="none" strike="noStrike" kern="1200" cap="none" spc="850" normalizeH="0" noProof="0" dirty="0" smtClean="0">
                <a:ln>
                  <a:noFill/>
                </a:ln>
                <a:effectLst/>
                <a:uLnTx/>
                <a:uFillTx/>
                <a:latin typeface="+mj-ea"/>
                <a:ea typeface="+mj-ea"/>
              </a:rPr>
              <a:t>１月　</a:t>
            </a:r>
            <a:r>
              <a:rPr kumimoji="1" lang="ja-JP" altLang="en-US" sz="1800" b="0" i="0" u="none" strike="noStrike" kern="1200" cap="none" normalizeH="0" baseline="0" noProof="0" dirty="0" smtClean="0">
                <a:ln>
                  <a:noFill/>
                </a:ln>
                <a:effectLst/>
                <a:uLnTx/>
                <a:uFillTx/>
                <a:latin typeface="+mj-ea"/>
                <a:ea typeface="+mj-ea"/>
              </a:rPr>
              <a:t>全国</a:t>
            </a:r>
            <a:r>
              <a:rPr kumimoji="1" lang="ja-JP" altLang="en-US" sz="1800" b="0" i="0" u="none" strike="noStrike" kern="1200" cap="none" normalizeH="0" baseline="0" noProof="0" dirty="0">
                <a:ln>
                  <a:noFill/>
                </a:ln>
                <a:effectLst/>
                <a:uLnTx/>
                <a:uFillTx/>
                <a:latin typeface="+mj-ea"/>
                <a:ea typeface="+mj-ea"/>
              </a:rPr>
              <a:t>農業協同組合</a:t>
            </a:r>
            <a:r>
              <a:rPr kumimoji="1" lang="ja-JP" altLang="en-US" sz="1800" b="0" i="0" u="none" strike="noStrike" kern="1200" cap="none" normalizeH="0" baseline="0" noProof="0" dirty="0" smtClean="0">
                <a:ln>
                  <a:noFill/>
                </a:ln>
                <a:effectLst/>
                <a:uLnTx/>
                <a:uFillTx/>
                <a:latin typeface="+mj-ea"/>
                <a:ea typeface="+mj-ea"/>
              </a:rPr>
              <a:t>中央会</a:t>
            </a:r>
            <a:endParaRPr kumimoji="1" lang="en-US" altLang="ja-JP" sz="1800" b="0" i="0" u="none" strike="noStrike" kern="1200" cap="none" normalizeH="0" baseline="0" noProof="0" dirty="0" smtClean="0">
              <a:ln>
                <a:noFill/>
              </a:ln>
              <a:effectLst/>
              <a:uLnTx/>
              <a:uFillTx/>
              <a:latin typeface="+mj-ea"/>
              <a:ea typeface="+mj-ea"/>
            </a:endParaRPr>
          </a:p>
          <a:p>
            <a:pPr algn="l" defTabSz="942969">
              <a:defRPr/>
            </a:pPr>
            <a:r>
              <a:rPr lang="ja-JP" altLang="en-US" sz="1800" spc="700" dirty="0" smtClean="0">
                <a:latin typeface="+mj-ea"/>
              </a:rPr>
              <a:t>追記：</a:t>
            </a:r>
            <a:r>
              <a:rPr lang="ja-JP" altLang="en-US" sz="1800" spc="850" dirty="0">
                <a:latin typeface="+mj-ea"/>
              </a:rPr>
              <a:t>令和</a:t>
            </a:r>
            <a:r>
              <a:rPr lang="ja-JP" altLang="en-US" sz="1800" spc="850" dirty="0" smtClean="0">
                <a:latin typeface="+mj-ea"/>
              </a:rPr>
              <a:t>６年２月　</a:t>
            </a:r>
            <a:r>
              <a:rPr lang="ja-JP" altLang="en-US" sz="1800" spc="-30" dirty="0" smtClean="0">
                <a:latin typeface="+mj-ea"/>
              </a:rPr>
              <a:t>山形県</a:t>
            </a:r>
            <a:r>
              <a:rPr lang="ja-JP" altLang="en-US" sz="1800" dirty="0" smtClean="0">
                <a:latin typeface="+mj-ea"/>
              </a:rPr>
              <a:t>農業</a:t>
            </a:r>
            <a:r>
              <a:rPr lang="ja-JP" altLang="en-US" sz="1800" dirty="0">
                <a:latin typeface="+mj-ea"/>
              </a:rPr>
              <a:t>協同組合中央会</a:t>
            </a:r>
          </a:p>
          <a:p>
            <a:pPr marL="0" marR="0" lvl="0" indent="0" algn="ctr" defTabSz="942969"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800" b="0" i="0" u="none" strike="noStrike" kern="1200" cap="none" normalizeH="0" baseline="0" noProof="0" dirty="0">
              <a:ln>
                <a:noFill/>
              </a:ln>
              <a:effectLst/>
              <a:uLnTx/>
              <a:uFillTx/>
              <a:latin typeface="+mj-ea"/>
              <a:ea typeface="+mj-ea"/>
            </a:endParaRPr>
          </a:p>
        </p:txBody>
      </p:sp>
      <p:pic>
        <p:nvPicPr>
          <p:cNvPr id="12" name="図 11" descr="アプリケーション&#10;&#10;自動的に生成された説明">
            <a:extLst>
              <a:ext uri="{FF2B5EF4-FFF2-40B4-BE49-F238E27FC236}">
                <a16:creationId xmlns:a16="http://schemas.microsoft.com/office/drawing/2014/main" id="{9A874BB1-5384-4F04-9433-BB6867B7E5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276" y="4699585"/>
            <a:ext cx="1798241" cy="1798241"/>
          </a:xfrm>
          <a:prstGeom prst="rect">
            <a:avLst/>
          </a:prstGeom>
          <a:noFill/>
          <a:ln>
            <a:noFill/>
          </a:ln>
        </p:spPr>
      </p:pic>
    </p:spTree>
    <p:extLst>
      <p:ext uri="{BB962C8B-B14F-4D97-AF65-F5344CB8AC3E}">
        <p14:creationId xmlns:p14="http://schemas.microsoft.com/office/powerpoint/2010/main" val="2993237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矢印: 五方向 144">
            <a:extLst>
              <a:ext uri="{FF2B5EF4-FFF2-40B4-BE49-F238E27FC236}">
                <a16:creationId xmlns:a16="http://schemas.microsoft.com/office/drawing/2014/main" id="{44FB3EDB-BF3F-4F99-8EC5-A5AA1817CE0C}"/>
              </a:ext>
            </a:extLst>
          </p:cNvPr>
          <p:cNvSpPr/>
          <p:nvPr/>
        </p:nvSpPr>
        <p:spPr>
          <a:xfrm>
            <a:off x="790155" y="4427612"/>
            <a:ext cx="7550496" cy="325014"/>
          </a:xfrm>
          <a:prstGeom prst="homePlat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4F383FFE-5EAE-6C98-9FBE-A643625DD254}"/>
              </a:ext>
            </a:extLst>
          </p:cNvPr>
          <p:cNvSpPr/>
          <p:nvPr/>
        </p:nvSpPr>
        <p:spPr>
          <a:xfrm>
            <a:off x="550022" y="3758007"/>
            <a:ext cx="1141658" cy="596156"/>
          </a:xfrm>
          <a:prstGeom prst="roundRect">
            <a:avLst/>
          </a:prstGeom>
          <a:solidFill>
            <a:schemeClr val="accent1">
              <a:lumMod val="75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基本的</a:t>
            </a:r>
            <a:endParaRPr kumimoji="1" lang="en-US" altLang="ja-JP" sz="1400" b="1" dirty="0"/>
          </a:p>
          <a:p>
            <a:pPr algn="ctr"/>
            <a:r>
              <a:rPr kumimoji="1" lang="ja-JP" altLang="en-US" sz="1400" b="1" dirty="0"/>
              <a:t>考え方決定</a:t>
            </a:r>
          </a:p>
        </p:txBody>
      </p:sp>
      <p:sp>
        <p:nvSpPr>
          <p:cNvPr id="18" name="四角形: 角を丸くする 17">
            <a:extLst>
              <a:ext uri="{FF2B5EF4-FFF2-40B4-BE49-F238E27FC236}">
                <a16:creationId xmlns:a16="http://schemas.microsoft.com/office/drawing/2014/main" id="{C6D93F93-FC8E-2B7B-4A1A-C2D4F00E07C5}"/>
              </a:ext>
            </a:extLst>
          </p:cNvPr>
          <p:cNvSpPr/>
          <p:nvPr/>
        </p:nvSpPr>
        <p:spPr>
          <a:xfrm>
            <a:off x="3059832" y="3778842"/>
            <a:ext cx="998860" cy="573983"/>
          </a:xfrm>
          <a:prstGeom prst="roundRect">
            <a:avLst/>
          </a:prstGeom>
          <a:solidFill>
            <a:schemeClr val="accent1">
              <a:lumMod val="75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政策提案</a:t>
            </a:r>
            <a:endParaRPr lang="en-US" altLang="ja-JP" sz="1400" b="1" dirty="0">
              <a:solidFill>
                <a:schemeClr val="bg1"/>
              </a:solidFill>
            </a:endParaRPr>
          </a:p>
          <a:p>
            <a:pPr algn="ctr"/>
            <a:r>
              <a:rPr kumimoji="1" lang="ja-JP" altLang="en-US" sz="1400" b="1" dirty="0">
                <a:solidFill>
                  <a:schemeClr val="bg1"/>
                </a:solidFill>
              </a:rPr>
              <a:t>決定</a:t>
            </a:r>
          </a:p>
        </p:txBody>
      </p:sp>
      <p:sp>
        <p:nvSpPr>
          <p:cNvPr id="9" name="矢印: 右 8">
            <a:extLst>
              <a:ext uri="{FF2B5EF4-FFF2-40B4-BE49-F238E27FC236}">
                <a16:creationId xmlns:a16="http://schemas.microsoft.com/office/drawing/2014/main" id="{60848FBF-B35F-6058-1BF5-643F83C171BA}"/>
              </a:ext>
            </a:extLst>
          </p:cNvPr>
          <p:cNvSpPr/>
          <p:nvPr/>
        </p:nvSpPr>
        <p:spPr>
          <a:xfrm>
            <a:off x="1763688" y="3717032"/>
            <a:ext cx="1264380" cy="671732"/>
          </a:xfrm>
          <a:prstGeom prst="rightArrow">
            <a:avLst>
              <a:gd name="adj1" fmla="val 72615"/>
              <a:gd name="adj2" fmla="val 48869"/>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b="1" dirty="0">
                <a:solidFill>
                  <a:schemeClr val="bg1"/>
                </a:solidFill>
              </a:rPr>
              <a:t>政策提案の</a:t>
            </a:r>
            <a:endParaRPr lang="en-US" altLang="ja-JP" sz="1300" b="1" dirty="0">
              <a:solidFill>
                <a:schemeClr val="bg1"/>
              </a:solidFill>
            </a:endParaRPr>
          </a:p>
          <a:p>
            <a:r>
              <a:rPr lang="ja-JP" altLang="en-US" sz="1300" b="1" dirty="0">
                <a:solidFill>
                  <a:schemeClr val="bg1"/>
                </a:solidFill>
              </a:rPr>
              <a:t>組織討議</a:t>
            </a:r>
            <a:endParaRPr kumimoji="1" lang="ja-JP" altLang="en-US" sz="1300" b="1" dirty="0">
              <a:solidFill>
                <a:schemeClr val="bg1"/>
              </a:solidFill>
            </a:endParaRPr>
          </a:p>
        </p:txBody>
      </p:sp>
      <p:cxnSp>
        <p:nvCxnSpPr>
          <p:cNvPr id="8" name="直線矢印コネクタ 7">
            <a:extLst>
              <a:ext uri="{FF2B5EF4-FFF2-40B4-BE49-F238E27FC236}">
                <a16:creationId xmlns:a16="http://schemas.microsoft.com/office/drawing/2014/main" id="{469F1F9F-D8AB-4B65-9A5E-EBE41CA816C9}"/>
              </a:ext>
            </a:extLst>
          </p:cNvPr>
          <p:cNvCxnSpPr>
            <a:cxnSpLocks/>
          </p:cNvCxnSpPr>
          <p:nvPr/>
        </p:nvCxnSpPr>
        <p:spPr>
          <a:xfrm>
            <a:off x="597908" y="5058195"/>
            <a:ext cx="8161338"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3C4FC8B7-145F-483C-9D17-138E395B31E1}"/>
              </a:ext>
            </a:extLst>
          </p:cNvPr>
          <p:cNvCxnSpPr>
            <a:cxnSpLocks/>
          </p:cNvCxnSpPr>
          <p:nvPr/>
        </p:nvCxnSpPr>
        <p:spPr>
          <a:xfrm flipH="1">
            <a:off x="251520" y="5078019"/>
            <a:ext cx="5116" cy="171388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A65FE747-575B-45C0-8330-173EF431BF96}"/>
              </a:ext>
            </a:extLst>
          </p:cNvPr>
          <p:cNvSpPr txBox="1"/>
          <p:nvPr/>
        </p:nvSpPr>
        <p:spPr>
          <a:xfrm>
            <a:off x="35496" y="5405730"/>
            <a:ext cx="430887" cy="1119614"/>
          </a:xfrm>
          <a:prstGeom prst="rect">
            <a:avLst/>
          </a:prstGeom>
          <a:solidFill>
            <a:schemeClr val="bg1"/>
          </a:solidFill>
        </p:spPr>
        <p:txBody>
          <a:bodyPr vert="eaVert" wrap="square" rtlCol="0">
            <a:spAutoFit/>
          </a:bodyPr>
          <a:lstStyle/>
          <a:p>
            <a:pPr algn="ctr"/>
            <a:r>
              <a:rPr lang="ja-JP" altLang="en-US" sz="1600" b="1" dirty="0">
                <a:solidFill>
                  <a:srgbClr val="00B050"/>
                </a:solidFill>
                <a:latin typeface="游ゴシック" panose="020B0400000000000000" pitchFamily="50" charset="-128"/>
                <a:ea typeface="游ゴシック" panose="020B0400000000000000" pitchFamily="50" charset="-128"/>
              </a:rPr>
              <a:t>政府・与党</a:t>
            </a:r>
            <a:endParaRPr kumimoji="1" lang="ja-JP" altLang="en-US" sz="1600" b="1" dirty="0">
              <a:solidFill>
                <a:srgbClr val="00B050"/>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BD05CC7-1101-4E63-8076-845DC055F5AE}"/>
              </a:ext>
            </a:extLst>
          </p:cNvPr>
          <p:cNvSpPr txBox="1"/>
          <p:nvPr/>
        </p:nvSpPr>
        <p:spPr>
          <a:xfrm>
            <a:off x="278622" y="4653136"/>
            <a:ext cx="794725" cy="461665"/>
          </a:xfrm>
          <a:prstGeom prst="rect">
            <a:avLst/>
          </a:prstGeom>
          <a:noFill/>
        </p:spPr>
        <p:txBody>
          <a:bodyPr wrap="square" rtlCol="0">
            <a:spAutoFit/>
          </a:bodyPr>
          <a:lstStyle/>
          <a:p>
            <a:r>
              <a:rPr kumimoji="1" lang="en-US" altLang="ja-JP" sz="2400" b="1" dirty="0">
                <a:solidFill>
                  <a:schemeClr val="bg2">
                    <a:lumMod val="50000"/>
                  </a:schemeClr>
                </a:solidFill>
              </a:rPr>
              <a:t>R5</a:t>
            </a:r>
            <a:endParaRPr kumimoji="1" lang="ja-JP" altLang="en-US" b="1" dirty="0">
              <a:solidFill>
                <a:schemeClr val="bg2">
                  <a:lumMod val="50000"/>
                </a:schemeClr>
              </a:solidFill>
            </a:endParaRPr>
          </a:p>
        </p:txBody>
      </p:sp>
      <p:grpSp>
        <p:nvGrpSpPr>
          <p:cNvPr id="70" name="グループ化 69">
            <a:extLst>
              <a:ext uri="{FF2B5EF4-FFF2-40B4-BE49-F238E27FC236}">
                <a16:creationId xmlns:a16="http://schemas.microsoft.com/office/drawing/2014/main" id="{D291E016-4EF0-4CE7-3348-7160FCDF84D2}"/>
              </a:ext>
            </a:extLst>
          </p:cNvPr>
          <p:cNvGrpSpPr/>
          <p:nvPr/>
        </p:nvGrpSpPr>
        <p:grpSpPr>
          <a:xfrm>
            <a:off x="1738178" y="4852364"/>
            <a:ext cx="607507" cy="457691"/>
            <a:chOff x="1738178" y="6076500"/>
            <a:chExt cx="607507" cy="457691"/>
          </a:xfrm>
        </p:grpSpPr>
        <p:sp>
          <p:nvSpPr>
            <p:cNvPr id="62" name="楕円 61">
              <a:extLst>
                <a:ext uri="{FF2B5EF4-FFF2-40B4-BE49-F238E27FC236}">
                  <a16:creationId xmlns:a16="http://schemas.microsoft.com/office/drawing/2014/main" id="{270DE0F3-A635-4694-B7CC-3EB9D352A6E5}"/>
                </a:ext>
              </a:extLst>
            </p:cNvPr>
            <p:cNvSpPr/>
            <p:nvPr/>
          </p:nvSpPr>
          <p:spPr>
            <a:xfrm>
              <a:off x="1763492" y="6076500"/>
              <a:ext cx="461732" cy="457691"/>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EE8DE876-5201-42F7-B31E-421127901A19}"/>
                </a:ext>
              </a:extLst>
            </p:cNvPr>
            <p:cNvSpPr txBox="1"/>
            <p:nvPr/>
          </p:nvSpPr>
          <p:spPr>
            <a:xfrm>
              <a:off x="1738178" y="6104822"/>
              <a:ext cx="607507" cy="404676"/>
            </a:xfrm>
            <a:prstGeom prst="rect">
              <a:avLst/>
            </a:prstGeom>
            <a:noFill/>
          </p:spPr>
          <p:txBody>
            <a:bodyPr wrap="square" rtlCol="0">
              <a:spAutoFit/>
            </a:bodyPr>
            <a:lstStyle/>
            <a:p>
              <a:r>
                <a:rPr lang="en-US" altLang="ja-JP" b="1" dirty="0">
                  <a:solidFill>
                    <a:schemeClr val="bg1"/>
                  </a:solidFill>
                </a:rPr>
                <a:t>3</a:t>
              </a:r>
              <a:r>
                <a:rPr kumimoji="1" lang="ja-JP" altLang="en-US" b="1" dirty="0">
                  <a:solidFill>
                    <a:schemeClr val="bg1"/>
                  </a:solidFill>
                </a:rPr>
                <a:t>月</a:t>
              </a:r>
            </a:p>
          </p:txBody>
        </p:sp>
      </p:grpSp>
      <p:grpSp>
        <p:nvGrpSpPr>
          <p:cNvPr id="61" name="グループ化 60">
            <a:extLst>
              <a:ext uri="{FF2B5EF4-FFF2-40B4-BE49-F238E27FC236}">
                <a16:creationId xmlns:a16="http://schemas.microsoft.com/office/drawing/2014/main" id="{705B60B1-7155-3EA2-F39B-5C77A1E48A05}"/>
              </a:ext>
            </a:extLst>
          </p:cNvPr>
          <p:cNvGrpSpPr/>
          <p:nvPr/>
        </p:nvGrpSpPr>
        <p:grpSpPr>
          <a:xfrm>
            <a:off x="2596341" y="4869160"/>
            <a:ext cx="607507" cy="417716"/>
            <a:chOff x="4201295" y="6047446"/>
            <a:chExt cx="607507" cy="417716"/>
          </a:xfrm>
        </p:grpSpPr>
        <p:sp>
          <p:nvSpPr>
            <p:cNvPr id="91" name="楕円 90">
              <a:extLst>
                <a:ext uri="{FF2B5EF4-FFF2-40B4-BE49-F238E27FC236}">
                  <a16:creationId xmlns:a16="http://schemas.microsoft.com/office/drawing/2014/main" id="{6907BB42-54C8-47A9-91FC-43F87973B697}"/>
                </a:ext>
              </a:extLst>
            </p:cNvPr>
            <p:cNvSpPr/>
            <p:nvPr/>
          </p:nvSpPr>
          <p:spPr>
            <a:xfrm>
              <a:off x="4235182" y="6047446"/>
              <a:ext cx="461732" cy="417716"/>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BFA2D42-2C14-4B65-95D3-9AD9FF2BBAB0}"/>
                </a:ext>
              </a:extLst>
            </p:cNvPr>
            <p:cNvSpPr txBox="1"/>
            <p:nvPr/>
          </p:nvSpPr>
          <p:spPr>
            <a:xfrm>
              <a:off x="4201295" y="6083672"/>
              <a:ext cx="607507" cy="369332"/>
            </a:xfrm>
            <a:prstGeom prst="rect">
              <a:avLst/>
            </a:prstGeom>
            <a:noFill/>
          </p:spPr>
          <p:txBody>
            <a:bodyPr wrap="square" rtlCol="0">
              <a:spAutoFit/>
            </a:bodyPr>
            <a:lstStyle/>
            <a:p>
              <a:r>
                <a:rPr kumimoji="1" lang="en-US" altLang="ja-JP" b="1" dirty="0">
                  <a:solidFill>
                    <a:schemeClr val="bg1"/>
                  </a:solidFill>
                </a:rPr>
                <a:t>5</a:t>
              </a:r>
              <a:r>
                <a:rPr kumimoji="1" lang="ja-JP" altLang="en-US" b="1" dirty="0">
                  <a:solidFill>
                    <a:schemeClr val="bg1"/>
                  </a:solidFill>
                </a:rPr>
                <a:t>月</a:t>
              </a:r>
            </a:p>
          </p:txBody>
        </p:sp>
      </p:grpSp>
      <p:grpSp>
        <p:nvGrpSpPr>
          <p:cNvPr id="59" name="グループ化 58">
            <a:extLst>
              <a:ext uri="{FF2B5EF4-FFF2-40B4-BE49-F238E27FC236}">
                <a16:creationId xmlns:a16="http://schemas.microsoft.com/office/drawing/2014/main" id="{0E99EC42-F59E-EE97-55A1-0FC0D7BB28C8}"/>
              </a:ext>
            </a:extLst>
          </p:cNvPr>
          <p:cNvGrpSpPr/>
          <p:nvPr/>
        </p:nvGrpSpPr>
        <p:grpSpPr>
          <a:xfrm>
            <a:off x="3239440" y="4860449"/>
            <a:ext cx="607507" cy="417718"/>
            <a:chOff x="4844394" y="6084585"/>
            <a:chExt cx="607507" cy="417718"/>
          </a:xfrm>
        </p:grpSpPr>
        <p:sp>
          <p:nvSpPr>
            <p:cNvPr id="112" name="楕円 111">
              <a:extLst>
                <a:ext uri="{FF2B5EF4-FFF2-40B4-BE49-F238E27FC236}">
                  <a16:creationId xmlns:a16="http://schemas.microsoft.com/office/drawing/2014/main" id="{D6AC0BB5-4465-4EEA-BAE0-B52B38F8ABC0}"/>
                </a:ext>
              </a:extLst>
            </p:cNvPr>
            <p:cNvSpPr/>
            <p:nvPr/>
          </p:nvSpPr>
          <p:spPr>
            <a:xfrm>
              <a:off x="4876810" y="608458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514A1835-C536-4D67-ACBB-1FD7E867AA9F}"/>
                </a:ext>
              </a:extLst>
            </p:cNvPr>
            <p:cNvSpPr txBox="1"/>
            <p:nvPr/>
          </p:nvSpPr>
          <p:spPr>
            <a:xfrm>
              <a:off x="4844394" y="6110983"/>
              <a:ext cx="607507" cy="369334"/>
            </a:xfrm>
            <a:prstGeom prst="rect">
              <a:avLst/>
            </a:prstGeom>
            <a:noFill/>
          </p:spPr>
          <p:txBody>
            <a:bodyPr wrap="square" rtlCol="0">
              <a:spAutoFit/>
            </a:bodyPr>
            <a:lstStyle/>
            <a:p>
              <a:r>
                <a:rPr lang="en-US" altLang="ja-JP" b="1" dirty="0">
                  <a:solidFill>
                    <a:schemeClr val="bg1"/>
                  </a:solidFill>
                </a:rPr>
                <a:t>6</a:t>
              </a:r>
              <a:r>
                <a:rPr kumimoji="1" lang="ja-JP" altLang="en-US" b="1" dirty="0">
                  <a:solidFill>
                    <a:schemeClr val="bg1"/>
                  </a:solidFill>
                </a:rPr>
                <a:t>月</a:t>
              </a:r>
            </a:p>
          </p:txBody>
        </p:sp>
      </p:grpSp>
      <p:pic>
        <p:nvPicPr>
          <p:cNvPr id="87" name="図 86">
            <a:extLst>
              <a:ext uri="{FF2B5EF4-FFF2-40B4-BE49-F238E27FC236}">
                <a16:creationId xmlns:a16="http://schemas.microsoft.com/office/drawing/2014/main" id="{D86C1B80-708D-4ABF-8F00-FE9D11B669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9215" y="1271718"/>
            <a:ext cx="1473124" cy="900190"/>
          </a:xfrm>
          <a:prstGeom prst="rect">
            <a:avLst/>
          </a:prstGeom>
          <a:ln>
            <a:noFill/>
          </a:ln>
          <a:effectLst>
            <a:softEdge rad="112500"/>
          </a:effectLst>
        </p:spPr>
      </p:pic>
      <p:pic>
        <p:nvPicPr>
          <p:cNvPr id="10" name="図 9">
            <a:extLst>
              <a:ext uri="{FF2B5EF4-FFF2-40B4-BE49-F238E27FC236}">
                <a16:creationId xmlns:a16="http://schemas.microsoft.com/office/drawing/2014/main" id="{B72BC8B3-7E46-4B51-B001-C42F2A5E49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66" y="2677977"/>
            <a:ext cx="1552524" cy="1035937"/>
          </a:xfrm>
          <a:prstGeom prst="rect">
            <a:avLst/>
          </a:prstGeom>
          <a:ln>
            <a:noFill/>
          </a:ln>
          <a:effectLst>
            <a:softEdge rad="112500"/>
          </a:effectLst>
        </p:spPr>
      </p:pic>
      <p:sp>
        <p:nvSpPr>
          <p:cNvPr id="138" name="テキスト ボックス 137">
            <a:extLst>
              <a:ext uri="{FF2B5EF4-FFF2-40B4-BE49-F238E27FC236}">
                <a16:creationId xmlns:a16="http://schemas.microsoft.com/office/drawing/2014/main" id="{629C38DA-F59A-41D3-9EE9-46B689468FC0}"/>
              </a:ext>
            </a:extLst>
          </p:cNvPr>
          <p:cNvSpPr txBox="1"/>
          <p:nvPr/>
        </p:nvSpPr>
        <p:spPr>
          <a:xfrm>
            <a:off x="2466781" y="5741395"/>
            <a:ext cx="1553743" cy="646331"/>
          </a:xfrm>
          <a:prstGeom prst="rect">
            <a:avLst/>
          </a:prstGeom>
          <a:noFill/>
        </p:spPr>
        <p:txBody>
          <a:bodyPr wrap="square">
            <a:spAutoFit/>
          </a:bodyPr>
          <a:lstStyle/>
          <a:p>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6</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2</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日</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食料農業農村政策の</a:t>
            </a:r>
            <a:endParaRPr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新たな展開方向</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143" name="テキスト ボックス 142">
            <a:extLst>
              <a:ext uri="{FF2B5EF4-FFF2-40B4-BE49-F238E27FC236}">
                <a16:creationId xmlns:a16="http://schemas.microsoft.com/office/drawing/2014/main" id="{3BA5A6A8-ACCF-4614-8C4D-0E6DE8C6CB91}"/>
              </a:ext>
            </a:extLst>
          </p:cNvPr>
          <p:cNvSpPr txBox="1"/>
          <p:nvPr/>
        </p:nvSpPr>
        <p:spPr>
          <a:xfrm>
            <a:off x="3157003" y="5475755"/>
            <a:ext cx="1343244" cy="523220"/>
          </a:xfrm>
          <a:prstGeom prst="rect">
            <a:avLst/>
          </a:prstGeom>
          <a:noFill/>
        </p:spPr>
        <p:txBody>
          <a:bodyPr wrap="square">
            <a:spAutoFit/>
          </a:bodyPr>
          <a:lstStyle/>
          <a:p>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6</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16</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日</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骨太の方針</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131" name="正方形/長方形 130">
            <a:extLst>
              <a:ext uri="{FF2B5EF4-FFF2-40B4-BE49-F238E27FC236}">
                <a16:creationId xmlns:a16="http://schemas.microsoft.com/office/drawing/2014/main" id="{18491B94-2A18-43C9-B24A-5CF01E95B393}"/>
              </a:ext>
            </a:extLst>
          </p:cNvPr>
          <p:cNvSpPr/>
          <p:nvPr/>
        </p:nvSpPr>
        <p:spPr>
          <a:xfrm>
            <a:off x="571370" y="4221088"/>
            <a:ext cx="7907479" cy="793668"/>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游ゴシック" panose="020B0400000000000000" pitchFamily="50" charset="-128"/>
                <a:ea typeface="游ゴシック" panose="020B0400000000000000" pitchFamily="50" charset="-128"/>
              </a:rPr>
              <a:t>上記の他、各県域において県別集会を開催する等地元議員に働きかけ</a:t>
            </a:r>
            <a:r>
              <a:rPr lang="ja-JP" altLang="en-US" b="1" dirty="0">
                <a:solidFill>
                  <a:srgbClr val="FF0000"/>
                </a:solidFill>
                <a:latin typeface="游ゴシック" panose="020B0400000000000000" pitchFamily="50" charset="-128"/>
                <a:ea typeface="游ゴシック" panose="020B0400000000000000" pitchFamily="50" charset="-128"/>
              </a:rPr>
              <a:t>！</a:t>
            </a:r>
            <a:endParaRPr kumimoji="1" lang="ja-JP" altLang="en-US" b="1" dirty="0">
              <a:solidFill>
                <a:srgbClr val="FF0000"/>
              </a:solidFill>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08C8BE6E-27DE-062A-0041-BCBC760EF29C}"/>
              </a:ext>
            </a:extLst>
          </p:cNvPr>
          <p:cNvGrpSpPr/>
          <p:nvPr/>
        </p:nvGrpSpPr>
        <p:grpSpPr>
          <a:xfrm>
            <a:off x="323528" y="1873877"/>
            <a:ext cx="2267397" cy="1002081"/>
            <a:chOff x="277079" y="1910805"/>
            <a:chExt cx="2267397" cy="1002081"/>
          </a:xfrm>
        </p:grpSpPr>
        <p:sp>
          <p:nvSpPr>
            <p:cNvPr id="132" name="正方形/長方形 131">
              <a:extLst>
                <a:ext uri="{FF2B5EF4-FFF2-40B4-BE49-F238E27FC236}">
                  <a16:creationId xmlns:a16="http://schemas.microsoft.com/office/drawing/2014/main" id="{2A8507C8-C22E-4DB0-A27B-CB0D3162D35B}"/>
                </a:ext>
              </a:extLst>
            </p:cNvPr>
            <p:cNvSpPr/>
            <p:nvPr/>
          </p:nvSpPr>
          <p:spPr>
            <a:xfrm>
              <a:off x="277079" y="1910805"/>
              <a:ext cx="2267397" cy="1002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3</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8</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農政推進の集い</a:t>
              </a:r>
              <a:endParaRPr kumimoji="1"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実参加：</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約</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rPr>
                <a:t>400</a:t>
              </a: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名</a:t>
              </a:r>
            </a:p>
          </p:txBody>
        </p:sp>
        <p:cxnSp>
          <p:nvCxnSpPr>
            <p:cNvPr id="148" name="直線コネクタ 147">
              <a:extLst>
                <a:ext uri="{FF2B5EF4-FFF2-40B4-BE49-F238E27FC236}">
                  <a16:creationId xmlns:a16="http://schemas.microsoft.com/office/drawing/2014/main" id="{CE1D4D1A-49A2-4C82-A8DE-F29E5DCA4545}"/>
                </a:ext>
              </a:extLst>
            </p:cNvPr>
            <p:cNvCxnSpPr>
              <a:cxnSpLocks/>
            </p:cNvCxnSpPr>
            <p:nvPr/>
          </p:nvCxnSpPr>
          <p:spPr>
            <a:xfrm>
              <a:off x="509622" y="2313800"/>
              <a:ext cx="66615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0C1975C1-E1B8-A967-F51D-15058AD418C9}"/>
              </a:ext>
            </a:extLst>
          </p:cNvPr>
          <p:cNvGrpSpPr/>
          <p:nvPr/>
        </p:nvGrpSpPr>
        <p:grpSpPr>
          <a:xfrm>
            <a:off x="1403648" y="581168"/>
            <a:ext cx="2304256" cy="742906"/>
            <a:chOff x="4222923" y="2098600"/>
            <a:chExt cx="2304256" cy="742906"/>
          </a:xfrm>
        </p:grpSpPr>
        <p:sp>
          <p:nvSpPr>
            <p:cNvPr id="111" name="正方形/長方形 110">
              <a:extLst>
                <a:ext uri="{FF2B5EF4-FFF2-40B4-BE49-F238E27FC236}">
                  <a16:creationId xmlns:a16="http://schemas.microsoft.com/office/drawing/2014/main" id="{3E44063D-7A56-4CCC-A68C-15183BFA9807}"/>
                </a:ext>
              </a:extLst>
            </p:cNvPr>
            <p:cNvSpPr/>
            <p:nvPr/>
          </p:nvSpPr>
          <p:spPr>
            <a:xfrm>
              <a:off x="4222923" y="2098600"/>
              <a:ext cx="2304256" cy="7429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５月</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12</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政策推進全国大会</a:t>
              </a:r>
              <a:endParaRPr kumimoji="1"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実・</a:t>
              </a:r>
              <a:r>
                <a:rPr kumimoji="1" lang="en-US" altLang="ja-JP" sz="1100" dirty="0">
                  <a:solidFill>
                    <a:schemeClr val="tx1">
                      <a:lumMod val="65000"/>
                      <a:lumOff val="35000"/>
                    </a:schemeClr>
                  </a:solidFill>
                  <a:latin typeface="游ゴシック" panose="020B0400000000000000" pitchFamily="50" charset="-128"/>
                  <a:ea typeface="游ゴシック" panose="020B0400000000000000" pitchFamily="50" charset="-128"/>
                </a:rPr>
                <a:t>WEB</a:t>
              </a: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参加：</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約</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rPr>
                <a:t>4,000</a:t>
              </a: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名</a:t>
              </a:r>
            </a:p>
          </p:txBody>
        </p:sp>
        <p:cxnSp>
          <p:nvCxnSpPr>
            <p:cNvPr id="149" name="直線コネクタ 148">
              <a:extLst>
                <a:ext uri="{FF2B5EF4-FFF2-40B4-BE49-F238E27FC236}">
                  <a16:creationId xmlns:a16="http://schemas.microsoft.com/office/drawing/2014/main" id="{AD74B412-146A-497C-9241-576CAFEF8CF5}"/>
                </a:ext>
              </a:extLst>
            </p:cNvPr>
            <p:cNvCxnSpPr>
              <a:cxnSpLocks/>
            </p:cNvCxnSpPr>
            <p:nvPr/>
          </p:nvCxnSpPr>
          <p:spPr>
            <a:xfrm>
              <a:off x="4510902" y="2354144"/>
              <a:ext cx="769315"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88353F90-8B86-2CA3-349C-1C590D33C438}"/>
              </a:ext>
            </a:extLst>
          </p:cNvPr>
          <p:cNvGrpSpPr/>
          <p:nvPr/>
        </p:nvGrpSpPr>
        <p:grpSpPr>
          <a:xfrm>
            <a:off x="1034365" y="4855370"/>
            <a:ext cx="607507" cy="418289"/>
            <a:chOff x="1034365" y="6079506"/>
            <a:chExt cx="607507" cy="418289"/>
          </a:xfrm>
        </p:grpSpPr>
        <p:sp>
          <p:nvSpPr>
            <p:cNvPr id="20" name="楕円 19">
              <a:extLst>
                <a:ext uri="{FF2B5EF4-FFF2-40B4-BE49-F238E27FC236}">
                  <a16:creationId xmlns:a16="http://schemas.microsoft.com/office/drawing/2014/main" id="{1C23F918-DC99-2169-6A65-28014CF1A091}"/>
                </a:ext>
              </a:extLst>
            </p:cNvPr>
            <p:cNvSpPr/>
            <p:nvPr/>
          </p:nvSpPr>
          <p:spPr>
            <a:xfrm>
              <a:off x="1074068" y="6080078"/>
              <a:ext cx="461732" cy="417717"/>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47B2771-A877-7C69-A494-DF8712F654DA}"/>
                </a:ext>
              </a:extLst>
            </p:cNvPr>
            <p:cNvSpPr txBox="1"/>
            <p:nvPr/>
          </p:nvSpPr>
          <p:spPr>
            <a:xfrm>
              <a:off x="1034365" y="6079506"/>
              <a:ext cx="607507" cy="369332"/>
            </a:xfrm>
            <a:prstGeom prst="rect">
              <a:avLst/>
            </a:prstGeom>
            <a:noFill/>
          </p:spPr>
          <p:txBody>
            <a:bodyPr wrap="square" rtlCol="0">
              <a:spAutoFit/>
            </a:bodyPr>
            <a:lstStyle/>
            <a:p>
              <a:r>
                <a:rPr kumimoji="1" lang="en-US" altLang="ja-JP" b="1" dirty="0">
                  <a:solidFill>
                    <a:schemeClr val="bg1"/>
                  </a:solidFill>
                </a:rPr>
                <a:t>2</a:t>
              </a:r>
              <a:r>
                <a:rPr kumimoji="1" lang="ja-JP" altLang="en-US" b="1" dirty="0">
                  <a:solidFill>
                    <a:schemeClr val="bg1"/>
                  </a:solidFill>
                </a:rPr>
                <a:t>月</a:t>
              </a:r>
            </a:p>
          </p:txBody>
        </p:sp>
      </p:grpSp>
      <p:grpSp>
        <p:nvGrpSpPr>
          <p:cNvPr id="58" name="グループ化 57">
            <a:extLst>
              <a:ext uri="{FF2B5EF4-FFF2-40B4-BE49-F238E27FC236}">
                <a16:creationId xmlns:a16="http://schemas.microsoft.com/office/drawing/2014/main" id="{40822779-AD8A-E1A9-5C8F-A8276D224130}"/>
              </a:ext>
            </a:extLst>
          </p:cNvPr>
          <p:cNvGrpSpPr/>
          <p:nvPr/>
        </p:nvGrpSpPr>
        <p:grpSpPr>
          <a:xfrm>
            <a:off x="6279967" y="4869160"/>
            <a:ext cx="668297" cy="417718"/>
            <a:chOff x="6876256" y="6054000"/>
            <a:chExt cx="668297" cy="417718"/>
          </a:xfrm>
        </p:grpSpPr>
        <p:sp>
          <p:nvSpPr>
            <p:cNvPr id="64" name="楕円 63">
              <a:extLst>
                <a:ext uri="{FF2B5EF4-FFF2-40B4-BE49-F238E27FC236}">
                  <a16:creationId xmlns:a16="http://schemas.microsoft.com/office/drawing/2014/main" id="{DDA51038-182C-46C4-ABFA-4E5F8BEA6C59}"/>
                </a:ext>
              </a:extLst>
            </p:cNvPr>
            <p:cNvSpPr/>
            <p:nvPr/>
          </p:nvSpPr>
          <p:spPr>
            <a:xfrm>
              <a:off x="6967665" y="6054000"/>
              <a:ext cx="461732" cy="417718"/>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697C2692-E7B8-459A-8AD2-1461B4276CED}"/>
                </a:ext>
              </a:extLst>
            </p:cNvPr>
            <p:cNvSpPr txBox="1"/>
            <p:nvPr/>
          </p:nvSpPr>
          <p:spPr>
            <a:xfrm>
              <a:off x="6876256" y="6087813"/>
              <a:ext cx="668297" cy="338554"/>
            </a:xfrm>
            <a:prstGeom prst="rect">
              <a:avLst/>
            </a:prstGeom>
            <a:noFill/>
          </p:spPr>
          <p:txBody>
            <a:bodyPr wrap="square" rtlCol="0">
              <a:spAutoFit/>
            </a:bodyPr>
            <a:lstStyle/>
            <a:p>
              <a:pPr algn="ctr"/>
              <a:r>
                <a:rPr kumimoji="1" lang="en-US" altLang="ja-JP" sz="1600" b="1" dirty="0">
                  <a:solidFill>
                    <a:schemeClr val="bg1"/>
                  </a:solidFill>
                </a:rPr>
                <a:t>11</a:t>
              </a:r>
              <a:r>
                <a:rPr kumimoji="1" lang="ja-JP" altLang="en-US" sz="1600" b="1" dirty="0">
                  <a:solidFill>
                    <a:schemeClr val="bg1"/>
                  </a:solidFill>
                </a:rPr>
                <a:t>月</a:t>
              </a:r>
            </a:p>
          </p:txBody>
        </p:sp>
      </p:grpSp>
      <p:sp>
        <p:nvSpPr>
          <p:cNvPr id="66" name="正方形/長方形 65">
            <a:extLst>
              <a:ext uri="{FF2B5EF4-FFF2-40B4-BE49-F238E27FC236}">
                <a16:creationId xmlns:a16="http://schemas.microsoft.com/office/drawing/2014/main" id="{3D4BF4E9-D20A-4CE0-9F70-4AD8E6CF8AE5}"/>
              </a:ext>
            </a:extLst>
          </p:cNvPr>
          <p:cNvSpPr/>
          <p:nvPr/>
        </p:nvSpPr>
        <p:spPr>
          <a:xfrm>
            <a:off x="5812843" y="2132856"/>
            <a:ext cx="2215541" cy="7377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11</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13</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　基本農政確立全国大会</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実・</a:t>
            </a:r>
            <a:r>
              <a:rPr kumimoji="1" lang="en-US" altLang="ja-JP" sz="1100" dirty="0">
                <a:solidFill>
                  <a:schemeClr val="tx1">
                    <a:lumMod val="65000"/>
                    <a:lumOff val="35000"/>
                  </a:schemeClr>
                </a:solidFill>
                <a:latin typeface="游ゴシック" panose="020B0400000000000000" pitchFamily="50" charset="-128"/>
                <a:ea typeface="游ゴシック" panose="020B0400000000000000" pitchFamily="50" charset="-128"/>
              </a:rPr>
              <a:t>WEB</a:t>
            </a: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参加：</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約</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rPr>
              <a:t>4,000</a:t>
            </a:r>
            <a:r>
              <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名</a:t>
            </a:r>
          </a:p>
        </p:txBody>
      </p:sp>
      <p:cxnSp>
        <p:nvCxnSpPr>
          <p:cNvPr id="67" name="直線コネクタ 66">
            <a:extLst>
              <a:ext uri="{FF2B5EF4-FFF2-40B4-BE49-F238E27FC236}">
                <a16:creationId xmlns:a16="http://schemas.microsoft.com/office/drawing/2014/main" id="{E187FE5C-E257-4DAE-8703-0339CFFC824B}"/>
              </a:ext>
            </a:extLst>
          </p:cNvPr>
          <p:cNvCxnSpPr>
            <a:cxnSpLocks/>
          </p:cNvCxnSpPr>
          <p:nvPr/>
        </p:nvCxnSpPr>
        <p:spPr>
          <a:xfrm>
            <a:off x="5924842" y="2419894"/>
            <a:ext cx="69313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086EBE26-3C36-43DF-B8DF-E6082471FB3B}"/>
              </a:ext>
            </a:extLst>
          </p:cNvPr>
          <p:cNvSpPr txBox="1"/>
          <p:nvPr/>
        </p:nvSpPr>
        <p:spPr>
          <a:xfrm>
            <a:off x="1626503" y="6105533"/>
            <a:ext cx="1393095" cy="707886"/>
          </a:xfrm>
          <a:prstGeom prst="rect">
            <a:avLst/>
          </a:prstGeom>
          <a:noFill/>
        </p:spPr>
        <p:txBody>
          <a:bodyPr wrap="square">
            <a:spAutoFit/>
          </a:bodyPr>
          <a:lstStyle/>
          <a:p>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5</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29</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日</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300" b="1" dirty="0">
                <a:solidFill>
                  <a:schemeClr val="tx1">
                    <a:lumMod val="85000"/>
                    <a:lumOff val="15000"/>
                  </a:schemeClr>
                </a:solidFill>
                <a:latin typeface="游ゴシック" panose="020B0400000000000000" pitchFamily="50" charset="-128"/>
                <a:ea typeface="游ゴシック" panose="020B0400000000000000" pitchFamily="50" charset="-128"/>
              </a:rPr>
              <a:t>基本法検証部会中間取りまとめ</a:t>
            </a:r>
          </a:p>
        </p:txBody>
      </p:sp>
      <p:sp>
        <p:nvSpPr>
          <p:cNvPr id="69" name="テキスト ボックス 68">
            <a:extLst>
              <a:ext uri="{FF2B5EF4-FFF2-40B4-BE49-F238E27FC236}">
                <a16:creationId xmlns:a16="http://schemas.microsoft.com/office/drawing/2014/main" id="{E97BEAE5-7E11-4397-86B9-A1DAE8E272F6}"/>
              </a:ext>
            </a:extLst>
          </p:cNvPr>
          <p:cNvSpPr txBox="1"/>
          <p:nvPr/>
        </p:nvSpPr>
        <p:spPr>
          <a:xfrm>
            <a:off x="4283968" y="6239670"/>
            <a:ext cx="2639610" cy="492443"/>
          </a:xfrm>
          <a:prstGeom prst="rect">
            <a:avLst/>
          </a:prstGeom>
          <a:noFill/>
          <a:ln w="38100">
            <a:noFill/>
            <a:prstDash val="dash"/>
          </a:ln>
        </p:spPr>
        <p:txBody>
          <a:bodyPr wrap="square">
            <a:spAutoFit/>
          </a:bodyPr>
          <a:lstStyle/>
          <a:p>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9</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11</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日　</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基本法検証部会</a:t>
            </a:r>
            <a:endPar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食料・農業・農村政策審議会　答申</a:t>
            </a:r>
          </a:p>
        </p:txBody>
      </p:sp>
      <p:sp>
        <p:nvSpPr>
          <p:cNvPr id="30" name="矢印: 右 29">
            <a:extLst>
              <a:ext uri="{FF2B5EF4-FFF2-40B4-BE49-F238E27FC236}">
                <a16:creationId xmlns:a16="http://schemas.microsoft.com/office/drawing/2014/main" id="{5A5EA491-27A8-6C15-B361-E2ECD9A056BF}"/>
              </a:ext>
            </a:extLst>
          </p:cNvPr>
          <p:cNvSpPr/>
          <p:nvPr/>
        </p:nvSpPr>
        <p:spPr>
          <a:xfrm>
            <a:off x="5035812" y="3751635"/>
            <a:ext cx="1264380" cy="622272"/>
          </a:xfrm>
          <a:prstGeom prst="rightArrow">
            <a:avLst>
              <a:gd name="adj1" fmla="val 72615"/>
              <a:gd name="adj2" fmla="val 48869"/>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b="1" dirty="0">
                <a:solidFill>
                  <a:schemeClr val="bg1"/>
                </a:solidFill>
              </a:rPr>
              <a:t>重点要請の</a:t>
            </a:r>
            <a:endParaRPr lang="en-US" altLang="ja-JP" sz="1300" b="1" dirty="0">
              <a:solidFill>
                <a:schemeClr val="bg1"/>
              </a:solidFill>
            </a:endParaRPr>
          </a:p>
          <a:p>
            <a:r>
              <a:rPr lang="ja-JP" altLang="en-US" sz="1300" b="1" dirty="0">
                <a:solidFill>
                  <a:schemeClr val="bg1"/>
                </a:solidFill>
              </a:rPr>
              <a:t>組織討議</a:t>
            </a:r>
            <a:endParaRPr kumimoji="1" lang="ja-JP" altLang="en-US" sz="1300" b="1" dirty="0">
              <a:solidFill>
                <a:schemeClr val="bg1"/>
              </a:solidFill>
            </a:endParaRPr>
          </a:p>
        </p:txBody>
      </p:sp>
      <p:grpSp>
        <p:nvGrpSpPr>
          <p:cNvPr id="26" name="グループ化 25">
            <a:extLst>
              <a:ext uri="{FF2B5EF4-FFF2-40B4-BE49-F238E27FC236}">
                <a16:creationId xmlns:a16="http://schemas.microsoft.com/office/drawing/2014/main" id="{5983C0C1-425B-94C5-78B1-26C6AE05766D}"/>
              </a:ext>
            </a:extLst>
          </p:cNvPr>
          <p:cNvGrpSpPr/>
          <p:nvPr/>
        </p:nvGrpSpPr>
        <p:grpSpPr>
          <a:xfrm>
            <a:off x="6368662" y="3763766"/>
            <a:ext cx="1299682" cy="596156"/>
            <a:chOff x="7594779" y="3799976"/>
            <a:chExt cx="1299682" cy="596156"/>
          </a:xfrm>
        </p:grpSpPr>
        <p:sp>
          <p:nvSpPr>
            <p:cNvPr id="34" name="四角形: 角を丸くする 33">
              <a:extLst>
                <a:ext uri="{FF2B5EF4-FFF2-40B4-BE49-F238E27FC236}">
                  <a16:creationId xmlns:a16="http://schemas.microsoft.com/office/drawing/2014/main" id="{C246E23B-51B7-6663-D891-E18E8AA9BE28}"/>
                </a:ext>
              </a:extLst>
            </p:cNvPr>
            <p:cNvSpPr/>
            <p:nvPr/>
          </p:nvSpPr>
          <p:spPr>
            <a:xfrm>
              <a:off x="7594779" y="3799976"/>
              <a:ext cx="1226984" cy="596156"/>
            </a:xfrm>
            <a:prstGeom prst="roundRect">
              <a:avLst/>
            </a:prstGeom>
            <a:solidFill>
              <a:schemeClr val="accent1">
                <a:lumMod val="75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8276427-57B3-85A2-ABC6-987B206987D4}"/>
                </a:ext>
              </a:extLst>
            </p:cNvPr>
            <p:cNvSpPr txBox="1"/>
            <p:nvPr/>
          </p:nvSpPr>
          <p:spPr>
            <a:xfrm>
              <a:off x="7594779" y="3935863"/>
              <a:ext cx="1299682" cy="307777"/>
            </a:xfrm>
            <a:prstGeom prst="rect">
              <a:avLst/>
            </a:prstGeom>
            <a:noFill/>
          </p:spPr>
          <p:txBody>
            <a:bodyPr wrap="square" rtlCol="0">
              <a:spAutoFit/>
            </a:bodyPr>
            <a:lstStyle/>
            <a:p>
              <a:r>
                <a:rPr lang="ja-JP" altLang="en-US" sz="1400" b="1" dirty="0">
                  <a:solidFill>
                    <a:schemeClr val="bg1"/>
                  </a:solidFill>
                </a:rPr>
                <a:t>重点要請</a:t>
              </a:r>
              <a:r>
                <a:rPr kumimoji="1" lang="ja-JP" altLang="en-US" sz="1400" b="1" dirty="0">
                  <a:solidFill>
                    <a:schemeClr val="bg1"/>
                  </a:solidFill>
                </a:rPr>
                <a:t>決定</a:t>
              </a:r>
            </a:p>
          </p:txBody>
        </p:sp>
      </p:grpSp>
      <p:cxnSp>
        <p:nvCxnSpPr>
          <p:cNvPr id="36" name="直線コネクタ 35">
            <a:extLst>
              <a:ext uri="{FF2B5EF4-FFF2-40B4-BE49-F238E27FC236}">
                <a16:creationId xmlns:a16="http://schemas.microsoft.com/office/drawing/2014/main" id="{ED2FC0C0-E9C3-BF8F-A5E1-236E39E9DDE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E98350FB-00BB-6612-9977-2E7AA83B4D13}"/>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令和５年のＪＡグループの主な運動経過</a:t>
            </a:r>
          </a:p>
        </p:txBody>
      </p:sp>
      <p:grpSp>
        <p:nvGrpSpPr>
          <p:cNvPr id="57" name="グループ化 56">
            <a:extLst>
              <a:ext uri="{FF2B5EF4-FFF2-40B4-BE49-F238E27FC236}">
                <a16:creationId xmlns:a16="http://schemas.microsoft.com/office/drawing/2014/main" id="{C4A16E8F-1937-215A-855D-4F2565A3F19A}"/>
              </a:ext>
            </a:extLst>
          </p:cNvPr>
          <p:cNvGrpSpPr/>
          <p:nvPr/>
        </p:nvGrpSpPr>
        <p:grpSpPr>
          <a:xfrm>
            <a:off x="7616561" y="4869160"/>
            <a:ext cx="699855" cy="417718"/>
            <a:chOff x="7616561" y="6030135"/>
            <a:chExt cx="699855" cy="417718"/>
          </a:xfrm>
        </p:grpSpPr>
        <p:sp>
          <p:nvSpPr>
            <p:cNvPr id="42" name="楕円 41">
              <a:extLst>
                <a:ext uri="{FF2B5EF4-FFF2-40B4-BE49-F238E27FC236}">
                  <a16:creationId xmlns:a16="http://schemas.microsoft.com/office/drawing/2014/main" id="{9C1A8DF0-246D-F45E-3DDB-912B1E444595}"/>
                </a:ext>
              </a:extLst>
            </p:cNvPr>
            <p:cNvSpPr/>
            <p:nvPr/>
          </p:nvSpPr>
          <p:spPr>
            <a:xfrm>
              <a:off x="7707970" y="603013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37236BF2-7B34-27F9-3FF1-D81FC813D3CD}"/>
                </a:ext>
              </a:extLst>
            </p:cNvPr>
            <p:cNvSpPr txBox="1"/>
            <p:nvPr/>
          </p:nvSpPr>
          <p:spPr>
            <a:xfrm>
              <a:off x="7616561" y="6087813"/>
              <a:ext cx="699855" cy="338554"/>
            </a:xfrm>
            <a:prstGeom prst="rect">
              <a:avLst/>
            </a:prstGeom>
            <a:noFill/>
          </p:spPr>
          <p:txBody>
            <a:bodyPr wrap="square" rtlCol="0">
              <a:spAutoFit/>
            </a:bodyPr>
            <a:lstStyle/>
            <a:p>
              <a:pPr algn="ctr"/>
              <a:r>
                <a:rPr kumimoji="1" lang="en-US" altLang="ja-JP" sz="1600" b="1" dirty="0">
                  <a:solidFill>
                    <a:schemeClr val="bg1"/>
                  </a:solidFill>
                </a:rPr>
                <a:t>12</a:t>
              </a:r>
              <a:r>
                <a:rPr kumimoji="1" lang="ja-JP" altLang="en-US" sz="1600" b="1" dirty="0">
                  <a:solidFill>
                    <a:schemeClr val="bg1"/>
                  </a:solidFill>
                </a:rPr>
                <a:t>月</a:t>
              </a:r>
            </a:p>
          </p:txBody>
        </p:sp>
      </p:grpSp>
      <p:cxnSp>
        <p:nvCxnSpPr>
          <p:cNvPr id="75" name="直線コネクタ 74">
            <a:extLst>
              <a:ext uri="{FF2B5EF4-FFF2-40B4-BE49-F238E27FC236}">
                <a16:creationId xmlns:a16="http://schemas.microsoft.com/office/drawing/2014/main" id="{3953B6E6-2D17-A8A4-E8CA-A1B969F94A65}"/>
              </a:ext>
            </a:extLst>
          </p:cNvPr>
          <p:cNvCxnSpPr>
            <a:cxnSpLocks/>
          </p:cNvCxnSpPr>
          <p:nvPr/>
        </p:nvCxnSpPr>
        <p:spPr>
          <a:xfrm>
            <a:off x="251520" y="681820"/>
            <a:ext cx="0" cy="418734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FC544F0D-CBAF-F6E3-80E9-78CA721B65E4}"/>
              </a:ext>
            </a:extLst>
          </p:cNvPr>
          <p:cNvSpPr txBox="1"/>
          <p:nvPr/>
        </p:nvSpPr>
        <p:spPr>
          <a:xfrm>
            <a:off x="35496" y="2539560"/>
            <a:ext cx="461665" cy="1465504"/>
          </a:xfrm>
          <a:prstGeom prst="rect">
            <a:avLst/>
          </a:prstGeom>
          <a:solidFill>
            <a:schemeClr val="bg1"/>
          </a:solidFill>
        </p:spPr>
        <p:txBody>
          <a:bodyPr vert="eaVert" wrap="square" rtlCol="0">
            <a:spAutoFit/>
          </a:bodyPr>
          <a:lstStyle/>
          <a:p>
            <a:r>
              <a:rPr kumimoji="1" lang="ja-JP" altLang="en-US" b="1" dirty="0">
                <a:solidFill>
                  <a:schemeClr val="accent3">
                    <a:lumMod val="75000"/>
                  </a:schemeClr>
                </a:solidFill>
                <a:latin typeface="游ゴシック" panose="020B0400000000000000" pitchFamily="50" charset="-128"/>
                <a:ea typeface="游ゴシック" panose="020B0400000000000000" pitchFamily="50" charset="-128"/>
              </a:rPr>
              <a:t>ＪＡグループ</a:t>
            </a:r>
          </a:p>
        </p:txBody>
      </p:sp>
      <p:grpSp>
        <p:nvGrpSpPr>
          <p:cNvPr id="14" name="グループ化 13">
            <a:extLst>
              <a:ext uri="{FF2B5EF4-FFF2-40B4-BE49-F238E27FC236}">
                <a16:creationId xmlns:a16="http://schemas.microsoft.com/office/drawing/2014/main" id="{D0563CF6-CD30-6FDF-41DC-E5B0EAD84FD2}"/>
              </a:ext>
            </a:extLst>
          </p:cNvPr>
          <p:cNvGrpSpPr/>
          <p:nvPr/>
        </p:nvGrpSpPr>
        <p:grpSpPr>
          <a:xfrm>
            <a:off x="3933050" y="4869160"/>
            <a:ext cx="607507" cy="417718"/>
            <a:chOff x="4844394" y="6084585"/>
            <a:chExt cx="607507" cy="417718"/>
          </a:xfrm>
        </p:grpSpPr>
        <p:sp>
          <p:nvSpPr>
            <p:cNvPr id="15" name="楕円 14">
              <a:extLst>
                <a:ext uri="{FF2B5EF4-FFF2-40B4-BE49-F238E27FC236}">
                  <a16:creationId xmlns:a16="http://schemas.microsoft.com/office/drawing/2014/main" id="{30E62809-735D-0202-F3D9-5C3B6E021F05}"/>
                </a:ext>
              </a:extLst>
            </p:cNvPr>
            <p:cNvSpPr/>
            <p:nvPr/>
          </p:nvSpPr>
          <p:spPr>
            <a:xfrm>
              <a:off x="4876810" y="608458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A3AAB8A-4A69-6856-735A-7516FEB42A59}"/>
                </a:ext>
              </a:extLst>
            </p:cNvPr>
            <p:cNvSpPr txBox="1"/>
            <p:nvPr/>
          </p:nvSpPr>
          <p:spPr>
            <a:xfrm>
              <a:off x="4844394" y="6110983"/>
              <a:ext cx="607507" cy="369334"/>
            </a:xfrm>
            <a:prstGeom prst="rect">
              <a:avLst/>
            </a:prstGeom>
            <a:noFill/>
          </p:spPr>
          <p:txBody>
            <a:bodyPr wrap="square" rtlCol="0">
              <a:spAutoFit/>
            </a:bodyPr>
            <a:lstStyle/>
            <a:p>
              <a:r>
                <a:rPr lang="en-US" altLang="ja-JP" b="1" dirty="0">
                  <a:solidFill>
                    <a:schemeClr val="bg1"/>
                  </a:solidFill>
                </a:rPr>
                <a:t>7</a:t>
              </a:r>
              <a:r>
                <a:rPr kumimoji="1" lang="ja-JP" altLang="en-US" b="1" dirty="0">
                  <a:solidFill>
                    <a:schemeClr val="bg1"/>
                  </a:solidFill>
                </a:rPr>
                <a:t>月</a:t>
              </a:r>
            </a:p>
          </p:txBody>
        </p:sp>
      </p:grpSp>
      <p:grpSp>
        <p:nvGrpSpPr>
          <p:cNvPr id="17" name="グループ化 16">
            <a:extLst>
              <a:ext uri="{FF2B5EF4-FFF2-40B4-BE49-F238E27FC236}">
                <a16:creationId xmlns:a16="http://schemas.microsoft.com/office/drawing/2014/main" id="{7B952683-4769-1BB9-2814-6DA295367DF0}"/>
              </a:ext>
            </a:extLst>
          </p:cNvPr>
          <p:cNvGrpSpPr/>
          <p:nvPr/>
        </p:nvGrpSpPr>
        <p:grpSpPr>
          <a:xfrm>
            <a:off x="4647186" y="4869160"/>
            <a:ext cx="607507" cy="417718"/>
            <a:chOff x="4844394" y="6084585"/>
            <a:chExt cx="607507" cy="417718"/>
          </a:xfrm>
        </p:grpSpPr>
        <p:sp>
          <p:nvSpPr>
            <p:cNvPr id="24" name="楕円 23">
              <a:extLst>
                <a:ext uri="{FF2B5EF4-FFF2-40B4-BE49-F238E27FC236}">
                  <a16:creationId xmlns:a16="http://schemas.microsoft.com/office/drawing/2014/main" id="{FB6AB4D1-7911-AF28-16BD-D1AB0AD14431}"/>
                </a:ext>
              </a:extLst>
            </p:cNvPr>
            <p:cNvSpPr/>
            <p:nvPr/>
          </p:nvSpPr>
          <p:spPr>
            <a:xfrm>
              <a:off x="4876810" y="608458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701EA55-BFDE-C53D-3FB2-8E26C08596C9}"/>
                </a:ext>
              </a:extLst>
            </p:cNvPr>
            <p:cNvSpPr txBox="1"/>
            <p:nvPr/>
          </p:nvSpPr>
          <p:spPr>
            <a:xfrm>
              <a:off x="4844394" y="6110983"/>
              <a:ext cx="607507" cy="369334"/>
            </a:xfrm>
            <a:prstGeom prst="rect">
              <a:avLst/>
            </a:prstGeom>
            <a:noFill/>
          </p:spPr>
          <p:txBody>
            <a:bodyPr wrap="square" rtlCol="0">
              <a:spAutoFit/>
            </a:bodyPr>
            <a:lstStyle/>
            <a:p>
              <a:r>
                <a:rPr lang="en-US" altLang="ja-JP" b="1" dirty="0">
                  <a:solidFill>
                    <a:schemeClr val="bg1"/>
                  </a:solidFill>
                </a:rPr>
                <a:t>8</a:t>
              </a:r>
              <a:r>
                <a:rPr kumimoji="1" lang="ja-JP" altLang="en-US" b="1" dirty="0">
                  <a:solidFill>
                    <a:schemeClr val="bg1"/>
                  </a:solidFill>
                </a:rPr>
                <a:t>月</a:t>
              </a:r>
            </a:p>
          </p:txBody>
        </p:sp>
      </p:grpSp>
      <p:grpSp>
        <p:nvGrpSpPr>
          <p:cNvPr id="28" name="グループ化 27">
            <a:extLst>
              <a:ext uri="{FF2B5EF4-FFF2-40B4-BE49-F238E27FC236}">
                <a16:creationId xmlns:a16="http://schemas.microsoft.com/office/drawing/2014/main" id="{13A4E81F-B6A1-74EA-0EC0-928F29429A8F}"/>
              </a:ext>
            </a:extLst>
          </p:cNvPr>
          <p:cNvGrpSpPr/>
          <p:nvPr/>
        </p:nvGrpSpPr>
        <p:grpSpPr>
          <a:xfrm>
            <a:off x="5332645" y="4869160"/>
            <a:ext cx="607507" cy="417718"/>
            <a:chOff x="4844394" y="6084585"/>
            <a:chExt cx="607507" cy="417718"/>
          </a:xfrm>
        </p:grpSpPr>
        <p:sp>
          <p:nvSpPr>
            <p:cNvPr id="29" name="楕円 28">
              <a:extLst>
                <a:ext uri="{FF2B5EF4-FFF2-40B4-BE49-F238E27FC236}">
                  <a16:creationId xmlns:a16="http://schemas.microsoft.com/office/drawing/2014/main" id="{DF3F3373-0326-F281-4C6B-E778ADD440B8}"/>
                </a:ext>
              </a:extLst>
            </p:cNvPr>
            <p:cNvSpPr/>
            <p:nvPr/>
          </p:nvSpPr>
          <p:spPr>
            <a:xfrm>
              <a:off x="4876810" y="608458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82AEB33F-38D1-3A47-0B40-1940A0F37871}"/>
                </a:ext>
              </a:extLst>
            </p:cNvPr>
            <p:cNvSpPr txBox="1"/>
            <p:nvPr/>
          </p:nvSpPr>
          <p:spPr>
            <a:xfrm>
              <a:off x="4844394" y="6110983"/>
              <a:ext cx="607507" cy="369334"/>
            </a:xfrm>
            <a:prstGeom prst="rect">
              <a:avLst/>
            </a:prstGeom>
            <a:noFill/>
          </p:spPr>
          <p:txBody>
            <a:bodyPr wrap="square" rtlCol="0">
              <a:spAutoFit/>
            </a:bodyPr>
            <a:lstStyle/>
            <a:p>
              <a:r>
                <a:rPr kumimoji="1" lang="en-US" altLang="ja-JP" b="1" dirty="0">
                  <a:solidFill>
                    <a:schemeClr val="bg1"/>
                  </a:solidFill>
                </a:rPr>
                <a:t>9</a:t>
              </a:r>
              <a:r>
                <a:rPr kumimoji="1" lang="ja-JP" altLang="en-US" b="1" dirty="0">
                  <a:solidFill>
                    <a:schemeClr val="bg1"/>
                  </a:solidFill>
                </a:rPr>
                <a:t>月</a:t>
              </a:r>
            </a:p>
          </p:txBody>
        </p:sp>
      </p:grpSp>
      <p:sp>
        <p:nvSpPr>
          <p:cNvPr id="41" name="テキスト ボックス 40">
            <a:extLst>
              <a:ext uri="{FF2B5EF4-FFF2-40B4-BE49-F238E27FC236}">
                <a16:creationId xmlns:a16="http://schemas.microsoft.com/office/drawing/2014/main" id="{4474A958-D216-B300-36BB-47F1F2B9440B}"/>
              </a:ext>
            </a:extLst>
          </p:cNvPr>
          <p:cNvSpPr txBox="1"/>
          <p:nvPr/>
        </p:nvSpPr>
        <p:spPr>
          <a:xfrm>
            <a:off x="7344620" y="6152708"/>
            <a:ext cx="1414626" cy="646331"/>
          </a:xfrm>
          <a:prstGeom prst="rect">
            <a:avLst/>
          </a:prstGeom>
          <a:noFill/>
        </p:spPr>
        <p:txBody>
          <a:bodyPr wrap="square">
            <a:spAutoFit/>
          </a:bodyPr>
          <a:lstStyle/>
          <a:p>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12</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27</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日　</a:t>
            </a:r>
            <a:endPar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食料安保大綱改訂</a:t>
            </a:r>
          </a:p>
          <a:p>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基本法工程表</a:t>
            </a:r>
          </a:p>
        </p:txBody>
      </p:sp>
      <p:sp>
        <p:nvSpPr>
          <p:cNvPr id="133" name="テキスト ボックス 132">
            <a:extLst>
              <a:ext uri="{FF2B5EF4-FFF2-40B4-BE49-F238E27FC236}">
                <a16:creationId xmlns:a16="http://schemas.microsoft.com/office/drawing/2014/main" id="{C25BF99A-B998-4F43-A7BC-7566FFBEB503}"/>
              </a:ext>
            </a:extLst>
          </p:cNvPr>
          <p:cNvSpPr txBox="1"/>
          <p:nvPr/>
        </p:nvSpPr>
        <p:spPr>
          <a:xfrm>
            <a:off x="4435938" y="5392780"/>
            <a:ext cx="2237078" cy="677108"/>
          </a:xfrm>
          <a:prstGeom prst="rect">
            <a:avLst/>
          </a:prstGeom>
          <a:noFill/>
        </p:spPr>
        <p:txBody>
          <a:bodyPr wrap="square">
            <a:spAutoFit/>
          </a:bodyPr>
          <a:lstStyle/>
          <a:p>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11</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rPr>
              <a:t>30</a:t>
            </a:r>
            <a:r>
              <a:rPr lang="ja-JP" altLang="en-US" sz="1400" b="1" dirty="0">
                <a:solidFill>
                  <a:schemeClr val="tx1">
                    <a:lumMod val="85000"/>
                    <a:lumOff val="15000"/>
                  </a:schemeClr>
                </a:solidFill>
                <a:latin typeface="游ゴシック" panose="020B0400000000000000" pitchFamily="50" charset="-128"/>
                <a:ea typeface="游ゴシック" panose="020B0400000000000000" pitchFamily="50" charset="-128"/>
              </a:rPr>
              <a:t>日</a:t>
            </a:r>
            <a:endParaRPr lang="en-US" altLang="ja-JP" sz="14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（自）</a:t>
            </a:r>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新たな展開方向</a:t>
            </a:r>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a:t>
            </a:r>
          </a:p>
          <a:p>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に基づく具体的な施策の内容</a:t>
            </a:r>
          </a:p>
        </p:txBody>
      </p:sp>
      <p:pic>
        <p:nvPicPr>
          <p:cNvPr id="49" name="Picture 2">
            <a:extLst>
              <a:ext uri="{FF2B5EF4-FFF2-40B4-BE49-F238E27FC236}">
                <a16:creationId xmlns:a16="http://schemas.microsoft.com/office/drawing/2014/main" id="{0F7B5E01-AAD4-4642-EBCA-E795EACED0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09563" y="2840713"/>
            <a:ext cx="1260065" cy="9024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a:extLst>
              <a:ext uri="{FF2B5EF4-FFF2-40B4-BE49-F238E27FC236}">
                <a16:creationId xmlns:a16="http://schemas.microsoft.com/office/drawing/2014/main" id="{42AAD915-D957-0699-13C5-F9587121B3F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47571" y="1358787"/>
            <a:ext cx="1577895" cy="918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正方形/長方形 52">
            <a:extLst>
              <a:ext uri="{FF2B5EF4-FFF2-40B4-BE49-F238E27FC236}">
                <a16:creationId xmlns:a16="http://schemas.microsoft.com/office/drawing/2014/main" id="{C0ACD14B-6A87-99D0-976C-0C0DF0E81657}"/>
              </a:ext>
            </a:extLst>
          </p:cNvPr>
          <p:cNvSpPr/>
          <p:nvPr/>
        </p:nvSpPr>
        <p:spPr>
          <a:xfrm>
            <a:off x="6588224" y="728721"/>
            <a:ext cx="2586943" cy="7561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11</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30</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日</a:t>
            </a:r>
          </a:p>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畜産・酪農全国代表者大会</a:t>
            </a:r>
          </a:p>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実・</a:t>
            </a:r>
            <a:r>
              <a:rPr lang="en-US" altLang="ja-JP" sz="1100" dirty="0">
                <a:solidFill>
                  <a:schemeClr val="tx1">
                    <a:lumMod val="65000"/>
                    <a:lumOff val="35000"/>
                  </a:schemeClr>
                </a:solidFill>
                <a:latin typeface="游ゴシック" panose="020B0400000000000000" pitchFamily="50" charset="-128"/>
                <a:ea typeface="游ゴシック" panose="020B0400000000000000" pitchFamily="50" charset="-128"/>
              </a:rPr>
              <a:t>WEB</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参加：約</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rPr>
              <a:t>1,500</a:t>
            </a:r>
            <a:r>
              <a:rPr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rPr>
              <a:t>名</a:t>
            </a:r>
          </a:p>
        </p:txBody>
      </p:sp>
      <p:cxnSp>
        <p:nvCxnSpPr>
          <p:cNvPr id="54" name="直線コネクタ 53">
            <a:extLst>
              <a:ext uri="{FF2B5EF4-FFF2-40B4-BE49-F238E27FC236}">
                <a16:creationId xmlns:a16="http://schemas.microsoft.com/office/drawing/2014/main" id="{B5D37B99-4BCA-61DD-C96D-5EADBF130CF8}"/>
              </a:ext>
            </a:extLst>
          </p:cNvPr>
          <p:cNvCxnSpPr>
            <a:cxnSpLocks/>
          </p:cNvCxnSpPr>
          <p:nvPr/>
        </p:nvCxnSpPr>
        <p:spPr>
          <a:xfrm>
            <a:off x="6692984" y="959721"/>
            <a:ext cx="74073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9" name="Picture 4">
            <a:extLst>
              <a:ext uri="{FF2B5EF4-FFF2-40B4-BE49-F238E27FC236}">
                <a16:creationId xmlns:a16="http://schemas.microsoft.com/office/drawing/2014/main" id="{5691D1C3-C0CF-8E08-5D23-332B06CC2CD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12914" y="1172208"/>
            <a:ext cx="1479329" cy="99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
            <a:extLst>
              <a:ext uri="{FF2B5EF4-FFF2-40B4-BE49-F238E27FC236}">
                <a16:creationId xmlns:a16="http://schemas.microsoft.com/office/drawing/2014/main" id="{CB7617E1-8D8F-B1BA-8E2E-7E1169B5AB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13365" y="2710727"/>
            <a:ext cx="1657108" cy="1008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3" name="正方形/長方形 92">
            <a:extLst>
              <a:ext uri="{FF2B5EF4-FFF2-40B4-BE49-F238E27FC236}">
                <a16:creationId xmlns:a16="http://schemas.microsoft.com/office/drawing/2014/main" id="{0F3EEDD6-6C0C-9F7E-DF6F-8A18F4649727}"/>
              </a:ext>
            </a:extLst>
          </p:cNvPr>
          <p:cNvSpPr/>
          <p:nvPr/>
        </p:nvSpPr>
        <p:spPr>
          <a:xfrm>
            <a:off x="4238836" y="644918"/>
            <a:ext cx="2215541" cy="593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11</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月上中旬</a:t>
            </a:r>
          </a:p>
          <a:p>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与野党への税制改正要望</a:t>
            </a:r>
          </a:p>
        </p:txBody>
      </p:sp>
      <p:grpSp>
        <p:nvGrpSpPr>
          <p:cNvPr id="100" name="グループ化 99">
            <a:extLst>
              <a:ext uri="{FF2B5EF4-FFF2-40B4-BE49-F238E27FC236}">
                <a16:creationId xmlns:a16="http://schemas.microsoft.com/office/drawing/2014/main" id="{A799CB9F-D1FF-0EAD-D845-0B5369AB45C6}"/>
              </a:ext>
            </a:extLst>
          </p:cNvPr>
          <p:cNvGrpSpPr/>
          <p:nvPr/>
        </p:nvGrpSpPr>
        <p:grpSpPr>
          <a:xfrm>
            <a:off x="2732839" y="2204864"/>
            <a:ext cx="2703257" cy="476736"/>
            <a:chOff x="4222923" y="2098600"/>
            <a:chExt cx="2304256" cy="742906"/>
          </a:xfrm>
        </p:grpSpPr>
        <p:sp>
          <p:nvSpPr>
            <p:cNvPr id="101" name="正方形/長方形 100">
              <a:extLst>
                <a:ext uri="{FF2B5EF4-FFF2-40B4-BE49-F238E27FC236}">
                  <a16:creationId xmlns:a16="http://schemas.microsoft.com/office/drawing/2014/main" id="{4AB521E0-9AD6-4A3A-2F13-47D14CB69545}"/>
                </a:ext>
              </a:extLst>
            </p:cNvPr>
            <p:cNvSpPr/>
            <p:nvPr/>
          </p:nvSpPr>
          <p:spPr>
            <a:xfrm>
              <a:off x="4222923" y="2098600"/>
              <a:ext cx="2304256" cy="7429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７月</a:t>
              </a:r>
              <a:r>
                <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21</a:t>
              </a:r>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　野村</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農水大臣への予算要請</a:t>
              </a:r>
              <a:endParaRPr kumimoji="1"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102" name="直線コネクタ 101">
              <a:extLst>
                <a:ext uri="{FF2B5EF4-FFF2-40B4-BE49-F238E27FC236}">
                  <a16:creationId xmlns:a16="http://schemas.microsoft.com/office/drawing/2014/main" id="{49AE456B-B64C-8272-E75E-F1E0AC512B0C}"/>
                </a:ext>
              </a:extLst>
            </p:cNvPr>
            <p:cNvCxnSpPr>
              <a:cxnSpLocks/>
            </p:cNvCxnSpPr>
            <p:nvPr/>
          </p:nvCxnSpPr>
          <p:spPr>
            <a:xfrm>
              <a:off x="4327054" y="2424482"/>
              <a:ext cx="593246"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6" name="直線コネクタ 105">
            <a:extLst>
              <a:ext uri="{FF2B5EF4-FFF2-40B4-BE49-F238E27FC236}">
                <a16:creationId xmlns:a16="http://schemas.microsoft.com/office/drawing/2014/main" id="{1567EC88-F05F-8381-0380-2ACA6FCDB8F5}"/>
              </a:ext>
            </a:extLst>
          </p:cNvPr>
          <p:cNvCxnSpPr>
            <a:cxnSpLocks/>
          </p:cNvCxnSpPr>
          <p:nvPr/>
        </p:nvCxnSpPr>
        <p:spPr>
          <a:xfrm>
            <a:off x="4344947" y="908720"/>
            <a:ext cx="94713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F1A5FDA6-B895-1C93-CFC5-908C1336C3B6}"/>
              </a:ext>
            </a:extLst>
          </p:cNvPr>
          <p:cNvSpPr txBox="1"/>
          <p:nvPr/>
        </p:nvSpPr>
        <p:spPr>
          <a:xfrm>
            <a:off x="6779645" y="5241343"/>
            <a:ext cx="1224000" cy="461665"/>
          </a:xfrm>
          <a:prstGeom prst="rect">
            <a:avLst/>
          </a:prstGeom>
          <a:noFill/>
        </p:spPr>
        <p:txBody>
          <a:bodyPr wrap="square">
            <a:spAutoFit/>
          </a:bodyPr>
          <a:lstStyle/>
          <a:p>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12</a:t>
            </a:r>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zh-TW" sz="1200" b="1" dirty="0">
                <a:solidFill>
                  <a:schemeClr val="tx1">
                    <a:lumMod val="85000"/>
                    <a:lumOff val="15000"/>
                  </a:schemeClr>
                </a:solidFill>
                <a:latin typeface="游ゴシック" panose="020B0400000000000000" pitchFamily="50" charset="-128"/>
                <a:ea typeface="游ゴシック" panose="020B0400000000000000" pitchFamily="50" charset="-128"/>
              </a:rPr>
              <a:t>12</a:t>
            </a:r>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日</a:t>
            </a:r>
            <a:endParaRPr lang="en-US" altLang="zh-TW"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畜産物価格等</a:t>
            </a:r>
          </a:p>
        </p:txBody>
      </p:sp>
      <p:sp>
        <p:nvSpPr>
          <p:cNvPr id="122" name="テキスト ボックス 121">
            <a:extLst>
              <a:ext uri="{FF2B5EF4-FFF2-40B4-BE49-F238E27FC236}">
                <a16:creationId xmlns:a16="http://schemas.microsoft.com/office/drawing/2014/main" id="{84EAA669-9CC3-FD45-EAB8-90A6CAF3D349}"/>
              </a:ext>
            </a:extLst>
          </p:cNvPr>
          <p:cNvSpPr txBox="1"/>
          <p:nvPr/>
        </p:nvSpPr>
        <p:spPr>
          <a:xfrm>
            <a:off x="6960478" y="5669293"/>
            <a:ext cx="2094190" cy="461665"/>
          </a:xfrm>
          <a:prstGeom prst="rect">
            <a:avLst/>
          </a:prstGeom>
          <a:noFill/>
        </p:spPr>
        <p:txBody>
          <a:bodyPr wrap="square">
            <a:spAutoFit/>
          </a:bodyPr>
          <a:lstStyle/>
          <a:p>
            <a:r>
              <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rPr>
              <a:t>12</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zh-TW" sz="1200" b="1" dirty="0">
                <a:solidFill>
                  <a:schemeClr val="tx1">
                    <a:lumMod val="85000"/>
                    <a:lumOff val="15000"/>
                  </a:schemeClr>
                </a:solidFill>
                <a:latin typeface="游ゴシック" panose="020B0400000000000000" pitchFamily="50" charset="-128"/>
                <a:ea typeface="游ゴシック" panose="020B0400000000000000" pitchFamily="50" charset="-128"/>
              </a:rPr>
              <a:t>22</a:t>
            </a:r>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日　</a:t>
            </a:r>
            <a:endParaRPr lang="en-US" altLang="zh-TW"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政府予算案</a:t>
            </a:r>
            <a:r>
              <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a:t>
            </a:r>
            <a:r>
              <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rPr>
              <a:t>税制改正大綱</a:t>
            </a:r>
          </a:p>
        </p:txBody>
      </p:sp>
      <p:sp>
        <p:nvSpPr>
          <p:cNvPr id="2" name="スライド番号プレースホルダ 1">
            <a:extLst>
              <a:ext uri="{FF2B5EF4-FFF2-40B4-BE49-F238E27FC236}">
                <a16:creationId xmlns:a16="http://schemas.microsoft.com/office/drawing/2014/main" id="{F8DA0D43-0F99-B5A5-DD41-BED2CCB8C0BD}"/>
              </a:ext>
            </a:extLst>
          </p:cNvPr>
          <p:cNvSpPr>
            <a:spLocks noGrp="1"/>
          </p:cNvSpPr>
          <p:nvPr>
            <p:ph type="sldNum" sz="quarter" idx="12"/>
          </p:nvPr>
        </p:nvSpPr>
        <p:spPr>
          <a:xfrm>
            <a:off x="6830888" y="6525345"/>
            <a:ext cx="2133600" cy="260648"/>
          </a:xfrm>
        </p:spPr>
        <p:txBody>
          <a:bodyPr/>
          <a:lstStyle/>
          <a:p>
            <a:fld id="{AC0CF3E3-977F-49A5-8EC7-B81E16CC7256}" type="slidenum">
              <a:rPr kumimoji="1" lang="ja-JP" altLang="en-US" smtClean="0"/>
              <a:pPr/>
              <a:t>9</a:t>
            </a:fld>
            <a:endParaRPr kumimoji="1" lang="ja-JP" altLang="en-US"/>
          </a:p>
        </p:txBody>
      </p:sp>
    </p:spTree>
    <p:extLst>
      <p:ext uri="{BB962C8B-B14F-4D97-AF65-F5344CB8AC3E}">
        <p14:creationId xmlns:p14="http://schemas.microsoft.com/office/powerpoint/2010/main" val="2136187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二等辺三角形 12">
            <a:extLst>
              <a:ext uri="{FF2B5EF4-FFF2-40B4-BE49-F238E27FC236}">
                <a16:creationId xmlns:a16="http://schemas.microsoft.com/office/drawing/2014/main" id="{68358ECA-B3F7-2E45-1884-E04F64E9FB7E}"/>
              </a:ext>
            </a:extLst>
          </p:cNvPr>
          <p:cNvSpPr/>
          <p:nvPr/>
        </p:nvSpPr>
        <p:spPr>
          <a:xfrm rot="10800000">
            <a:off x="3884036" y="2634359"/>
            <a:ext cx="727929" cy="2903066"/>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D32D2523-1E41-A182-8436-CE04C9A4A97C}"/>
              </a:ext>
            </a:extLst>
          </p:cNvPr>
          <p:cNvGrpSpPr/>
          <p:nvPr/>
        </p:nvGrpSpPr>
        <p:grpSpPr>
          <a:xfrm>
            <a:off x="3523453" y="4562375"/>
            <a:ext cx="1493497" cy="849585"/>
            <a:chOff x="2705460" y="2602352"/>
            <a:chExt cx="3201575" cy="2297960"/>
          </a:xfrm>
        </p:grpSpPr>
        <p:sp>
          <p:nvSpPr>
            <p:cNvPr id="80" name="円: 塗りつぶしなし 79">
              <a:extLst>
                <a:ext uri="{FF2B5EF4-FFF2-40B4-BE49-F238E27FC236}">
                  <a16:creationId xmlns:a16="http://schemas.microsoft.com/office/drawing/2014/main" id="{3660BD74-D7D2-2DFB-96A9-53A782E1F8C1}"/>
                </a:ext>
              </a:extLst>
            </p:cNvPr>
            <p:cNvSpPr/>
            <p:nvPr/>
          </p:nvSpPr>
          <p:spPr>
            <a:xfrm>
              <a:off x="2705460" y="2602352"/>
              <a:ext cx="3194375" cy="1721003"/>
            </a:xfrm>
            <a:prstGeom prst="donut">
              <a:avLst>
                <a:gd name="adj" fmla="val 17795"/>
              </a:avLst>
            </a:prstGeom>
            <a:solidFill>
              <a:schemeClr val="accent4">
                <a:lumMod val="75000"/>
              </a:schemeClr>
            </a:solidFill>
            <a:ln w="12700" cap="flat" cmpd="sng" algn="ctr">
              <a:solidFill>
                <a:srgbClr val="4472C4">
                  <a:shade val="15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2" name="矢印: 山形 81">
              <a:extLst>
                <a:ext uri="{FF2B5EF4-FFF2-40B4-BE49-F238E27FC236}">
                  <a16:creationId xmlns:a16="http://schemas.microsoft.com/office/drawing/2014/main" id="{ECB77366-A074-4607-C8F3-D11DBB2EA8E3}"/>
                </a:ext>
              </a:extLst>
            </p:cNvPr>
            <p:cNvSpPr/>
            <p:nvPr/>
          </p:nvSpPr>
          <p:spPr>
            <a:xfrm rot="885202">
              <a:off x="4987970" y="2740649"/>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3" name="矢印: 山形 82">
              <a:extLst>
                <a:ext uri="{FF2B5EF4-FFF2-40B4-BE49-F238E27FC236}">
                  <a16:creationId xmlns:a16="http://schemas.microsoft.com/office/drawing/2014/main" id="{F6C23EEB-A0D8-E34A-A88D-A77579529EA5}"/>
                </a:ext>
              </a:extLst>
            </p:cNvPr>
            <p:cNvSpPr/>
            <p:nvPr/>
          </p:nvSpPr>
          <p:spPr>
            <a:xfrm rot="7830422">
              <a:off x="4726630" y="4679913"/>
              <a:ext cx="230129" cy="210670"/>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4" name="矢印: 山形 83">
              <a:extLst>
                <a:ext uri="{FF2B5EF4-FFF2-40B4-BE49-F238E27FC236}">
                  <a16:creationId xmlns:a16="http://schemas.microsoft.com/office/drawing/2014/main" id="{8FC1369C-0766-C720-8C1D-0441988FA9B0}"/>
                </a:ext>
              </a:extLst>
            </p:cNvPr>
            <p:cNvSpPr/>
            <p:nvPr/>
          </p:nvSpPr>
          <p:spPr>
            <a:xfrm rot="16200000">
              <a:off x="2749022" y="3285332"/>
              <a:ext cx="245357" cy="28733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5" name="矢印: 山形 84">
              <a:extLst>
                <a:ext uri="{FF2B5EF4-FFF2-40B4-BE49-F238E27FC236}">
                  <a16:creationId xmlns:a16="http://schemas.microsoft.com/office/drawing/2014/main" id="{E034E9EF-0724-8C60-38BC-BF89500D12D5}"/>
                </a:ext>
              </a:extLst>
            </p:cNvPr>
            <p:cNvSpPr/>
            <p:nvPr/>
          </p:nvSpPr>
          <p:spPr>
            <a:xfrm rot="5400000">
              <a:off x="5632819" y="3373465"/>
              <a:ext cx="245357" cy="30307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6" name="矢印: 山形 85">
              <a:extLst>
                <a:ext uri="{FF2B5EF4-FFF2-40B4-BE49-F238E27FC236}">
                  <a16:creationId xmlns:a16="http://schemas.microsoft.com/office/drawing/2014/main" id="{976AD361-3F0B-5E99-71D6-49854D30D7C7}"/>
                </a:ext>
              </a:extLst>
            </p:cNvPr>
            <p:cNvSpPr/>
            <p:nvPr/>
          </p:nvSpPr>
          <p:spPr>
            <a:xfrm rot="10800000">
              <a:off x="4076488" y="4049228"/>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grpSp>
        <p:nvGrpSpPr>
          <p:cNvPr id="33" name="グループ化 32">
            <a:extLst>
              <a:ext uri="{FF2B5EF4-FFF2-40B4-BE49-F238E27FC236}">
                <a16:creationId xmlns:a16="http://schemas.microsoft.com/office/drawing/2014/main" id="{ECFD881B-1CCF-2C1A-4397-10C254BE64CE}"/>
              </a:ext>
            </a:extLst>
          </p:cNvPr>
          <p:cNvGrpSpPr/>
          <p:nvPr/>
        </p:nvGrpSpPr>
        <p:grpSpPr>
          <a:xfrm>
            <a:off x="3235018" y="3743755"/>
            <a:ext cx="2039249" cy="957748"/>
            <a:chOff x="2705460" y="2602352"/>
            <a:chExt cx="3201575" cy="1721003"/>
          </a:xfrm>
        </p:grpSpPr>
        <p:sp>
          <p:nvSpPr>
            <p:cNvPr id="34" name="円: 塗りつぶしなし 33">
              <a:extLst>
                <a:ext uri="{FF2B5EF4-FFF2-40B4-BE49-F238E27FC236}">
                  <a16:creationId xmlns:a16="http://schemas.microsoft.com/office/drawing/2014/main" id="{53DA563B-61D2-C0DD-F899-43D5FAD6A883}"/>
                </a:ext>
              </a:extLst>
            </p:cNvPr>
            <p:cNvSpPr/>
            <p:nvPr/>
          </p:nvSpPr>
          <p:spPr>
            <a:xfrm>
              <a:off x="2705460" y="2602352"/>
              <a:ext cx="3194375" cy="1721003"/>
            </a:xfrm>
            <a:prstGeom prst="donut">
              <a:avLst>
                <a:gd name="adj" fmla="val 17795"/>
              </a:avLst>
            </a:prstGeom>
            <a:solidFill>
              <a:schemeClr val="accent4">
                <a:lumMod val="75000"/>
              </a:schemeClr>
            </a:solidFill>
            <a:ln w="12700" cap="flat" cmpd="sng" algn="ctr">
              <a:solidFill>
                <a:srgbClr val="4472C4">
                  <a:shade val="15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矢印: 山形 34">
              <a:extLst>
                <a:ext uri="{FF2B5EF4-FFF2-40B4-BE49-F238E27FC236}">
                  <a16:creationId xmlns:a16="http://schemas.microsoft.com/office/drawing/2014/main" id="{E231E5FA-17F5-BD7D-FE22-60F7D2B5D103}"/>
                </a:ext>
              </a:extLst>
            </p:cNvPr>
            <p:cNvSpPr/>
            <p:nvPr/>
          </p:nvSpPr>
          <p:spPr>
            <a:xfrm rot="885202">
              <a:off x="4987970" y="2740649"/>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矢印: 山形 36">
              <a:extLst>
                <a:ext uri="{FF2B5EF4-FFF2-40B4-BE49-F238E27FC236}">
                  <a16:creationId xmlns:a16="http://schemas.microsoft.com/office/drawing/2014/main" id="{9C0B017D-A03B-07A9-627C-A546BC6C4C6F}"/>
                </a:ext>
              </a:extLst>
            </p:cNvPr>
            <p:cNvSpPr/>
            <p:nvPr/>
          </p:nvSpPr>
          <p:spPr>
            <a:xfrm rot="16200000">
              <a:off x="2749022" y="3285332"/>
              <a:ext cx="245357" cy="28733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矢印: 山形 38">
              <a:extLst>
                <a:ext uri="{FF2B5EF4-FFF2-40B4-BE49-F238E27FC236}">
                  <a16:creationId xmlns:a16="http://schemas.microsoft.com/office/drawing/2014/main" id="{40379F71-03F4-7E57-F770-EAFAADCD57D1}"/>
                </a:ext>
              </a:extLst>
            </p:cNvPr>
            <p:cNvSpPr/>
            <p:nvPr/>
          </p:nvSpPr>
          <p:spPr>
            <a:xfrm rot="5400000">
              <a:off x="5632819" y="3373465"/>
              <a:ext cx="245357" cy="30307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矢印: 山形 39">
              <a:extLst>
                <a:ext uri="{FF2B5EF4-FFF2-40B4-BE49-F238E27FC236}">
                  <a16:creationId xmlns:a16="http://schemas.microsoft.com/office/drawing/2014/main" id="{061128AE-B5F2-3584-A3EA-59B3855F0F69}"/>
                </a:ext>
              </a:extLst>
            </p:cNvPr>
            <p:cNvSpPr/>
            <p:nvPr/>
          </p:nvSpPr>
          <p:spPr>
            <a:xfrm rot="10800000">
              <a:off x="4076488" y="4049228"/>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農政連絡情報を通じた農政活動の好循環</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農政連絡情報で農業政策にかかる議論の状況を即日共有。ＪＡグループ全体で農政対策に取り組む手段として活用し、要望の実現へ。</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10</a:t>
            </a:fld>
            <a:endParaRPr kumimoji="1" lang="ja-JP" altLang="en-US"/>
          </a:p>
        </p:txBody>
      </p:sp>
      <p:grpSp>
        <p:nvGrpSpPr>
          <p:cNvPr id="16" name="グループ化 15">
            <a:extLst>
              <a:ext uri="{FF2B5EF4-FFF2-40B4-BE49-F238E27FC236}">
                <a16:creationId xmlns:a16="http://schemas.microsoft.com/office/drawing/2014/main" id="{90FB2206-82AE-C504-40E9-6A08CA394F45}"/>
              </a:ext>
            </a:extLst>
          </p:cNvPr>
          <p:cNvGrpSpPr/>
          <p:nvPr/>
        </p:nvGrpSpPr>
        <p:grpSpPr>
          <a:xfrm>
            <a:off x="150016" y="2463307"/>
            <a:ext cx="2268080" cy="825783"/>
            <a:chOff x="78138" y="3835342"/>
            <a:chExt cx="2268080" cy="825783"/>
          </a:xfrm>
        </p:grpSpPr>
        <p:sp>
          <p:nvSpPr>
            <p:cNvPr id="56" name="テキスト ボックス 55">
              <a:extLst>
                <a:ext uri="{FF2B5EF4-FFF2-40B4-BE49-F238E27FC236}">
                  <a16:creationId xmlns:a16="http://schemas.microsoft.com/office/drawing/2014/main" id="{212BAAB8-26DA-25FD-1E79-353310B8AB12}"/>
                </a:ext>
              </a:extLst>
            </p:cNvPr>
            <p:cNvSpPr txBox="1"/>
            <p:nvPr/>
          </p:nvSpPr>
          <p:spPr>
            <a:xfrm>
              <a:off x="78138" y="3835342"/>
              <a:ext cx="1602992" cy="369332"/>
            </a:xfrm>
            <a:prstGeom prst="rect">
              <a:avLst/>
            </a:prstGeom>
            <a:noFill/>
          </p:spPr>
          <p:txBody>
            <a:bodyPr wrap="square" rtlCol="0">
              <a:spAutoFit/>
            </a:bodyPr>
            <a:lstStyle/>
            <a:p>
              <a:pPr algn="ctr" defTabSz="685800"/>
              <a:r>
                <a:rPr lang="en-US" altLang="ja-JP" b="1" dirty="0">
                  <a:solidFill>
                    <a:srgbClr val="70AD47">
                      <a:lumMod val="50000"/>
                    </a:srgbClr>
                  </a:solidFill>
                  <a:latin typeface="游ゴシック" panose="020F0502020204030204"/>
                  <a:ea typeface="游ゴシック" panose="020B0400000000000000" pitchFamily="50" charset="-128"/>
                </a:rPr>
                <a:t>JA</a:t>
              </a:r>
              <a:r>
                <a:rPr lang="ja-JP" altLang="en-US" b="1" dirty="0">
                  <a:solidFill>
                    <a:srgbClr val="70AD47">
                      <a:lumMod val="50000"/>
                    </a:srgbClr>
                  </a:solidFill>
                  <a:latin typeface="游ゴシック" panose="020F0502020204030204"/>
                  <a:ea typeface="游ゴシック" panose="020B0400000000000000" pitchFamily="50" charset="-128"/>
                </a:rPr>
                <a:t>・組合員</a:t>
              </a:r>
            </a:p>
          </p:txBody>
        </p:sp>
        <p:cxnSp>
          <p:nvCxnSpPr>
            <p:cNvPr id="57" name="直線コネクタ 56">
              <a:extLst>
                <a:ext uri="{FF2B5EF4-FFF2-40B4-BE49-F238E27FC236}">
                  <a16:creationId xmlns:a16="http://schemas.microsoft.com/office/drawing/2014/main" id="{843FD86E-6A6C-D405-A82D-748F842D8DA6}"/>
                </a:ext>
              </a:extLst>
            </p:cNvPr>
            <p:cNvCxnSpPr>
              <a:cxnSpLocks/>
            </p:cNvCxnSpPr>
            <p:nvPr/>
          </p:nvCxnSpPr>
          <p:spPr>
            <a:xfrm flipH="1">
              <a:off x="266259" y="4108828"/>
              <a:ext cx="2079959" cy="0"/>
            </a:xfrm>
            <a:prstGeom prst="line">
              <a:avLst/>
            </a:prstGeom>
            <a:noFill/>
            <a:ln w="6350" cap="flat" cmpd="sng" algn="ctr">
              <a:solidFill>
                <a:sysClr val="windowText" lastClr="000000"/>
              </a:solidFill>
              <a:prstDash val="solid"/>
              <a:miter lim="800000"/>
            </a:ln>
            <a:effectLst/>
          </p:spPr>
        </p:cxnSp>
        <p:sp>
          <p:nvSpPr>
            <p:cNvPr id="58" name="テキスト ボックス 57">
              <a:extLst>
                <a:ext uri="{FF2B5EF4-FFF2-40B4-BE49-F238E27FC236}">
                  <a16:creationId xmlns:a16="http://schemas.microsoft.com/office/drawing/2014/main" id="{62AEAEAC-7C86-7B37-CCA8-BD885C1C54BC}"/>
                </a:ext>
              </a:extLst>
            </p:cNvPr>
            <p:cNvSpPr txBox="1"/>
            <p:nvPr/>
          </p:nvSpPr>
          <p:spPr>
            <a:xfrm>
              <a:off x="271969" y="4153294"/>
              <a:ext cx="2038057" cy="507831"/>
            </a:xfrm>
            <a:prstGeom prst="rect">
              <a:avLst/>
            </a:prstGeom>
            <a:noFill/>
          </p:spPr>
          <p:txBody>
            <a:bodyPr wrap="square" rtlCol="0">
              <a:spAutoFit/>
            </a:bodyPr>
            <a:lstStyle/>
            <a:p>
              <a:pPr defTabSz="685800"/>
              <a:r>
                <a:rPr lang="ja-JP" altLang="en-US" sz="1350" dirty="0">
                  <a:solidFill>
                    <a:prstClr val="black"/>
                  </a:solidFill>
                  <a:latin typeface="游ゴシック" panose="020F0502020204030204"/>
                  <a:ea typeface="游ゴシック" panose="020B0400000000000000" pitchFamily="50" charset="-128"/>
                </a:rPr>
                <a:t>✔部会の発言へのお礼</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✔現場の課題を要望</a:t>
              </a:r>
            </a:p>
          </p:txBody>
        </p:sp>
      </p:grpSp>
      <p:grpSp>
        <p:nvGrpSpPr>
          <p:cNvPr id="20" name="グループ化 19">
            <a:extLst>
              <a:ext uri="{FF2B5EF4-FFF2-40B4-BE49-F238E27FC236}">
                <a16:creationId xmlns:a16="http://schemas.microsoft.com/office/drawing/2014/main" id="{E62A4FCF-9DB9-5257-5925-E1C160FEDD64}"/>
              </a:ext>
            </a:extLst>
          </p:cNvPr>
          <p:cNvGrpSpPr/>
          <p:nvPr/>
        </p:nvGrpSpPr>
        <p:grpSpPr>
          <a:xfrm>
            <a:off x="5887848" y="2063933"/>
            <a:ext cx="2788608" cy="652818"/>
            <a:chOff x="2697056" y="1889982"/>
            <a:chExt cx="2788608" cy="652818"/>
          </a:xfrm>
        </p:grpSpPr>
        <p:sp>
          <p:nvSpPr>
            <p:cNvPr id="53" name="テキスト ボックス 52">
              <a:extLst>
                <a:ext uri="{FF2B5EF4-FFF2-40B4-BE49-F238E27FC236}">
                  <a16:creationId xmlns:a16="http://schemas.microsoft.com/office/drawing/2014/main" id="{8C2CD36F-7CAE-8818-09FC-033763FF7F8C}"/>
                </a:ext>
              </a:extLst>
            </p:cNvPr>
            <p:cNvSpPr txBox="1"/>
            <p:nvPr/>
          </p:nvSpPr>
          <p:spPr>
            <a:xfrm>
              <a:off x="2697056" y="1889982"/>
              <a:ext cx="1602992"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国会議員</a:t>
              </a:r>
            </a:p>
          </p:txBody>
        </p:sp>
        <p:sp>
          <p:nvSpPr>
            <p:cNvPr id="59" name="テキスト ボックス 58">
              <a:extLst>
                <a:ext uri="{FF2B5EF4-FFF2-40B4-BE49-F238E27FC236}">
                  <a16:creationId xmlns:a16="http://schemas.microsoft.com/office/drawing/2014/main" id="{1EF7CF97-6E8A-B227-1427-C2AACF1BB1DE}"/>
                </a:ext>
              </a:extLst>
            </p:cNvPr>
            <p:cNvSpPr txBox="1"/>
            <p:nvPr/>
          </p:nvSpPr>
          <p:spPr>
            <a:xfrm>
              <a:off x="3008670" y="2242718"/>
              <a:ext cx="2476994" cy="300082"/>
            </a:xfrm>
            <a:prstGeom prst="rect">
              <a:avLst/>
            </a:prstGeom>
            <a:noFill/>
          </p:spPr>
          <p:txBody>
            <a:bodyPr wrap="square" rtlCol="0">
              <a:spAutoFit/>
            </a:bodyPr>
            <a:lstStyle/>
            <a:p>
              <a:pPr defTabSz="685800"/>
              <a:r>
                <a:rPr lang="ja-JP" altLang="en-US" sz="1350" dirty="0">
                  <a:solidFill>
                    <a:prstClr val="black"/>
                  </a:solidFill>
                  <a:latin typeface="游ゴシック" panose="020F0502020204030204"/>
                  <a:ea typeface="游ゴシック" panose="020B0400000000000000" pitchFamily="50" charset="-128"/>
                </a:rPr>
                <a:t>✔現場の課題をふまえた発言</a:t>
              </a:r>
              <a:endParaRPr lang="en-US" altLang="ja-JP" sz="1350" dirty="0">
                <a:solidFill>
                  <a:prstClr val="black"/>
                </a:solidFill>
                <a:latin typeface="游ゴシック" panose="020F0502020204030204"/>
                <a:ea typeface="游ゴシック" panose="020B0400000000000000" pitchFamily="50" charset="-128"/>
              </a:endParaRPr>
            </a:p>
          </p:txBody>
        </p:sp>
        <p:cxnSp>
          <p:nvCxnSpPr>
            <p:cNvPr id="60" name="直線コネクタ 59">
              <a:extLst>
                <a:ext uri="{FF2B5EF4-FFF2-40B4-BE49-F238E27FC236}">
                  <a16:creationId xmlns:a16="http://schemas.microsoft.com/office/drawing/2014/main" id="{37363722-629A-9BA9-6DCA-B5E42ACB24EE}"/>
                </a:ext>
              </a:extLst>
            </p:cNvPr>
            <p:cNvCxnSpPr>
              <a:cxnSpLocks/>
            </p:cNvCxnSpPr>
            <p:nvPr/>
          </p:nvCxnSpPr>
          <p:spPr>
            <a:xfrm flipH="1">
              <a:off x="3016294" y="2190444"/>
              <a:ext cx="2204456" cy="1313"/>
            </a:xfrm>
            <a:prstGeom prst="line">
              <a:avLst/>
            </a:prstGeom>
            <a:noFill/>
            <a:ln w="6350" cap="flat" cmpd="sng" algn="ctr">
              <a:solidFill>
                <a:sysClr val="windowText" lastClr="000000"/>
              </a:solidFill>
              <a:prstDash val="solid"/>
              <a:miter lim="800000"/>
            </a:ln>
            <a:effectLst/>
          </p:spPr>
        </p:cxnSp>
      </p:grpSp>
      <p:grpSp>
        <p:nvGrpSpPr>
          <p:cNvPr id="19" name="グループ化 18">
            <a:extLst>
              <a:ext uri="{FF2B5EF4-FFF2-40B4-BE49-F238E27FC236}">
                <a16:creationId xmlns:a16="http://schemas.microsoft.com/office/drawing/2014/main" id="{14E2D6F9-6E99-F7A1-BC34-E23037E9B116}"/>
              </a:ext>
            </a:extLst>
          </p:cNvPr>
          <p:cNvGrpSpPr/>
          <p:nvPr/>
        </p:nvGrpSpPr>
        <p:grpSpPr>
          <a:xfrm>
            <a:off x="5790614" y="4919640"/>
            <a:ext cx="2687682" cy="870342"/>
            <a:chOff x="5052784" y="3860996"/>
            <a:chExt cx="2687682" cy="870342"/>
          </a:xfrm>
        </p:grpSpPr>
        <p:sp>
          <p:nvSpPr>
            <p:cNvPr id="54" name="テキスト ボックス 53">
              <a:extLst>
                <a:ext uri="{FF2B5EF4-FFF2-40B4-BE49-F238E27FC236}">
                  <a16:creationId xmlns:a16="http://schemas.microsoft.com/office/drawing/2014/main" id="{EAF02095-306F-28E5-BB25-22DF87DBBF7C}"/>
                </a:ext>
              </a:extLst>
            </p:cNvPr>
            <p:cNvSpPr txBox="1"/>
            <p:nvPr/>
          </p:nvSpPr>
          <p:spPr>
            <a:xfrm>
              <a:off x="5052784" y="3860996"/>
              <a:ext cx="1602992" cy="369332"/>
            </a:xfrm>
            <a:prstGeom prst="rect">
              <a:avLst/>
            </a:prstGeom>
            <a:noFill/>
          </p:spPr>
          <p:txBody>
            <a:bodyPr wrap="square" rtlCol="0">
              <a:spAutoFit/>
            </a:bodyPr>
            <a:lstStyle/>
            <a:p>
              <a:pPr algn="ctr" defTabSz="685800"/>
              <a:r>
                <a:rPr lang="en-US" altLang="ja-JP" b="1" dirty="0">
                  <a:solidFill>
                    <a:srgbClr val="70AD47">
                      <a:lumMod val="50000"/>
                    </a:srgbClr>
                  </a:solidFill>
                  <a:latin typeface="游ゴシック" panose="020F0502020204030204"/>
                  <a:ea typeface="游ゴシック" panose="020B0400000000000000" pitchFamily="50" charset="-128"/>
                </a:rPr>
                <a:t>JA</a:t>
              </a:r>
              <a:r>
                <a:rPr lang="ja-JP" altLang="en-US" b="1" dirty="0">
                  <a:solidFill>
                    <a:srgbClr val="70AD47">
                      <a:lumMod val="50000"/>
                    </a:srgbClr>
                  </a:solidFill>
                  <a:latin typeface="游ゴシック" panose="020F0502020204030204"/>
                  <a:ea typeface="游ゴシック" panose="020B0400000000000000" pitchFamily="50" charset="-128"/>
                </a:rPr>
                <a:t>全中</a:t>
              </a:r>
            </a:p>
          </p:txBody>
        </p:sp>
        <p:cxnSp>
          <p:nvCxnSpPr>
            <p:cNvPr id="61" name="直線コネクタ 60">
              <a:extLst>
                <a:ext uri="{FF2B5EF4-FFF2-40B4-BE49-F238E27FC236}">
                  <a16:creationId xmlns:a16="http://schemas.microsoft.com/office/drawing/2014/main" id="{404165EA-93EE-A5CC-1BC3-02AAB5008D10}"/>
                </a:ext>
              </a:extLst>
            </p:cNvPr>
            <p:cNvCxnSpPr>
              <a:cxnSpLocks/>
            </p:cNvCxnSpPr>
            <p:nvPr/>
          </p:nvCxnSpPr>
          <p:spPr>
            <a:xfrm flipH="1">
              <a:off x="5395375" y="4181591"/>
              <a:ext cx="2258055" cy="0"/>
            </a:xfrm>
            <a:prstGeom prst="line">
              <a:avLst/>
            </a:prstGeom>
            <a:noFill/>
            <a:ln w="6350" cap="flat" cmpd="sng" algn="ctr">
              <a:solidFill>
                <a:sysClr val="windowText" lastClr="000000"/>
              </a:solidFill>
              <a:prstDash val="solid"/>
              <a:miter lim="800000"/>
            </a:ln>
            <a:effectLst/>
          </p:spPr>
        </p:cxnSp>
        <p:sp>
          <p:nvSpPr>
            <p:cNvPr id="62" name="テキスト ボックス 61">
              <a:extLst>
                <a:ext uri="{FF2B5EF4-FFF2-40B4-BE49-F238E27FC236}">
                  <a16:creationId xmlns:a16="http://schemas.microsoft.com/office/drawing/2014/main" id="{74C73EBD-106E-AADB-11FF-3AF9A2A94F6F}"/>
                </a:ext>
              </a:extLst>
            </p:cNvPr>
            <p:cNvSpPr txBox="1"/>
            <p:nvPr/>
          </p:nvSpPr>
          <p:spPr>
            <a:xfrm>
              <a:off x="5340092" y="4223507"/>
              <a:ext cx="2400374" cy="507831"/>
            </a:xfrm>
            <a:prstGeom prst="rect">
              <a:avLst/>
            </a:prstGeom>
            <a:noFill/>
          </p:spPr>
          <p:txBody>
            <a:bodyPr wrap="square" rtlCol="0">
              <a:spAutoFit/>
            </a:bodyPr>
            <a:lstStyle/>
            <a:p>
              <a:pPr defTabSz="685800"/>
              <a:r>
                <a:rPr lang="ja-JP" altLang="en-US" sz="1350" dirty="0">
                  <a:solidFill>
                    <a:prstClr val="black"/>
                  </a:solidFill>
                  <a:latin typeface="游ゴシック" panose="020F0502020204030204"/>
                  <a:ea typeface="游ゴシック" panose="020B0400000000000000" pitchFamily="50" charset="-128"/>
                </a:rPr>
                <a:t>✔平場の議員の活躍を</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　スピーディに情報発信</a:t>
              </a:r>
              <a:endParaRPr lang="en-US" altLang="ja-JP" sz="1350" dirty="0">
                <a:solidFill>
                  <a:prstClr val="black"/>
                </a:solidFill>
                <a:latin typeface="游ゴシック" panose="020F0502020204030204"/>
                <a:ea typeface="游ゴシック" panose="020B0400000000000000" pitchFamily="50" charset="-128"/>
              </a:endParaRPr>
            </a:p>
          </p:txBody>
        </p:sp>
      </p:grpSp>
      <p:grpSp>
        <p:nvGrpSpPr>
          <p:cNvPr id="17" name="グループ化 16">
            <a:extLst>
              <a:ext uri="{FF2B5EF4-FFF2-40B4-BE49-F238E27FC236}">
                <a16:creationId xmlns:a16="http://schemas.microsoft.com/office/drawing/2014/main" id="{27F287EB-A933-31B7-8630-8398D16A57A6}"/>
              </a:ext>
            </a:extLst>
          </p:cNvPr>
          <p:cNvGrpSpPr/>
          <p:nvPr/>
        </p:nvGrpSpPr>
        <p:grpSpPr>
          <a:xfrm>
            <a:off x="175775" y="3774199"/>
            <a:ext cx="3010164" cy="1034338"/>
            <a:chOff x="2621106" y="5488023"/>
            <a:chExt cx="3010164" cy="1034338"/>
          </a:xfrm>
        </p:grpSpPr>
        <p:sp>
          <p:nvSpPr>
            <p:cNvPr id="55" name="テキスト ボックス 54">
              <a:extLst>
                <a:ext uri="{FF2B5EF4-FFF2-40B4-BE49-F238E27FC236}">
                  <a16:creationId xmlns:a16="http://schemas.microsoft.com/office/drawing/2014/main" id="{EC3065E3-CF1F-1B83-F73D-21D32ED09F22}"/>
                </a:ext>
              </a:extLst>
            </p:cNvPr>
            <p:cNvSpPr txBox="1"/>
            <p:nvPr/>
          </p:nvSpPr>
          <p:spPr>
            <a:xfrm>
              <a:off x="2621106" y="5488023"/>
              <a:ext cx="2111093"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都道府県中央会</a:t>
              </a:r>
            </a:p>
          </p:txBody>
        </p:sp>
        <p:cxnSp>
          <p:nvCxnSpPr>
            <p:cNvPr id="63" name="直線コネクタ 62">
              <a:extLst>
                <a:ext uri="{FF2B5EF4-FFF2-40B4-BE49-F238E27FC236}">
                  <a16:creationId xmlns:a16="http://schemas.microsoft.com/office/drawing/2014/main" id="{68DBFC6F-6824-E3AC-8605-9AA91C702F5F}"/>
                </a:ext>
              </a:extLst>
            </p:cNvPr>
            <p:cNvCxnSpPr>
              <a:cxnSpLocks/>
            </p:cNvCxnSpPr>
            <p:nvPr/>
          </p:nvCxnSpPr>
          <p:spPr>
            <a:xfrm flipH="1">
              <a:off x="2855651" y="5765368"/>
              <a:ext cx="2539724" cy="0"/>
            </a:xfrm>
            <a:prstGeom prst="line">
              <a:avLst/>
            </a:prstGeom>
            <a:noFill/>
            <a:ln w="6350" cap="flat" cmpd="sng" algn="ctr">
              <a:solidFill>
                <a:sysClr val="windowText" lastClr="000000"/>
              </a:solidFill>
              <a:prstDash val="solid"/>
              <a:miter lim="800000"/>
            </a:ln>
            <a:effectLst/>
          </p:spPr>
        </p:cxnSp>
        <p:sp>
          <p:nvSpPr>
            <p:cNvPr id="64" name="テキスト ボックス 63">
              <a:extLst>
                <a:ext uri="{FF2B5EF4-FFF2-40B4-BE49-F238E27FC236}">
                  <a16:creationId xmlns:a16="http://schemas.microsoft.com/office/drawing/2014/main" id="{1151DD7E-149A-B45B-054D-21CBFFC04714}"/>
                </a:ext>
              </a:extLst>
            </p:cNvPr>
            <p:cNvSpPr txBox="1"/>
            <p:nvPr/>
          </p:nvSpPr>
          <p:spPr>
            <a:xfrm>
              <a:off x="2756266" y="5806780"/>
              <a:ext cx="2875004" cy="715581"/>
            </a:xfrm>
            <a:prstGeom prst="rect">
              <a:avLst/>
            </a:prstGeom>
            <a:noFill/>
          </p:spPr>
          <p:txBody>
            <a:bodyPr wrap="square" rtlCol="0">
              <a:spAutoFit/>
            </a:bodyPr>
            <a:lstStyle/>
            <a:p>
              <a:pPr defTabSz="685800"/>
              <a:r>
                <a:rPr lang="ja-JP" altLang="en-US" sz="1350" dirty="0">
                  <a:solidFill>
                    <a:prstClr val="black"/>
                  </a:solidFill>
                  <a:latin typeface="游ゴシック" panose="020F0502020204030204"/>
                  <a:ea typeface="游ゴシック" panose="020B0400000000000000" pitchFamily="50" charset="-128"/>
                </a:rPr>
                <a:t>✔県内の</a:t>
              </a:r>
              <a:r>
                <a:rPr lang="en-US" altLang="ja-JP" sz="1350" dirty="0">
                  <a:solidFill>
                    <a:prstClr val="black"/>
                  </a:solidFill>
                  <a:latin typeface="游ゴシック" panose="020F0502020204030204"/>
                  <a:ea typeface="游ゴシック" panose="020B0400000000000000" pitchFamily="50" charset="-128"/>
                </a:rPr>
                <a:t>JA</a:t>
              </a:r>
              <a:r>
                <a:rPr lang="ja-JP" altLang="en-US" sz="1350" dirty="0">
                  <a:solidFill>
                    <a:prstClr val="black"/>
                  </a:solidFill>
                  <a:latin typeface="游ゴシック" panose="020F0502020204030204"/>
                  <a:ea typeface="游ゴシック" panose="020B0400000000000000" pitchFamily="50" charset="-128"/>
                </a:rPr>
                <a:t>と情報共有</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✔部会の発言へのお礼</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✔地元</a:t>
              </a:r>
              <a:r>
                <a:rPr lang="en-US" altLang="ja-JP" sz="1350" dirty="0">
                  <a:solidFill>
                    <a:prstClr val="black"/>
                  </a:solidFill>
                  <a:latin typeface="游ゴシック" panose="020F0502020204030204"/>
                  <a:ea typeface="游ゴシック" panose="020B0400000000000000" pitchFamily="50" charset="-128"/>
                </a:rPr>
                <a:t>JA</a:t>
              </a:r>
              <a:r>
                <a:rPr lang="ja-JP" altLang="en-US" sz="1350" dirty="0">
                  <a:solidFill>
                    <a:prstClr val="black"/>
                  </a:solidFill>
                  <a:latin typeface="游ゴシック" panose="020F0502020204030204"/>
                  <a:ea typeface="游ゴシック" panose="020B0400000000000000" pitchFamily="50" charset="-128"/>
                </a:rPr>
                <a:t>と一緒に要請運動を展開</a:t>
              </a:r>
            </a:p>
          </p:txBody>
        </p:sp>
      </p:grpSp>
      <p:grpSp>
        <p:nvGrpSpPr>
          <p:cNvPr id="18" name="グループ化 17">
            <a:extLst>
              <a:ext uri="{FF2B5EF4-FFF2-40B4-BE49-F238E27FC236}">
                <a16:creationId xmlns:a16="http://schemas.microsoft.com/office/drawing/2014/main" id="{AC7F07AF-8B6C-D0C5-E9C0-8BA56BA2B979}"/>
              </a:ext>
            </a:extLst>
          </p:cNvPr>
          <p:cNvGrpSpPr/>
          <p:nvPr/>
        </p:nvGrpSpPr>
        <p:grpSpPr>
          <a:xfrm>
            <a:off x="3077075" y="5251693"/>
            <a:ext cx="2777205" cy="1499628"/>
            <a:chOff x="5631270" y="4703101"/>
            <a:chExt cx="2777205" cy="1499628"/>
          </a:xfrm>
        </p:grpSpPr>
        <p:sp>
          <p:nvSpPr>
            <p:cNvPr id="44" name="正方形/長方形 43">
              <a:extLst>
                <a:ext uri="{FF2B5EF4-FFF2-40B4-BE49-F238E27FC236}">
                  <a16:creationId xmlns:a16="http://schemas.microsoft.com/office/drawing/2014/main" id="{705D2CC2-8F21-4A63-559F-77F46B78340F}"/>
                </a:ext>
              </a:extLst>
            </p:cNvPr>
            <p:cNvSpPr/>
            <p:nvPr/>
          </p:nvSpPr>
          <p:spPr>
            <a:xfrm>
              <a:off x="5671873" y="5017901"/>
              <a:ext cx="2736602" cy="1184828"/>
            </a:xfrm>
            <a:prstGeom prst="rect">
              <a:avLst/>
            </a:prstGeom>
            <a:solidFill>
              <a:srgbClr val="E7E6E6">
                <a:lumMod val="9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361401A1-AD49-F4B4-ACD8-BBE6FC23157A}"/>
                </a:ext>
              </a:extLst>
            </p:cNvPr>
            <p:cNvSpPr/>
            <p:nvPr/>
          </p:nvSpPr>
          <p:spPr>
            <a:xfrm>
              <a:off x="5635328" y="4994918"/>
              <a:ext cx="2709481" cy="1086741"/>
            </a:xfrm>
            <a:prstGeom prst="rect">
              <a:avLst/>
            </a:prstGeom>
            <a:solidFill>
              <a:srgbClr val="5B9BD5">
                <a:lumMod val="20000"/>
                <a:lumOff val="80000"/>
              </a:srgbClr>
            </a:solidFill>
            <a:ln w="12700" cap="flat" cmpd="sng" algn="ctr">
              <a:solidFill>
                <a:srgbClr val="A5A5A5">
                  <a:lumMod val="20000"/>
                  <a:lumOff val="8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テキスト ボックス 64">
              <a:extLst>
                <a:ext uri="{FF2B5EF4-FFF2-40B4-BE49-F238E27FC236}">
                  <a16:creationId xmlns:a16="http://schemas.microsoft.com/office/drawing/2014/main" id="{DDAF7C3E-9577-F767-B17F-E58A13712F68}"/>
                </a:ext>
              </a:extLst>
            </p:cNvPr>
            <p:cNvSpPr txBox="1"/>
            <p:nvPr/>
          </p:nvSpPr>
          <p:spPr>
            <a:xfrm>
              <a:off x="5652120" y="4973664"/>
              <a:ext cx="2709481" cy="1131079"/>
            </a:xfrm>
            <a:prstGeom prst="rect">
              <a:avLst/>
            </a:prstGeom>
            <a:solidFill>
              <a:schemeClr val="accent4">
                <a:lumMod val="40000"/>
                <a:lumOff val="60000"/>
              </a:schemeClr>
            </a:solidFill>
          </p:spPr>
          <p:txBody>
            <a:bodyPr wrap="square" rtlCol="0">
              <a:spAutoFit/>
            </a:bodyPr>
            <a:lstStyle/>
            <a:p>
              <a:pPr defTabSz="685800"/>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　</a:t>
              </a:r>
              <a:r>
                <a:rPr lang="ja-JP" altLang="en-US" sz="2700" dirty="0">
                  <a:solidFill>
                    <a:prstClr val="black"/>
                  </a:solidFill>
                  <a:latin typeface="游ゴシック" panose="020F0502020204030204"/>
                  <a:ea typeface="游ゴシック" panose="020B0400000000000000" pitchFamily="50" charset="-128"/>
                </a:rPr>
                <a:t>　</a:t>
              </a:r>
              <a:r>
                <a:rPr lang="ja-JP" altLang="en-US" dirty="0">
                  <a:solidFill>
                    <a:prstClr val="black"/>
                  </a:solidFill>
                  <a:latin typeface="游ゴシック" panose="020F0502020204030204"/>
                  <a:ea typeface="游ゴシック" panose="020B0400000000000000" pitchFamily="50" charset="-128"/>
                </a:rPr>
                <a:t>計　</a:t>
              </a:r>
              <a:r>
                <a:rPr lang="en-US" altLang="ja-JP" sz="2700" dirty="0">
                  <a:solidFill>
                    <a:srgbClr val="FF0000"/>
                  </a:solidFill>
                  <a:latin typeface="游ゴシック" panose="020F0502020204030204"/>
                  <a:ea typeface="游ゴシック" panose="020B0400000000000000" pitchFamily="50" charset="-128"/>
                </a:rPr>
                <a:t>132</a:t>
              </a:r>
              <a:r>
                <a:rPr lang="ja-JP" altLang="en-US" sz="2700" dirty="0">
                  <a:solidFill>
                    <a:prstClr val="black"/>
                  </a:solidFill>
                  <a:latin typeface="游ゴシック" panose="020F0502020204030204"/>
                  <a:ea typeface="游ゴシック" panose="020B0400000000000000" pitchFamily="50" charset="-128"/>
                </a:rPr>
                <a:t>　</a:t>
              </a:r>
              <a:r>
                <a:rPr lang="ja-JP" altLang="en-US" dirty="0">
                  <a:solidFill>
                    <a:prstClr val="black"/>
                  </a:solidFill>
                  <a:latin typeface="游ゴシック" panose="020F0502020204030204"/>
                  <a:ea typeface="游ゴシック" panose="020B0400000000000000" pitchFamily="50" charset="-128"/>
                </a:rPr>
                <a:t>回</a:t>
              </a:r>
              <a:r>
                <a:rPr lang="ja-JP" altLang="en-US" sz="2700" dirty="0">
                  <a:solidFill>
                    <a:prstClr val="black"/>
                  </a:solidFill>
                  <a:latin typeface="游ゴシック" panose="020F0502020204030204"/>
                  <a:ea typeface="游ゴシック" panose="020B0400000000000000" pitchFamily="50" charset="-128"/>
                </a:rPr>
                <a:t>　</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　　</a:t>
              </a:r>
              <a:endParaRPr lang="en-US" altLang="ja-JP" sz="1350" dirty="0">
                <a:solidFill>
                  <a:prstClr val="black"/>
                </a:solidFill>
                <a:latin typeface="游ゴシック" panose="020F0502020204030204"/>
                <a:ea typeface="游ゴシック" panose="020B0400000000000000" pitchFamily="50" charset="-128"/>
              </a:endParaRPr>
            </a:p>
            <a:p>
              <a:pPr defTabSz="685800"/>
              <a:r>
                <a:rPr lang="ja-JP" altLang="en-US" sz="1350" dirty="0">
                  <a:solidFill>
                    <a:prstClr val="black"/>
                  </a:solidFill>
                  <a:latin typeface="游ゴシック" panose="020F0502020204030204"/>
                  <a:ea typeface="游ゴシック" panose="020B0400000000000000" pitchFamily="50" charset="-128"/>
                </a:rPr>
                <a:t>　　農政連絡情報を発信！！</a:t>
              </a:r>
            </a:p>
          </p:txBody>
        </p:sp>
        <p:sp>
          <p:nvSpPr>
            <p:cNvPr id="66" name="正方形/長方形 65">
              <a:extLst>
                <a:ext uri="{FF2B5EF4-FFF2-40B4-BE49-F238E27FC236}">
                  <a16:creationId xmlns:a16="http://schemas.microsoft.com/office/drawing/2014/main" id="{038625FA-E76C-3F4B-1878-E55052E92DB3}"/>
                </a:ext>
              </a:extLst>
            </p:cNvPr>
            <p:cNvSpPr/>
            <p:nvPr/>
          </p:nvSpPr>
          <p:spPr>
            <a:xfrm>
              <a:off x="5631270" y="4851860"/>
              <a:ext cx="2713539" cy="1229799"/>
            </a:xfrm>
            <a:prstGeom prst="rect">
              <a:avLst/>
            </a:prstGeom>
            <a:noFill/>
            <a:ln w="12700" cap="flat" cmpd="sng" algn="ctr">
              <a:solidFill>
                <a:srgbClr val="0070C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テキスト ボックス 66">
              <a:extLst>
                <a:ext uri="{FF2B5EF4-FFF2-40B4-BE49-F238E27FC236}">
                  <a16:creationId xmlns:a16="http://schemas.microsoft.com/office/drawing/2014/main" id="{506FC41E-DC4D-F3F3-72E9-60DD07E3C2A3}"/>
                </a:ext>
              </a:extLst>
            </p:cNvPr>
            <p:cNvSpPr txBox="1"/>
            <p:nvPr/>
          </p:nvSpPr>
          <p:spPr>
            <a:xfrm>
              <a:off x="5723933" y="4703101"/>
              <a:ext cx="2223266" cy="300082"/>
            </a:xfrm>
            <a:prstGeom prst="rect">
              <a:avLst/>
            </a:prstGeom>
            <a:solidFill>
              <a:sysClr val="window" lastClr="FFFFFF"/>
            </a:solidFill>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ja-JP"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R5</a:t>
              </a:r>
              <a:r>
                <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年（</a:t>
              </a:r>
              <a:r>
                <a:rPr kumimoji="0" lang="ja-JP" altLang="en-US" sz="1350" kern="0" dirty="0">
                  <a:solidFill>
                    <a:prstClr val="black"/>
                  </a:solidFill>
                  <a:latin typeface="游ゴシック" panose="020F0502020204030204"/>
                  <a:ea typeface="游ゴシック" panose="020B0400000000000000" pitchFamily="50" charset="-128"/>
                </a:rPr>
                <a:t>１</a:t>
              </a:r>
              <a:r>
                <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月～</a:t>
              </a:r>
              <a:r>
                <a:rPr kumimoji="0" lang="en-US" altLang="ja-JP"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12</a:t>
              </a:r>
              <a:r>
                <a:rPr kumimoji="0" lang="ja-JP" altLang="en-US"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月）実績</a:t>
              </a:r>
              <a:endParaRPr kumimoji="0" lang="en-US" altLang="ja-JP" sz="13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p:txBody>
        </p:sp>
      </p:grpSp>
      <p:sp>
        <p:nvSpPr>
          <p:cNvPr id="72" name="テキスト ボックス 71">
            <a:extLst>
              <a:ext uri="{FF2B5EF4-FFF2-40B4-BE49-F238E27FC236}">
                <a16:creationId xmlns:a16="http://schemas.microsoft.com/office/drawing/2014/main" id="{F8E1BB7F-9E83-CC77-91BB-160DB6362ECD}"/>
              </a:ext>
            </a:extLst>
          </p:cNvPr>
          <p:cNvSpPr txBox="1"/>
          <p:nvPr/>
        </p:nvSpPr>
        <p:spPr>
          <a:xfrm>
            <a:off x="310935" y="1608229"/>
            <a:ext cx="2038057" cy="300082"/>
          </a:xfrm>
          <a:prstGeom prst="rect">
            <a:avLst/>
          </a:prstGeom>
          <a:noFill/>
        </p:spPr>
        <p:txBody>
          <a:bodyPr wrap="square" rtlCol="0">
            <a:spAutoFit/>
          </a:bodyPr>
          <a:lstStyle/>
          <a:p>
            <a:pPr defTabSz="685800"/>
            <a:r>
              <a:rPr lang="ja-JP" altLang="en-US" sz="1350" b="1" dirty="0">
                <a:solidFill>
                  <a:prstClr val="black"/>
                </a:solidFill>
                <a:latin typeface="游ゴシック" panose="020F0502020204030204"/>
                <a:ea typeface="游ゴシック" panose="020B0400000000000000" pitchFamily="50" charset="-128"/>
              </a:rPr>
              <a:t>（活用イメージ例）</a:t>
            </a:r>
          </a:p>
        </p:txBody>
      </p:sp>
      <p:sp>
        <p:nvSpPr>
          <p:cNvPr id="51" name="矢印: 山形 50">
            <a:extLst>
              <a:ext uri="{FF2B5EF4-FFF2-40B4-BE49-F238E27FC236}">
                <a16:creationId xmlns:a16="http://schemas.microsoft.com/office/drawing/2014/main" id="{94DA3F43-9BFC-9B99-7871-3E7832FF35C2}"/>
              </a:ext>
            </a:extLst>
          </p:cNvPr>
          <p:cNvSpPr/>
          <p:nvPr/>
        </p:nvSpPr>
        <p:spPr>
          <a:xfrm rot="2175641">
            <a:off x="6396156" y="4069596"/>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3" name="左中かっこ 72">
            <a:extLst>
              <a:ext uri="{FF2B5EF4-FFF2-40B4-BE49-F238E27FC236}">
                <a16:creationId xmlns:a16="http://schemas.microsoft.com/office/drawing/2014/main" id="{53B55831-A123-7776-D8E7-AF4E47BD5DD3}"/>
              </a:ext>
            </a:extLst>
          </p:cNvPr>
          <p:cNvSpPr/>
          <p:nvPr/>
        </p:nvSpPr>
        <p:spPr>
          <a:xfrm rot="5400000">
            <a:off x="7170249" y="1600796"/>
            <a:ext cx="564466" cy="2709480"/>
          </a:xfrm>
          <a:prstGeom prst="leftBrace">
            <a:avLst>
              <a:gd name="adj1" fmla="val 8333"/>
              <a:gd name="adj2" fmla="val 69989"/>
            </a:avLst>
          </a:prstGeom>
          <a:noFill/>
          <a:ln w="28575"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32" name="グループ化 31">
            <a:extLst>
              <a:ext uri="{FF2B5EF4-FFF2-40B4-BE49-F238E27FC236}">
                <a16:creationId xmlns:a16="http://schemas.microsoft.com/office/drawing/2014/main" id="{26C4E249-BF5D-159E-A57C-BE9306918194}"/>
              </a:ext>
            </a:extLst>
          </p:cNvPr>
          <p:cNvGrpSpPr/>
          <p:nvPr/>
        </p:nvGrpSpPr>
        <p:grpSpPr>
          <a:xfrm>
            <a:off x="6075734" y="3088308"/>
            <a:ext cx="2709480" cy="1661307"/>
            <a:chOff x="6490653" y="3132517"/>
            <a:chExt cx="2709480" cy="1661307"/>
          </a:xfrm>
        </p:grpSpPr>
        <p:sp>
          <p:nvSpPr>
            <p:cNvPr id="74" name="テキスト ボックス 73">
              <a:extLst>
                <a:ext uri="{FF2B5EF4-FFF2-40B4-BE49-F238E27FC236}">
                  <a16:creationId xmlns:a16="http://schemas.microsoft.com/office/drawing/2014/main" id="{F7BBC8A5-8141-5B52-CD1F-6979E4C68CD9}"/>
                </a:ext>
              </a:extLst>
            </p:cNvPr>
            <p:cNvSpPr txBox="1"/>
            <p:nvPr/>
          </p:nvSpPr>
          <p:spPr>
            <a:xfrm>
              <a:off x="6490653" y="3224164"/>
              <a:ext cx="2709480" cy="1569660"/>
            </a:xfrm>
            <a:prstGeom prst="rect">
              <a:avLst/>
            </a:prstGeom>
            <a:noFill/>
          </p:spPr>
          <p:txBody>
            <a:bodyPr wrap="square" rtlCol="0">
              <a:spAutoFit/>
            </a:bodyPr>
            <a:lstStyle/>
            <a:p>
              <a:pPr algn="ctr" defTabSz="685800"/>
              <a:r>
                <a:rPr lang="ja-JP" altLang="en-US" sz="1350" dirty="0">
                  <a:solidFill>
                    <a:prstClr val="black"/>
                  </a:solidFill>
                  <a:latin typeface="游ゴシック" panose="020F0502020204030204"/>
                  <a:ea typeface="游ゴシック" panose="020B0400000000000000" pitchFamily="50" charset="-128"/>
                </a:rPr>
                <a:t>部会の出席（回数増）</a:t>
              </a:r>
              <a:endParaRPr lang="en-US" altLang="ja-JP" sz="1350" dirty="0">
                <a:solidFill>
                  <a:prstClr val="black"/>
                </a:solidFill>
                <a:latin typeface="游ゴシック" panose="020F0502020204030204"/>
                <a:ea typeface="游ゴシック" panose="020B0400000000000000" pitchFamily="50" charset="-128"/>
              </a:endParaRPr>
            </a:p>
            <a:p>
              <a:pPr algn="ctr" defTabSz="685800"/>
              <a:endParaRPr lang="en-US" altLang="ja-JP" sz="1350" dirty="0">
                <a:solidFill>
                  <a:prstClr val="black"/>
                </a:solidFill>
                <a:latin typeface="游ゴシック" panose="020F0502020204030204"/>
                <a:ea typeface="游ゴシック" panose="020B0400000000000000" pitchFamily="50" charset="-128"/>
              </a:endParaRPr>
            </a:p>
            <a:p>
              <a:pPr algn="ctr" defTabSz="685800"/>
              <a:endParaRPr lang="en-US" altLang="ja-JP" sz="1350" dirty="0">
                <a:solidFill>
                  <a:prstClr val="black"/>
                </a:solidFill>
                <a:latin typeface="游ゴシック" panose="020F0502020204030204"/>
                <a:ea typeface="游ゴシック" panose="020B0400000000000000" pitchFamily="50" charset="-128"/>
              </a:endParaRPr>
            </a:p>
            <a:p>
              <a:pPr algn="ctr" defTabSz="685800"/>
              <a:r>
                <a:rPr lang="ja-JP" altLang="en-US" sz="1350" dirty="0">
                  <a:solidFill>
                    <a:prstClr val="black"/>
                  </a:solidFill>
                  <a:latin typeface="游ゴシック" panose="020F0502020204030204"/>
                  <a:ea typeface="游ゴシック" panose="020B0400000000000000" pitchFamily="50" charset="-128"/>
                </a:rPr>
                <a:t>部会で</a:t>
              </a:r>
              <a:r>
                <a:rPr lang="ja-JP" altLang="en-US" sz="1350" b="1" u="sng" dirty="0">
                  <a:solidFill>
                    <a:srgbClr val="FF0000"/>
                  </a:solidFill>
                  <a:latin typeface="游ゴシック" panose="020F0502020204030204"/>
                  <a:ea typeface="游ゴシック" panose="020B0400000000000000" pitchFamily="50" charset="-128"/>
                </a:rPr>
                <a:t>説得力ある発言</a:t>
              </a:r>
              <a:endParaRPr lang="en-US" altLang="ja-JP" sz="1350" b="1" u="sng" dirty="0">
                <a:solidFill>
                  <a:srgbClr val="FF0000"/>
                </a:solidFill>
                <a:latin typeface="游ゴシック" panose="020F0502020204030204"/>
                <a:ea typeface="游ゴシック" panose="020B0400000000000000" pitchFamily="50" charset="-128"/>
              </a:endParaRPr>
            </a:p>
            <a:p>
              <a:pPr algn="ctr" defTabSz="685800"/>
              <a:endParaRPr lang="en-US" altLang="ja-JP" sz="1350" dirty="0">
                <a:solidFill>
                  <a:prstClr val="black"/>
                </a:solidFill>
                <a:latin typeface="游ゴシック" panose="020F0502020204030204"/>
                <a:ea typeface="游ゴシック" panose="020B0400000000000000" pitchFamily="50" charset="-128"/>
              </a:endParaRPr>
            </a:p>
            <a:p>
              <a:pPr algn="ctr" defTabSz="685800"/>
              <a:endParaRPr lang="en-US" altLang="ja-JP" sz="1350" dirty="0">
                <a:solidFill>
                  <a:prstClr val="black"/>
                </a:solidFill>
                <a:latin typeface="游ゴシック" panose="020F0502020204030204"/>
                <a:ea typeface="游ゴシック" panose="020B0400000000000000" pitchFamily="50" charset="-128"/>
              </a:endParaRPr>
            </a:p>
            <a:p>
              <a:pPr algn="ctr" defTabSz="685800"/>
              <a:r>
                <a:rPr lang="ja-JP" altLang="en-US" sz="1500" b="1" dirty="0">
                  <a:solidFill>
                    <a:srgbClr val="FF0000"/>
                  </a:solidFill>
                  <a:latin typeface="游ゴシック" panose="020F0502020204030204"/>
                  <a:ea typeface="游ゴシック" panose="020B0400000000000000" pitchFamily="50" charset="-128"/>
                </a:rPr>
                <a:t>農林議員の中で役職獲得！</a:t>
              </a:r>
              <a:endParaRPr lang="en-US" altLang="ja-JP" sz="1500" b="1" dirty="0">
                <a:solidFill>
                  <a:srgbClr val="FF0000"/>
                </a:solidFill>
                <a:latin typeface="游ゴシック" panose="020F0502020204030204"/>
                <a:ea typeface="游ゴシック" panose="020B0400000000000000" pitchFamily="50" charset="-128"/>
              </a:endParaRPr>
            </a:p>
          </p:txBody>
        </p:sp>
        <p:sp>
          <p:nvSpPr>
            <p:cNvPr id="77" name="二等辺三角形 76">
              <a:extLst>
                <a:ext uri="{FF2B5EF4-FFF2-40B4-BE49-F238E27FC236}">
                  <a16:creationId xmlns:a16="http://schemas.microsoft.com/office/drawing/2014/main" id="{28A28603-4C7E-AF03-C845-7462DFB8062B}"/>
                </a:ext>
              </a:extLst>
            </p:cNvPr>
            <p:cNvSpPr/>
            <p:nvPr/>
          </p:nvSpPr>
          <p:spPr>
            <a:xfrm rot="10800000">
              <a:off x="7480364" y="4255068"/>
              <a:ext cx="735282" cy="231801"/>
            </a:xfrm>
            <a:prstGeom prst="triangle">
              <a:avLst/>
            </a:prstGeom>
            <a:solidFill>
              <a:srgbClr val="E7E6E6">
                <a:lumMod val="9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8" name="二等辺三角形 77">
              <a:extLst>
                <a:ext uri="{FF2B5EF4-FFF2-40B4-BE49-F238E27FC236}">
                  <a16:creationId xmlns:a16="http://schemas.microsoft.com/office/drawing/2014/main" id="{F9DE0BD2-4264-EC99-D8FB-8288DF9247BA}"/>
                </a:ext>
              </a:extLst>
            </p:cNvPr>
            <p:cNvSpPr/>
            <p:nvPr/>
          </p:nvSpPr>
          <p:spPr>
            <a:xfrm rot="10800000">
              <a:off x="7426311" y="4235700"/>
              <a:ext cx="735282" cy="231801"/>
            </a:xfrm>
            <a:prstGeom prst="triangle">
              <a:avLst/>
            </a:prstGeom>
            <a:solidFill>
              <a:schemeClr val="accent4">
                <a:lumMod val="40000"/>
                <a:lumOff val="60000"/>
              </a:schemeClr>
            </a:solidFill>
            <a:ln w="12700" cap="flat" cmpd="sng" algn="ctr">
              <a:solidFill>
                <a:srgbClr val="5B9BD5">
                  <a:lumMod val="60000"/>
                  <a:lumOff val="4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加算記号 1">
              <a:extLst>
                <a:ext uri="{FF2B5EF4-FFF2-40B4-BE49-F238E27FC236}">
                  <a16:creationId xmlns:a16="http://schemas.microsoft.com/office/drawing/2014/main" id="{E14CA85A-648D-0CA4-08B8-BB2D3D811A4C}"/>
                </a:ext>
              </a:extLst>
            </p:cNvPr>
            <p:cNvSpPr/>
            <p:nvPr/>
          </p:nvSpPr>
          <p:spPr>
            <a:xfrm>
              <a:off x="7600807" y="3465684"/>
              <a:ext cx="419538" cy="371880"/>
            </a:xfrm>
            <a:prstGeom prst="mathPlus">
              <a:avLst/>
            </a:prstGeom>
            <a:solidFill>
              <a:schemeClr val="accent4">
                <a:lumMod val="20000"/>
                <a:lumOff val="8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063A523-C9F7-DCD4-CE36-57C532042D65}"/>
                </a:ext>
              </a:extLst>
            </p:cNvPr>
            <p:cNvSpPr/>
            <p:nvPr/>
          </p:nvSpPr>
          <p:spPr>
            <a:xfrm>
              <a:off x="6919739" y="3132517"/>
              <a:ext cx="1837934" cy="1030327"/>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8BC8D6F1-9E7E-FD1E-246F-D8C3244FA8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540" y="4893986"/>
            <a:ext cx="2389323" cy="1791992"/>
          </a:xfrm>
          <a:prstGeom prst="rect">
            <a:avLst/>
          </a:prstGeom>
          <a:ln>
            <a:noFill/>
          </a:ln>
          <a:effectLst>
            <a:softEdge rad="112500"/>
          </a:effectLst>
        </p:spPr>
      </p:pic>
      <p:grpSp>
        <p:nvGrpSpPr>
          <p:cNvPr id="31" name="グループ化 30">
            <a:extLst>
              <a:ext uri="{FF2B5EF4-FFF2-40B4-BE49-F238E27FC236}">
                <a16:creationId xmlns:a16="http://schemas.microsoft.com/office/drawing/2014/main" id="{DD21A8B6-E9A4-B580-D012-BA3DCD9EC0F5}"/>
              </a:ext>
            </a:extLst>
          </p:cNvPr>
          <p:cNvGrpSpPr/>
          <p:nvPr/>
        </p:nvGrpSpPr>
        <p:grpSpPr>
          <a:xfrm>
            <a:off x="2686273" y="2296879"/>
            <a:ext cx="3201575" cy="1721003"/>
            <a:chOff x="2705460" y="2602352"/>
            <a:chExt cx="3201575" cy="1721003"/>
          </a:xfrm>
        </p:grpSpPr>
        <p:sp>
          <p:nvSpPr>
            <p:cNvPr id="48" name="円: 塗りつぶしなし 47">
              <a:extLst>
                <a:ext uri="{FF2B5EF4-FFF2-40B4-BE49-F238E27FC236}">
                  <a16:creationId xmlns:a16="http://schemas.microsoft.com/office/drawing/2014/main" id="{863CC720-9D9E-424C-F0AA-AA00D7F83F30}"/>
                </a:ext>
              </a:extLst>
            </p:cNvPr>
            <p:cNvSpPr/>
            <p:nvPr/>
          </p:nvSpPr>
          <p:spPr>
            <a:xfrm>
              <a:off x="2705460" y="2602352"/>
              <a:ext cx="3194375" cy="1721003"/>
            </a:xfrm>
            <a:prstGeom prst="donut">
              <a:avLst>
                <a:gd name="adj" fmla="val 17795"/>
              </a:avLst>
            </a:prstGeom>
            <a:solidFill>
              <a:schemeClr val="accent4">
                <a:lumMod val="75000"/>
              </a:schemeClr>
            </a:solidFill>
            <a:ln w="12700" cap="flat" cmpd="sng" algn="ctr">
              <a:solidFill>
                <a:srgbClr val="4472C4">
                  <a:shade val="15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9" name="矢印: 山形 48">
              <a:extLst>
                <a:ext uri="{FF2B5EF4-FFF2-40B4-BE49-F238E27FC236}">
                  <a16:creationId xmlns:a16="http://schemas.microsoft.com/office/drawing/2014/main" id="{B5F3A41A-D4DD-E35B-865E-8CDD08BCFBCD}"/>
                </a:ext>
              </a:extLst>
            </p:cNvPr>
            <p:cNvSpPr/>
            <p:nvPr/>
          </p:nvSpPr>
          <p:spPr>
            <a:xfrm rot="885202">
              <a:off x="4987970" y="2740649"/>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矢印: 山形 13">
              <a:extLst>
                <a:ext uri="{FF2B5EF4-FFF2-40B4-BE49-F238E27FC236}">
                  <a16:creationId xmlns:a16="http://schemas.microsoft.com/office/drawing/2014/main" id="{433D13E3-10E8-97AD-428D-6AD19171CD65}"/>
                </a:ext>
              </a:extLst>
            </p:cNvPr>
            <p:cNvSpPr/>
            <p:nvPr/>
          </p:nvSpPr>
          <p:spPr>
            <a:xfrm rot="16200000">
              <a:off x="2749022" y="3285332"/>
              <a:ext cx="245357" cy="28733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矢印: 山形 22">
              <a:extLst>
                <a:ext uri="{FF2B5EF4-FFF2-40B4-BE49-F238E27FC236}">
                  <a16:creationId xmlns:a16="http://schemas.microsoft.com/office/drawing/2014/main" id="{273376CE-FCF7-325C-D457-B68D093D6DF4}"/>
                </a:ext>
              </a:extLst>
            </p:cNvPr>
            <p:cNvSpPr/>
            <p:nvPr/>
          </p:nvSpPr>
          <p:spPr>
            <a:xfrm rot="5400000">
              <a:off x="5632819" y="3373465"/>
              <a:ext cx="245357" cy="303074"/>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矢印: 山形 23">
              <a:extLst>
                <a:ext uri="{FF2B5EF4-FFF2-40B4-BE49-F238E27FC236}">
                  <a16:creationId xmlns:a16="http://schemas.microsoft.com/office/drawing/2014/main" id="{BA847F1B-0B73-5376-2F82-1C928FCB635F}"/>
                </a:ext>
              </a:extLst>
            </p:cNvPr>
            <p:cNvSpPr/>
            <p:nvPr/>
          </p:nvSpPr>
          <p:spPr>
            <a:xfrm rot="10800000">
              <a:off x="4076488" y="4049228"/>
              <a:ext cx="245357" cy="237229"/>
            </a:xfrm>
            <a:prstGeom prst="chevron">
              <a:avLst>
                <a:gd name="adj" fmla="val 64128"/>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0A2F027C-8032-0B26-66FF-89AC56B25007}"/>
                </a:ext>
              </a:extLst>
            </p:cNvPr>
            <p:cNvSpPr/>
            <p:nvPr/>
          </p:nvSpPr>
          <p:spPr>
            <a:xfrm>
              <a:off x="3021348" y="2837746"/>
              <a:ext cx="347393" cy="346249"/>
            </a:xfrm>
            <a:prstGeom prst="ellipse">
              <a:avLst/>
            </a:prstGeom>
            <a:solidFill>
              <a:srgbClr val="FFC000">
                <a:lumMod val="40000"/>
                <a:lumOff val="60000"/>
              </a:srgbClr>
            </a:solidFill>
            <a:ln w="12700" cap="flat" cmpd="sng" algn="ctr">
              <a:solidFill>
                <a:srgbClr val="FFC000">
                  <a:lumMod val="60000"/>
                  <a:lumOff val="4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2531845D-E5EF-182B-7320-35FF08CE9558}"/>
                </a:ext>
              </a:extLst>
            </p:cNvPr>
            <p:cNvSpPr/>
            <p:nvPr/>
          </p:nvSpPr>
          <p:spPr>
            <a:xfrm>
              <a:off x="2988520" y="3794705"/>
              <a:ext cx="347393" cy="346249"/>
            </a:xfrm>
            <a:prstGeom prst="ellipse">
              <a:avLst/>
            </a:prstGeom>
            <a:solidFill>
              <a:srgbClr val="FFC000">
                <a:lumMod val="40000"/>
                <a:lumOff val="60000"/>
              </a:srgbClr>
            </a:solidFill>
            <a:ln w="12700" cap="flat" cmpd="sng" algn="ctr">
              <a:solidFill>
                <a:srgbClr val="FFC000">
                  <a:lumMod val="60000"/>
                  <a:lumOff val="4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F1B12FC7-7D03-A458-D389-C791389F422B}"/>
                </a:ext>
              </a:extLst>
            </p:cNvPr>
            <p:cNvSpPr/>
            <p:nvPr/>
          </p:nvSpPr>
          <p:spPr>
            <a:xfrm>
              <a:off x="5352721" y="2879907"/>
              <a:ext cx="347393" cy="346249"/>
            </a:xfrm>
            <a:prstGeom prst="ellipse">
              <a:avLst/>
            </a:prstGeom>
            <a:solidFill>
              <a:srgbClr val="FFC000">
                <a:lumMod val="40000"/>
                <a:lumOff val="60000"/>
              </a:srgbClr>
            </a:solidFill>
            <a:ln w="12700" cap="flat" cmpd="sng" algn="ctr">
              <a:solidFill>
                <a:srgbClr val="FFC000">
                  <a:lumMod val="60000"/>
                  <a:lumOff val="4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49E46D99-A293-13B9-A9C0-F8F5595CCEA6}"/>
                </a:ext>
              </a:extLst>
            </p:cNvPr>
            <p:cNvSpPr/>
            <p:nvPr/>
          </p:nvSpPr>
          <p:spPr>
            <a:xfrm>
              <a:off x="5178603" y="3794704"/>
              <a:ext cx="347393" cy="346249"/>
            </a:xfrm>
            <a:prstGeom prst="ellipse">
              <a:avLst/>
            </a:prstGeom>
            <a:solidFill>
              <a:srgbClr val="FFC000">
                <a:lumMod val="40000"/>
                <a:lumOff val="60000"/>
              </a:srgbClr>
            </a:solidFill>
            <a:ln w="12700" cap="flat" cmpd="sng" algn="ctr">
              <a:solidFill>
                <a:srgbClr val="FFC000">
                  <a:lumMod val="60000"/>
                  <a:lumOff val="4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9" name="二等辺三角形 28">
            <a:extLst>
              <a:ext uri="{FF2B5EF4-FFF2-40B4-BE49-F238E27FC236}">
                <a16:creationId xmlns:a16="http://schemas.microsoft.com/office/drawing/2014/main" id="{7EB5497C-8D5A-204B-B7F2-0E2B8F855678}"/>
              </a:ext>
            </a:extLst>
          </p:cNvPr>
          <p:cNvSpPr/>
          <p:nvPr/>
        </p:nvSpPr>
        <p:spPr>
          <a:xfrm>
            <a:off x="3509935" y="1884652"/>
            <a:ext cx="1476129" cy="752260"/>
          </a:xfrm>
          <a:prstGeom prs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87" name="テキスト ボックス 86">
            <a:extLst>
              <a:ext uri="{FF2B5EF4-FFF2-40B4-BE49-F238E27FC236}">
                <a16:creationId xmlns:a16="http://schemas.microsoft.com/office/drawing/2014/main" id="{50B732B7-E904-505D-2022-7710017832D5}"/>
              </a:ext>
            </a:extLst>
          </p:cNvPr>
          <p:cNvSpPr txBox="1"/>
          <p:nvPr/>
        </p:nvSpPr>
        <p:spPr>
          <a:xfrm>
            <a:off x="3429917" y="2545740"/>
            <a:ext cx="1602992" cy="523220"/>
          </a:xfrm>
          <a:prstGeom prst="rect">
            <a:avLst/>
          </a:prstGeom>
          <a:noFill/>
        </p:spPr>
        <p:txBody>
          <a:bodyPr wrap="square" rtlCol="0">
            <a:spAutoFit/>
          </a:bodyPr>
          <a:lstStyle/>
          <a:p>
            <a:pPr algn="ctr" defTabSz="685800"/>
            <a:r>
              <a:rPr lang="ja-JP" altLang="en-US" sz="2800" b="1" dirty="0">
                <a:solidFill>
                  <a:srgbClr val="FF0000"/>
                </a:solidFill>
                <a:latin typeface="游ゴシック" panose="020F0502020204030204"/>
                <a:ea typeface="游ゴシック" panose="020B0400000000000000" pitchFamily="50" charset="-128"/>
              </a:rPr>
              <a:t>実現</a:t>
            </a:r>
          </a:p>
        </p:txBody>
      </p:sp>
      <p:sp>
        <p:nvSpPr>
          <p:cNvPr id="88" name="テキスト ボックス 87">
            <a:extLst>
              <a:ext uri="{FF2B5EF4-FFF2-40B4-BE49-F238E27FC236}">
                <a16:creationId xmlns:a16="http://schemas.microsoft.com/office/drawing/2014/main" id="{9645062D-2BD6-C68F-1AF5-2577B7ABB93F}"/>
              </a:ext>
            </a:extLst>
          </p:cNvPr>
          <p:cNvSpPr txBox="1"/>
          <p:nvPr/>
        </p:nvSpPr>
        <p:spPr>
          <a:xfrm>
            <a:off x="3437117" y="2185700"/>
            <a:ext cx="1602992" cy="523220"/>
          </a:xfrm>
          <a:prstGeom prst="rect">
            <a:avLst/>
          </a:prstGeom>
          <a:noFill/>
        </p:spPr>
        <p:txBody>
          <a:bodyPr wrap="square" rtlCol="0">
            <a:spAutoFit/>
          </a:bodyPr>
          <a:lstStyle/>
          <a:p>
            <a:pPr algn="ctr" defTabSz="685800"/>
            <a:r>
              <a:rPr lang="ja-JP" altLang="en-US" sz="2800" b="1" dirty="0">
                <a:solidFill>
                  <a:srgbClr val="FF0000"/>
                </a:solidFill>
                <a:latin typeface="游ゴシック" panose="020F0502020204030204"/>
                <a:ea typeface="游ゴシック" panose="020B0400000000000000" pitchFamily="50" charset="-128"/>
              </a:rPr>
              <a:t>要望</a:t>
            </a:r>
          </a:p>
        </p:txBody>
      </p:sp>
      <p:cxnSp>
        <p:nvCxnSpPr>
          <p:cNvPr id="90" name="直線コネクタ 89">
            <a:extLst>
              <a:ext uri="{FF2B5EF4-FFF2-40B4-BE49-F238E27FC236}">
                <a16:creationId xmlns:a16="http://schemas.microsoft.com/office/drawing/2014/main" id="{3B94F4FA-AF22-5C87-DA26-1E082173C1AA}"/>
              </a:ext>
            </a:extLst>
          </p:cNvPr>
          <p:cNvCxnSpPr>
            <a:endCxn id="27" idx="7"/>
          </p:cNvCxnSpPr>
          <p:nvPr/>
        </p:nvCxnSpPr>
        <p:spPr>
          <a:xfrm flipH="1">
            <a:off x="5680927" y="2364395"/>
            <a:ext cx="416815" cy="257947"/>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0C665A20-6D97-17D2-D2AF-6F571FF5FFEF}"/>
              </a:ext>
            </a:extLst>
          </p:cNvPr>
          <p:cNvCxnSpPr>
            <a:cxnSpLocks/>
          </p:cNvCxnSpPr>
          <p:nvPr/>
        </p:nvCxnSpPr>
        <p:spPr>
          <a:xfrm flipH="1" flipV="1">
            <a:off x="5660188" y="3975206"/>
            <a:ext cx="439338" cy="973640"/>
          </a:xfrm>
          <a:prstGeom prst="line">
            <a:avLst/>
          </a:prstGeom>
        </p:spPr>
        <p:style>
          <a:lnRef idx="1">
            <a:schemeClr val="dk1"/>
          </a:lnRef>
          <a:fillRef idx="0">
            <a:schemeClr val="dk1"/>
          </a:fillRef>
          <a:effectRef idx="0">
            <a:schemeClr val="dk1"/>
          </a:effectRef>
          <a:fontRef idx="minor">
            <a:schemeClr val="tx1"/>
          </a:fontRef>
        </p:style>
      </p:cxnSp>
      <p:cxnSp>
        <p:nvCxnSpPr>
          <p:cNvPr id="93" name="直線コネクタ 92">
            <a:extLst>
              <a:ext uri="{FF2B5EF4-FFF2-40B4-BE49-F238E27FC236}">
                <a16:creationId xmlns:a16="http://schemas.microsoft.com/office/drawing/2014/main" id="{EDD56D8F-6B28-BFCE-1225-52BC9A6AC2CD}"/>
              </a:ext>
            </a:extLst>
          </p:cNvPr>
          <p:cNvCxnSpPr>
            <a:cxnSpLocks/>
          </p:cNvCxnSpPr>
          <p:nvPr/>
        </p:nvCxnSpPr>
        <p:spPr>
          <a:xfrm flipV="1">
            <a:off x="2116991" y="3754199"/>
            <a:ext cx="776005" cy="201084"/>
          </a:xfrm>
          <a:prstGeom prst="line">
            <a:avLst/>
          </a:prstGeom>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530E7F0C-B85B-F4AA-CD56-FFDC15D53B3F}"/>
              </a:ext>
            </a:extLst>
          </p:cNvPr>
          <p:cNvCxnSpPr>
            <a:cxnSpLocks/>
          </p:cNvCxnSpPr>
          <p:nvPr/>
        </p:nvCxnSpPr>
        <p:spPr>
          <a:xfrm>
            <a:off x="1862100" y="2609505"/>
            <a:ext cx="1013318" cy="5438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7918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吹き出し 8">
            <a:extLst>
              <a:ext uri="{FF2B5EF4-FFF2-40B4-BE49-F238E27FC236}">
                <a16:creationId xmlns:a16="http://schemas.microsoft.com/office/drawing/2014/main" id="{47AC9350-432B-E31A-DDDD-A340D8618C84}"/>
              </a:ext>
            </a:extLst>
          </p:cNvPr>
          <p:cNvSpPr/>
          <p:nvPr/>
        </p:nvSpPr>
        <p:spPr>
          <a:xfrm flipV="1">
            <a:off x="70194" y="1562735"/>
            <a:ext cx="8976310" cy="4819015"/>
          </a:xfrm>
          <a:prstGeom prst="corner">
            <a:avLst>
              <a:gd name="adj1" fmla="val 54427"/>
              <a:gd name="adj2" fmla="val 124284"/>
            </a:avLst>
          </a:prstGeom>
          <a:solidFill>
            <a:schemeClr val="accent4">
              <a:lumMod val="20000"/>
              <a:lumOff val="80000"/>
            </a:schemeClr>
          </a:solidFill>
          <a:ln>
            <a:solidFill>
              <a:srgbClr val="92D050"/>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pPr algn="ctr">
              <a:lnSpc>
                <a:spcPct val="120000"/>
              </a:lnSpc>
            </a:pPr>
            <a:endParaRPr kumimoji="1" lang="en-US" altLang="ja-JP" sz="1200" dirty="0">
              <a:solidFill>
                <a:schemeClr val="tx1"/>
              </a:solidFill>
              <a:latin typeface="メイリオ" pitchFamily="50" charset="-128"/>
              <a:ea typeface="メイリオ" pitchFamily="50" charset="-128"/>
              <a:cs typeface="メイリオ" pitchFamily="50" charset="-128"/>
            </a:endParaRPr>
          </a:p>
        </p:txBody>
      </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オンライン会議の活用による情報共有の多様化</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17523"/>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オンライン会議の活用によ</a:t>
            </a:r>
            <a:r>
              <a:rPr lang="ja-JP" altLang="en-US" sz="2400" dirty="0">
                <a:latin typeface="Century" panose="02040604050505020304" pitchFamily="18" charset="0"/>
              </a:rPr>
              <a:t>り、ＪＡ段</a:t>
            </a:r>
            <a:r>
              <a:rPr lang="ja-JP" altLang="en-US" sz="2400" dirty="0"/>
              <a:t>階も含めて、緊急的な政策課題や現場の関心の高い農政課題を多くの方に情報共有。</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11</a:t>
            </a:fld>
            <a:endParaRPr kumimoji="1" lang="ja-JP" altLang="en-US" dirty="0"/>
          </a:p>
        </p:txBody>
      </p:sp>
      <p:grpSp>
        <p:nvGrpSpPr>
          <p:cNvPr id="13" name="グループ化 12">
            <a:extLst>
              <a:ext uri="{FF2B5EF4-FFF2-40B4-BE49-F238E27FC236}">
                <a16:creationId xmlns:a16="http://schemas.microsoft.com/office/drawing/2014/main" id="{4373BF5D-3B9B-047E-1E38-EFDF64A4EC69}"/>
              </a:ext>
            </a:extLst>
          </p:cNvPr>
          <p:cNvGrpSpPr/>
          <p:nvPr/>
        </p:nvGrpSpPr>
        <p:grpSpPr>
          <a:xfrm>
            <a:off x="169407" y="4038072"/>
            <a:ext cx="3767026" cy="2214513"/>
            <a:chOff x="432029" y="1715443"/>
            <a:chExt cx="3767026" cy="2214513"/>
          </a:xfrm>
        </p:grpSpPr>
        <p:pic>
          <p:nvPicPr>
            <p:cNvPr id="2" name="図 1">
              <a:extLst>
                <a:ext uri="{FF2B5EF4-FFF2-40B4-BE49-F238E27FC236}">
                  <a16:creationId xmlns:a16="http://schemas.microsoft.com/office/drawing/2014/main" id="{AE371205-C71C-BA7C-936B-E815260EE6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823" y="2251097"/>
              <a:ext cx="2884690" cy="1188000"/>
            </a:xfrm>
            <a:prstGeom prst="rect">
              <a:avLst/>
            </a:prstGeom>
          </p:spPr>
        </p:pic>
        <p:sp>
          <p:nvSpPr>
            <p:cNvPr id="6" name="テキスト ボックス 5">
              <a:extLst>
                <a:ext uri="{FF2B5EF4-FFF2-40B4-BE49-F238E27FC236}">
                  <a16:creationId xmlns:a16="http://schemas.microsoft.com/office/drawing/2014/main" id="{070B56F0-EAFE-1C5E-C9FD-794F0EB5524D}"/>
                </a:ext>
              </a:extLst>
            </p:cNvPr>
            <p:cNvSpPr txBox="1"/>
            <p:nvPr/>
          </p:nvSpPr>
          <p:spPr>
            <a:xfrm>
              <a:off x="432029" y="1715443"/>
              <a:ext cx="3059831" cy="584775"/>
            </a:xfrm>
            <a:prstGeom prst="rect">
              <a:avLst/>
            </a:prstGeom>
            <a:noFill/>
          </p:spPr>
          <p:txBody>
            <a:bodyPr wrap="square" rtlCol="0">
              <a:spAutoFit/>
            </a:bodyPr>
            <a:lstStyle/>
            <a:p>
              <a:pPr defTabSz="685800"/>
              <a:r>
                <a:rPr lang="en-US" altLang="ja-JP" sz="1600" dirty="0">
                  <a:solidFill>
                    <a:prstClr val="black"/>
                  </a:solidFill>
                  <a:latin typeface="游ゴシック" panose="020F0502020204030204"/>
                  <a:ea typeface="游ゴシック" panose="020B0400000000000000" pitchFamily="50" charset="-128"/>
                </a:rPr>
                <a:t>R</a:t>
              </a:r>
              <a:r>
                <a:rPr lang="ja-JP" altLang="en-US" sz="1600" dirty="0">
                  <a:solidFill>
                    <a:prstClr val="black"/>
                  </a:solidFill>
                  <a:latin typeface="游ゴシック" panose="020F0502020204030204"/>
                  <a:ea typeface="游ゴシック" panose="020B0400000000000000" pitchFamily="50" charset="-128"/>
                </a:rPr>
                <a:t>５年</a:t>
              </a:r>
              <a:r>
                <a:rPr lang="en-US" altLang="ja-JP" sz="1600" dirty="0">
                  <a:solidFill>
                    <a:prstClr val="black"/>
                  </a:solidFill>
                  <a:latin typeface="游ゴシック" panose="020F0502020204030204"/>
                  <a:ea typeface="游ゴシック" panose="020B0400000000000000" pitchFamily="50" charset="-128"/>
                </a:rPr>
                <a:t>11</a:t>
              </a:r>
              <a:r>
                <a:rPr lang="ja-JP" altLang="en-US" sz="1600" dirty="0">
                  <a:solidFill>
                    <a:prstClr val="black"/>
                  </a:solidFill>
                  <a:latin typeface="游ゴシック" panose="020F0502020204030204"/>
                  <a:ea typeface="游ゴシック" panose="020B0400000000000000" pitchFamily="50" charset="-128"/>
                </a:rPr>
                <a:t>月２日</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en-US" altLang="ja-JP" sz="1600" dirty="0">
                  <a:solidFill>
                    <a:prstClr val="black"/>
                  </a:solidFill>
                  <a:latin typeface="游ゴシック" panose="020F0502020204030204"/>
                  <a:ea typeface="游ゴシック" panose="020B0400000000000000" pitchFamily="50" charset="-128"/>
                </a:rPr>
                <a:t>JA</a:t>
              </a:r>
              <a:r>
                <a:rPr lang="ja-JP" altLang="en-US" sz="1600" dirty="0">
                  <a:solidFill>
                    <a:prstClr val="black"/>
                  </a:solidFill>
                  <a:latin typeface="游ゴシック" panose="020F0502020204030204"/>
                  <a:ea typeface="游ゴシック" panose="020B0400000000000000" pitchFamily="50" charset="-128"/>
                </a:rPr>
                <a:t>グループ物流にかかる説明会</a:t>
              </a:r>
              <a:endParaRPr lang="en-US" altLang="ja-JP" sz="1600" dirty="0">
                <a:solidFill>
                  <a:prstClr val="black"/>
                </a:solidFill>
                <a:latin typeface="游ゴシック"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A0F3887-E105-09FE-39FB-4E03C060D4B7}"/>
                </a:ext>
              </a:extLst>
            </p:cNvPr>
            <p:cNvSpPr txBox="1"/>
            <p:nvPr/>
          </p:nvSpPr>
          <p:spPr>
            <a:xfrm>
              <a:off x="1139224" y="3468291"/>
              <a:ext cx="3059831" cy="461665"/>
            </a:xfrm>
            <a:prstGeom prst="rect">
              <a:avLst/>
            </a:prstGeom>
            <a:noFill/>
          </p:spPr>
          <p:txBody>
            <a:bodyPr wrap="square" rtlCol="0">
              <a:spAutoFit/>
            </a:bodyPr>
            <a:lstStyle/>
            <a:p>
              <a:pPr defTabSz="685800"/>
              <a:r>
                <a:rPr lang="ja-JP" altLang="en-US" sz="2400" dirty="0">
                  <a:solidFill>
                    <a:prstClr val="black"/>
                  </a:solidFill>
                  <a:latin typeface="游ゴシック" panose="020F0502020204030204"/>
                  <a:ea typeface="游ゴシック" panose="020B0400000000000000" pitchFamily="50" charset="-128"/>
                </a:rPr>
                <a:t>約</a:t>
              </a:r>
              <a:r>
                <a:rPr lang="en-US" altLang="ja-JP" sz="2400" dirty="0">
                  <a:solidFill>
                    <a:prstClr val="black"/>
                  </a:solidFill>
                  <a:latin typeface="游ゴシック" panose="020F0502020204030204"/>
                  <a:ea typeface="游ゴシック" panose="020B0400000000000000" pitchFamily="50" charset="-128"/>
                </a:rPr>
                <a:t>1000</a:t>
              </a:r>
              <a:r>
                <a:rPr lang="ja-JP" altLang="en-US" sz="2400" dirty="0">
                  <a:solidFill>
                    <a:prstClr val="black"/>
                  </a:solidFill>
                  <a:latin typeface="游ゴシック" panose="020F0502020204030204"/>
                  <a:ea typeface="游ゴシック" panose="020B0400000000000000" pitchFamily="50" charset="-128"/>
                </a:rPr>
                <a:t>名</a:t>
              </a:r>
              <a:endParaRPr lang="en-US" altLang="ja-JP" sz="2400" dirty="0">
                <a:solidFill>
                  <a:prstClr val="black"/>
                </a:solidFill>
                <a:latin typeface="游ゴシック" panose="020F0502020204030204"/>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550DCFA2-B6EE-E01D-619A-C03299D21055}"/>
              </a:ext>
            </a:extLst>
          </p:cNvPr>
          <p:cNvGrpSpPr/>
          <p:nvPr/>
        </p:nvGrpSpPr>
        <p:grpSpPr>
          <a:xfrm>
            <a:off x="169407" y="1696152"/>
            <a:ext cx="3375975" cy="2436377"/>
            <a:chOff x="323528" y="1755749"/>
            <a:chExt cx="3375975" cy="2436377"/>
          </a:xfrm>
        </p:grpSpPr>
        <p:pic>
          <p:nvPicPr>
            <p:cNvPr id="7" name="図 6">
              <a:extLst>
                <a:ext uri="{FF2B5EF4-FFF2-40B4-BE49-F238E27FC236}">
                  <a16:creationId xmlns:a16="http://schemas.microsoft.com/office/drawing/2014/main" id="{6E61FA93-D7F4-4862-43AA-2C7BFD2138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670" y="2550633"/>
              <a:ext cx="2929371" cy="1152000"/>
            </a:xfrm>
            <a:prstGeom prst="rect">
              <a:avLst/>
            </a:prstGeom>
          </p:spPr>
        </p:pic>
        <p:sp>
          <p:nvSpPr>
            <p:cNvPr id="17" name="テキスト ボックス 16">
              <a:extLst>
                <a:ext uri="{FF2B5EF4-FFF2-40B4-BE49-F238E27FC236}">
                  <a16:creationId xmlns:a16="http://schemas.microsoft.com/office/drawing/2014/main" id="{C74C21CC-DEFE-62E0-FF85-058EB12101F8}"/>
                </a:ext>
              </a:extLst>
            </p:cNvPr>
            <p:cNvSpPr txBox="1"/>
            <p:nvPr/>
          </p:nvSpPr>
          <p:spPr>
            <a:xfrm>
              <a:off x="323528" y="1755749"/>
              <a:ext cx="3059831" cy="830997"/>
            </a:xfrm>
            <a:prstGeom prst="rect">
              <a:avLst/>
            </a:prstGeom>
            <a:noFill/>
          </p:spPr>
          <p:txBody>
            <a:bodyPr wrap="square" rtlCol="0">
              <a:spAutoFit/>
            </a:bodyPr>
            <a:lstStyle/>
            <a:p>
              <a:pPr defTabSz="685800"/>
              <a:r>
                <a:rPr lang="en-US" altLang="ja-JP" sz="1600" dirty="0">
                  <a:solidFill>
                    <a:prstClr val="black"/>
                  </a:solidFill>
                  <a:latin typeface="游ゴシック" panose="020F0502020204030204"/>
                  <a:ea typeface="游ゴシック" panose="020B0400000000000000" pitchFamily="50" charset="-128"/>
                </a:rPr>
                <a:t>R</a:t>
              </a:r>
              <a:r>
                <a:rPr lang="ja-JP" altLang="en-US" sz="1600" dirty="0">
                  <a:solidFill>
                    <a:prstClr val="black"/>
                  </a:solidFill>
                  <a:latin typeface="游ゴシック" panose="020F0502020204030204"/>
                  <a:ea typeface="游ゴシック" panose="020B0400000000000000" pitchFamily="50" charset="-128"/>
                </a:rPr>
                <a:t>４年８月</a:t>
              </a:r>
              <a:r>
                <a:rPr lang="en-US" altLang="ja-JP" sz="1600" dirty="0">
                  <a:solidFill>
                    <a:prstClr val="black"/>
                  </a:solidFill>
                  <a:latin typeface="游ゴシック" panose="020F0502020204030204"/>
                  <a:ea typeface="游ゴシック" panose="020B0400000000000000" pitchFamily="50" charset="-128"/>
                </a:rPr>
                <a:t>26</a:t>
              </a:r>
              <a:r>
                <a:rPr lang="ja-JP" altLang="en-US" sz="1600" dirty="0">
                  <a:solidFill>
                    <a:prstClr val="black"/>
                  </a:solidFill>
                  <a:latin typeface="游ゴシック" panose="020F0502020204030204"/>
                  <a:ea typeface="游ゴシック" panose="020B0400000000000000" pitchFamily="50" charset="-128"/>
                </a:rPr>
                <a:t>日</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ja-JP" altLang="en-US" sz="1600" dirty="0">
                  <a:solidFill>
                    <a:prstClr val="black"/>
                  </a:solidFill>
                  <a:latin typeface="游ゴシック" panose="020F0502020204030204"/>
                  <a:ea typeface="游ゴシック" panose="020B0400000000000000" pitchFamily="50" charset="-128"/>
                </a:rPr>
                <a:t>肥料価格高騰対策事業にかかる</a:t>
              </a:r>
              <a:r>
                <a:rPr lang="en-US" altLang="ja-JP" sz="1600" dirty="0">
                  <a:solidFill>
                    <a:prstClr val="black"/>
                  </a:solidFill>
                  <a:latin typeface="游ゴシック" panose="020F0502020204030204"/>
                  <a:ea typeface="游ゴシック" panose="020B0400000000000000" pitchFamily="50" charset="-128"/>
                </a:rPr>
                <a:t>JA</a:t>
              </a:r>
              <a:r>
                <a:rPr lang="ja-JP" altLang="en-US" sz="1600" dirty="0">
                  <a:solidFill>
                    <a:prstClr val="black"/>
                  </a:solidFill>
                  <a:latin typeface="游ゴシック" panose="020F0502020204030204"/>
                  <a:ea typeface="游ゴシック" panose="020B0400000000000000" pitchFamily="50" charset="-128"/>
                </a:rPr>
                <a:t>グループ説明会</a:t>
              </a:r>
              <a:endParaRPr lang="en-US" altLang="ja-JP" sz="1600" dirty="0">
                <a:solidFill>
                  <a:prstClr val="black"/>
                </a:solidFill>
                <a:latin typeface="游ゴシック"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CC9E33F8-10D1-20BC-5B41-701166915EBF}"/>
                </a:ext>
              </a:extLst>
            </p:cNvPr>
            <p:cNvSpPr txBox="1"/>
            <p:nvPr/>
          </p:nvSpPr>
          <p:spPr>
            <a:xfrm>
              <a:off x="1035207" y="3730461"/>
              <a:ext cx="2664296" cy="461665"/>
            </a:xfrm>
            <a:prstGeom prst="rect">
              <a:avLst/>
            </a:prstGeom>
            <a:noFill/>
          </p:spPr>
          <p:txBody>
            <a:bodyPr wrap="square" rtlCol="0">
              <a:spAutoFit/>
            </a:bodyPr>
            <a:lstStyle/>
            <a:p>
              <a:pPr defTabSz="685800"/>
              <a:r>
                <a:rPr lang="ja-JP" altLang="en-US" sz="2400" dirty="0">
                  <a:solidFill>
                    <a:prstClr val="black"/>
                  </a:solidFill>
                  <a:latin typeface="游ゴシック" panose="020F0502020204030204"/>
                  <a:ea typeface="游ゴシック" panose="020B0400000000000000" pitchFamily="50" charset="-128"/>
                </a:rPr>
                <a:t>約</a:t>
              </a:r>
              <a:r>
                <a:rPr lang="en-US" altLang="ja-JP" sz="2400" dirty="0">
                  <a:solidFill>
                    <a:prstClr val="black"/>
                  </a:solidFill>
                  <a:latin typeface="游ゴシック" panose="020F0502020204030204"/>
                  <a:ea typeface="游ゴシック" panose="020B0400000000000000" pitchFamily="50" charset="-128"/>
                </a:rPr>
                <a:t>3200</a:t>
              </a:r>
              <a:r>
                <a:rPr lang="ja-JP" altLang="en-US" sz="2400" dirty="0">
                  <a:solidFill>
                    <a:prstClr val="black"/>
                  </a:solidFill>
                  <a:latin typeface="游ゴシック" panose="020F0502020204030204"/>
                  <a:ea typeface="游ゴシック" panose="020B0400000000000000" pitchFamily="50" charset="-128"/>
                </a:rPr>
                <a:t>名</a:t>
              </a:r>
              <a:endParaRPr lang="en-US" altLang="ja-JP" sz="2400" dirty="0">
                <a:solidFill>
                  <a:prstClr val="black"/>
                </a:solidFill>
                <a:latin typeface="游ゴシック" panose="020F0502020204030204"/>
                <a:ea typeface="游ゴシック" panose="020B0400000000000000" pitchFamily="50" charset="-128"/>
              </a:endParaRPr>
            </a:p>
          </p:txBody>
        </p:sp>
      </p:grpSp>
      <p:grpSp>
        <p:nvGrpSpPr>
          <p:cNvPr id="21" name="グループ化 20">
            <a:extLst>
              <a:ext uri="{FF2B5EF4-FFF2-40B4-BE49-F238E27FC236}">
                <a16:creationId xmlns:a16="http://schemas.microsoft.com/office/drawing/2014/main" id="{ED1C17A2-8619-11FE-E212-80FC4443F1A3}"/>
              </a:ext>
            </a:extLst>
          </p:cNvPr>
          <p:cNvGrpSpPr/>
          <p:nvPr/>
        </p:nvGrpSpPr>
        <p:grpSpPr>
          <a:xfrm>
            <a:off x="3281040" y="1598458"/>
            <a:ext cx="4734024" cy="2465365"/>
            <a:chOff x="98565" y="3774966"/>
            <a:chExt cx="4734024" cy="2465365"/>
          </a:xfrm>
        </p:grpSpPr>
        <p:pic>
          <p:nvPicPr>
            <p:cNvPr id="12" name="図 11">
              <a:extLst>
                <a:ext uri="{FF2B5EF4-FFF2-40B4-BE49-F238E27FC236}">
                  <a16:creationId xmlns:a16="http://schemas.microsoft.com/office/drawing/2014/main" id="{C1ED3277-9D2B-BC60-F933-55A115094A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5989" y="4540725"/>
              <a:ext cx="2790926" cy="1188000"/>
            </a:xfrm>
            <a:prstGeom prst="rect">
              <a:avLst/>
            </a:prstGeom>
          </p:spPr>
        </p:pic>
        <p:sp>
          <p:nvSpPr>
            <p:cNvPr id="18" name="テキスト ボックス 17">
              <a:extLst>
                <a:ext uri="{FF2B5EF4-FFF2-40B4-BE49-F238E27FC236}">
                  <a16:creationId xmlns:a16="http://schemas.microsoft.com/office/drawing/2014/main" id="{B1076313-7DBA-6C46-DAC1-B346363840FC}"/>
                </a:ext>
              </a:extLst>
            </p:cNvPr>
            <p:cNvSpPr txBox="1"/>
            <p:nvPr/>
          </p:nvSpPr>
          <p:spPr>
            <a:xfrm>
              <a:off x="98565" y="3774966"/>
              <a:ext cx="4734024" cy="830997"/>
            </a:xfrm>
            <a:prstGeom prst="rect">
              <a:avLst/>
            </a:prstGeom>
            <a:noFill/>
          </p:spPr>
          <p:txBody>
            <a:bodyPr wrap="square" rtlCol="0">
              <a:spAutoFit/>
            </a:bodyPr>
            <a:lstStyle/>
            <a:p>
              <a:pPr defTabSz="685800"/>
              <a:r>
                <a:rPr lang="en-US" altLang="ja-JP" sz="1600" dirty="0">
                  <a:solidFill>
                    <a:prstClr val="black"/>
                  </a:solidFill>
                  <a:latin typeface="游ゴシック" panose="020F0502020204030204"/>
                  <a:ea typeface="游ゴシック" panose="020B0400000000000000" pitchFamily="50" charset="-128"/>
                </a:rPr>
                <a:t>R</a:t>
              </a:r>
              <a:r>
                <a:rPr lang="ja-JP" altLang="en-US" sz="1600" dirty="0">
                  <a:solidFill>
                    <a:prstClr val="black"/>
                  </a:solidFill>
                  <a:latin typeface="游ゴシック" panose="020F0502020204030204"/>
                  <a:ea typeface="游ゴシック" panose="020B0400000000000000" pitchFamily="50" charset="-128"/>
                </a:rPr>
                <a:t>５年６月２日</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en-US" altLang="ja-JP" sz="1600" dirty="0">
                  <a:solidFill>
                    <a:prstClr val="black"/>
                  </a:solidFill>
                  <a:latin typeface="游ゴシック" panose="020F0502020204030204"/>
                  <a:ea typeface="游ゴシック" panose="020B0400000000000000" pitchFamily="50" charset="-128"/>
                </a:rPr>
                <a:t>JA</a:t>
              </a:r>
              <a:r>
                <a:rPr lang="ja-JP" altLang="en-US" sz="1600" dirty="0">
                  <a:solidFill>
                    <a:prstClr val="black"/>
                  </a:solidFill>
                  <a:latin typeface="游ゴシック" panose="020F0502020204030204"/>
                  <a:ea typeface="游ゴシック" panose="020B0400000000000000" pitchFamily="50" charset="-128"/>
                </a:rPr>
                <a:t>グループ連携による</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ja-JP" altLang="en-US" sz="1600" dirty="0">
                  <a:solidFill>
                    <a:prstClr val="black"/>
                  </a:solidFill>
                  <a:latin typeface="游ゴシック" panose="020F0502020204030204"/>
                  <a:ea typeface="游ゴシック" panose="020B0400000000000000" pitchFamily="50" charset="-128"/>
                </a:rPr>
                <a:t>輸出産地づくり説明会</a:t>
              </a:r>
              <a:endParaRPr lang="en-US" altLang="ja-JP" sz="1600" dirty="0">
                <a:solidFill>
                  <a:prstClr val="black"/>
                </a:solidFill>
                <a:latin typeface="游ゴシック" panose="020F0502020204030204"/>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341F28C9-82D1-D128-F6B3-3E6189A36F3A}"/>
                </a:ext>
              </a:extLst>
            </p:cNvPr>
            <p:cNvSpPr txBox="1"/>
            <p:nvPr/>
          </p:nvSpPr>
          <p:spPr>
            <a:xfrm>
              <a:off x="833452" y="5778666"/>
              <a:ext cx="1476000" cy="461665"/>
            </a:xfrm>
            <a:prstGeom prst="rect">
              <a:avLst/>
            </a:prstGeom>
            <a:noFill/>
          </p:spPr>
          <p:txBody>
            <a:bodyPr wrap="square" rtlCol="0">
              <a:spAutoFit/>
            </a:bodyPr>
            <a:lstStyle/>
            <a:p>
              <a:pPr defTabSz="685800"/>
              <a:r>
                <a:rPr lang="ja-JP" altLang="en-US" sz="2400" dirty="0">
                  <a:solidFill>
                    <a:prstClr val="black"/>
                  </a:solidFill>
                  <a:latin typeface="游ゴシック" panose="020F0502020204030204"/>
                  <a:ea typeface="游ゴシック" panose="020B0400000000000000" pitchFamily="50" charset="-128"/>
                </a:rPr>
                <a:t>約</a:t>
              </a:r>
              <a:r>
                <a:rPr lang="en-US" altLang="ja-JP" sz="2400" dirty="0">
                  <a:solidFill>
                    <a:prstClr val="black"/>
                  </a:solidFill>
                  <a:latin typeface="游ゴシック" panose="020F0502020204030204"/>
                  <a:ea typeface="游ゴシック" panose="020B0400000000000000" pitchFamily="50" charset="-128"/>
                </a:rPr>
                <a:t>200</a:t>
              </a:r>
              <a:r>
                <a:rPr lang="ja-JP" altLang="en-US" sz="2400" dirty="0">
                  <a:solidFill>
                    <a:prstClr val="black"/>
                  </a:solidFill>
                  <a:latin typeface="游ゴシック" panose="020F0502020204030204"/>
                  <a:ea typeface="游ゴシック" panose="020B0400000000000000" pitchFamily="50" charset="-128"/>
                </a:rPr>
                <a:t>名</a:t>
              </a:r>
              <a:endParaRPr lang="en-US" altLang="ja-JP" sz="2400" dirty="0">
                <a:solidFill>
                  <a:prstClr val="black"/>
                </a:solidFill>
                <a:latin typeface="游ゴシック" panose="020F0502020204030204"/>
                <a:ea typeface="游ゴシック" panose="020B0400000000000000" pitchFamily="50" charset="-128"/>
              </a:endParaRPr>
            </a:p>
          </p:txBody>
        </p:sp>
      </p:grpSp>
      <p:grpSp>
        <p:nvGrpSpPr>
          <p:cNvPr id="24" name="グループ化 23">
            <a:extLst>
              <a:ext uri="{FF2B5EF4-FFF2-40B4-BE49-F238E27FC236}">
                <a16:creationId xmlns:a16="http://schemas.microsoft.com/office/drawing/2014/main" id="{4851B44A-BA60-DE74-1698-D39C0FEE63F9}"/>
              </a:ext>
            </a:extLst>
          </p:cNvPr>
          <p:cNvGrpSpPr/>
          <p:nvPr/>
        </p:nvGrpSpPr>
        <p:grpSpPr>
          <a:xfrm>
            <a:off x="6479704" y="1605024"/>
            <a:ext cx="2664296" cy="2547448"/>
            <a:chOff x="-4573231" y="3131056"/>
            <a:chExt cx="2664296" cy="2547448"/>
          </a:xfrm>
        </p:grpSpPr>
        <p:pic>
          <p:nvPicPr>
            <p:cNvPr id="16" name="図 15">
              <a:extLst>
                <a:ext uri="{FF2B5EF4-FFF2-40B4-BE49-F238E27FC236}">
                  <a16:creationId xmlns:a16="http://schemas.microsoft.com/office/drawing/2014/main" id="{15085370-5936-2833-343B-EF2A4F0EED7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77548" y="3917787"/>
              <a:ext cx="2106001" cy="1296000"/>
            </a:xfrm>
            <a:prstGeom prst="rect">
              <a:avLst/>
            </a:prstGeom>
          </p:spPr>
        </p:pic>
        <p:sp>
          <p:nvSpPr>
            <p:cNvPr id="19" name="テキスト ボックス 18">
              <a:extLst>
                <a:ext uri="{FF2B5EF4-FFF2-40B4-BE49-F238E27FC236}">
                  <a16:creationId xmlns:a16="http://schemas.microsoft.com/office/drawing/2014/main" id="{55484F66-901D-87D5-6BC5-7F0C9B6699D6}"/>
                </a:ext>
              </a:extLst>
            </p:cNvPr>
            <p:cNvSpPr txBox="1"/>
            <p:nvPr/>
          </p:nvSpPr>
          <p:spPr>
            <a:xfrm>
              <a:off x="-4573231" y="3131056"/>
              <a:ext cx="2664296" cy="830997"/>
            </a:xfrm>
            <a:prstGeom prst="rect">
              <a:avLst/>
            </a:prstGeom>
            <a:noFill/>
          </p:spPr>
          <p:txBody>
            <a:bodyPr wrap="square" rtlCol="0">
              <a:spAutoFit/>
            </a:bodyPr>
            <a:lstStyle/>
            <a:p>
              <a:pPr defTabSz="685800"/>
              <a:r>
                <a:rPr lang="en-US" altLang="ja-JP" sz="1600" dirty="0">
                  <a:solidFill>
                    <a:prstClr val="black"/>
                  </a:solidFill>
                  <a:latin typeface="游ゴシック" panose="020F0502020204030204"/>
                  <a:ea typeface="游ゴシック" panose="020B0400000000000000" pitchFamily="50" charset="-128"/>
                </a:rPr>
                <a:t>R</a:t>
              </a:r>
              <a:r>
                <a:rPr lang="ja-JP" altLang="en-US" sz="1600" dirty="0">
                  <a:solidFill>
                    <a:prstClr val="black"/>
                  </a:solidFill>
                  <a:latin typeface="游ゴシック" panose="020F0502020204030204"/>
                  <a:ea typeface="游ゴシック" panose="020B0400000000000000" pitchFamily="50" charset="-128"/>
                </a:rPr>
                <a:t>５年７月</a:t>
              </a:r>
              <a:r>
                <a:rPr lang="en-US" altLang="ja-JP" sz="1600" dirty="0">
                  <a:solidFill>
                    <a:prstClr val="black"/>
                  </a:solidFill>
                  <a:latin typeface="游ゴシック" panose="020F0502020204030204"/>
                  <a:ea typeface="游ゴシック" panose="020B0400000000000000" pitchFamily="50" charset="-128"/>
                </a:rPr>
                <a:t>14</a:t>
              </a:r>
              <a:r>
                <a:rPr lang="ja-JP" altLang="en-US" sz="1600" dirty="0">
                  <a:solidFill>
                    <a:prstClr val="black"/>
                  </a:solidFill>
                  <a:latin typeface="游ゴシック" panose="020F0502020204030204"/>
                  <a:ea typeface="游ゴシック" panose="020B0400000000000000" pitchFamily="50" charset="-128"/>
                </a:rPr>
                <a:t>日</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en-US" altLang="ja-JP" sz="1600" dirty="0">
                  <a:solidFill>
                    <a:prstClr val="black"/>
                  </a:solidFill>
                  <a:latin typeface="游ゴシック" panose="020F0502020204030204"/>
                  <a:ea typeface="游ゴシック" panose="020B0400000000000000" pitchFamily="50" charset="-128"/>
                </a:rPr>
                <a:t>JA</a:t>
              </a:r>
              <a:r>
                <a:rPr lang="ja-JP" altLang="en-US" sz="1600" dirty="0">
                  <a:solidFill>
                    <a:prstClr val="black"/>
                  </a:solidFill>
                  <a:latin typeface="游ゴシック" panose="020F0502020204030204"/>
                  <a:ea typeface="游ゴシック" panose="020B0400000000000000" pitchFamily="50" charset="-128"/>
                </a:rPr>
                <a:t>グループ鳥獣被害対策にかかる説明会</a:t>
              </a:r>
              <a:endParaRPr lang="en-US" altLang="ja-JP" sz="1600" dirty="0">
                <a:solidFill>
                  <a:prstClr val="black"/>
                </a:solidFill>
                <a:latin typeface="游ゴシック" panose="020F0502020204030204"/>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768250E1-F11F-39F8-22C4-ED5135F67B0B}"/>
                </a:ext>
              </a:extLst>
            </p:cNvPr>
            <p:cNvSpPr txBox="1"/>
            <p:nvPr/>
          </p:nvSpPr>
          <p:spPr>
            <a:xfrm>
              <a:off x="-4050207" y="5216839"/>
              <a:ext cx="1368152" cy="461665"/>
            </a:xfrm>
            <a:prstGeom prst="rect">
              <a:avLst/>
            </a:prstGeom>
            <a:noFill/>
          </p:spPr>
          <p:txBody>
            <a:bodyPr wrap="square" rtlCol="0">
              <a:spAutoFit/>
            </a:bodyPr>
            <a:lstStyle/>
            <a:p>
              <a:pPr defTabSz="685800"/>
              <a:r>
                <a:rPr lang="ja-JP" altLang="en-US" sz="2400" dirty="0">
                  <a:solidFill>
                    <a:prstClr val="black"/>
                  </a:solidFill>
                  <a:latin typeface="游ゴシック" panose="020F0502020204030204"/>
                  <a:ea typeface="游ゴシック" panose="020B0400000000000000" pitchFamily="50" charset="-128"/>
                </a:rPr>
                <a:t>約</a:t>
              </a:r>
              <a:r>
                <a:rPr lang="en-US" altLang="ja-JP" sz="2400" dirty="0">
                  <a:solidFill>
                    <a:prstClr val="black"/>
                  </a:solidFill>
                  <a:latin typeface="游ゴシック" panose="020F0502020204030204"/>
                  <a:ea typeface="游ゴシック" panose="020B0400000000000000" pitchFamily="50" charset="-128"/>
                </a:rPr>
                <a:t>350</a:t>
              </a:r>
              <a:r>
                <a:rPr lang="ja-JP" altLang="en-US" sz="2400" dirty="0">
                  <a:solidFill>
                    <a:prstClr val="black"/>
                  </a:solidFill>
                  <a:latin typeface="游ゴシック" panose="020F0502020204030204"/>
                  <a:ea typeface="游ゴシック" panose="020B0400000000000000" pitchFamily="50" charset="-128"/>
                </a:rPr>
                <a:t>名</a:t>
              </a:r>
              <a:endParaRPr lang="en-US" altLang="ja-JP" sz="2400" dirty="0">
                <a:solidFill>
                  <a:prstClr val="black"/>
                </a:solidFill>
                <a:latin typeface="游ゴシック" panose="020F0502020204030204"/>
                <a:ea typeface="游ゴシック" panose="020B0400000000000000" pitchFamily="50" charset="-128"/>
              </a:endParaRPr>
            </a:p>
          </p:txBody>
        </p:sp>
      </p:grpSp>
      <p:sp>
        <p:nvSpPr>
          <p:cNvPr id="27" name="角丸四角形吹き出し 8">
            <a:extLst>
              <a:ext uri="{FF2B5EF4-FFF2-40B4-BE49-F238E27FC236}">
                <a16:creationId xmlns:a16="http://schemas.microsoft.com/office/drawing/2014/main" id="{0F9ECB78-4489-3D4E-0E2F-EC438B5C63D4}"/>
              </a:ext>
            </a:extLst>
          </p:cNvPr>
          <p:cNvSpPr/>
          <p:nvPr/>
        </p:nvSpPr>
        <p:spPr>
          <a:xfrm>
            <a:off x="5880709" y="4447184"/>
            <a:ext cx="3542735" cy="186718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72000" rIns="72000" rtlCol="0" anchor="ctr"/>
          <a:lstStyle/>
          <a:p>
            <a:pPr algn="ctr">
              <a:lnSpc>
                <a:spcPct val="120000"/>
              </a:lnSpc>
            </a:pP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次回以降の組織討議</a:t>
            </a:r>
            <a:endParaRPr lang="en-US" altLang="ja-JP"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においてオンライン</a:t>
            </a:r>
            <a:endParaRPr lang="en-US" altLang="ja-JP"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説明会の実施を検討！</a:t>
            </a:r>
            <a:endParaRPr kumimoji="1" lang="en-US" altLang="ja-JP"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a:extLst>
              <a:ext uri="{FF2B5EF4-FFF2-40B4-BE49-F238E27FC236}">
                <a16:creationId xmlns:a16="http://schemas.microsoft.com/office/drawing/2014/main" id="{B3E17F01-0AE1-BB9E-870B-4417EF892ED4}"/>
              </a:ext>
            </a:extLst>
          </p:cNvPr>
          <p:cNvSpPr txBox="1"/>
          <p:nvPr/>
        </p:nvSpPr>
        <p:spPr>
          <a:xfrm>
            <a:off x="1711296" y="2581666"/>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農水省</a:t>
            </a:r>
          </a:p>
        </p:txBody>
      </p:sp>
      <p:sp>
        <p:nvSpPr>
          <p:cNvPr id="4" name="テキスト ボックス 3">
            <a:extLst>
              <a:ext uri="{FF2B5EF4-FFF2-40B4-BE49-F238E27FC236}">
                <a16:creationId xmlns:a16="http://schemas.microsoft.com/office/drawing/2014/main" id="{6049F052-8F8F-84A6-FA63-637781E29AD0}"/>
              </a:ext>
            </a:extLst>
          </p:cNvPr>
          <p:cNvSpPr txBox="1"/>
          <p:nvPr/>
        </p:nvSpPr>
        <p:spPr>
          <a:xfrm>
            <a:off x="411762" y="2574883"/>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全中</a:t>
            </a:r>
          </a:p>
        </p:txBody>
      </p:sp>
      <p:sp>
        <p:nvSpPr>
          <p:cNvPr id="5" name="テキスト ボックス 4">
            <a:extLst>
              <a:ext uri="{FF2B5EF4-FFF2-40B4-BE49-F238E27FC236}">
                <a16:creationId xmlns:a16="http://schemas.microsoft.com/office/drawing/2014/main" id="{B7D14345-434F-126F-38FF-959B059514FE}"/>
              </a:ext>
            </a:extLst>
          </p:cNvPr>
          <p:cNvSpPr txBox="1"/>
          <p:nvPr/>
        </p:nvSpPr>
        <p:spPr>
          <a:xfrm>
            <a:off x="5201598" y="2387039"/>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農水省</a:t>
            </a:r>
          </a:p>
        </p:txBody>
      </p:sp>
      <p:sp>
        <p:nvSpPr>
          <p:cNvPr id="28" name="テキスト ボックス 27">
            <a:extLst>
              <a:ext uri="{FF2B5EF4-FFF2-40B4-BE49-F238E27FC236}">
                <a16:creationId xmlns:a16="http://schemas.microsoft.com/office/drawing/2014/main" id="{5AEB7476-0A13-E455-EB6B-C4B454C1AD34}"/>
              </a:ext>
            </a:extLst>
          </p:cNvPr>
          <p:cNvSpPr txBox="1"/>
          <p:nvPr/>
        </p:nvSpPr>
        <p:spPr>
          <a:xfrm>
            <a:off x="4403855" y="2382544"/>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全農</a:t>
            </a:r>
          </a:p>
        </p:txBody>
      </p:sp>
      <p:sp>
        <p:nvSpPr>
          <p:cNvPr id="29" name="テキスト ボックス 28">
            <a:extLst>
              <a:ext uri="{FF2B5EF4-FFF2-40B4-BE49-F238E27FC236}">
                <a16:creationId xmlns:a16="http://schemas.microsoft.com/office/drawing/2014/main" id="{44C3BDE8-380C-1EFF-5134-A31E7F65520C}"/>
              </a:ext>
            </a:extLst>
          </p:cNvPr>
          <p:cNvSpPr txBox="1"/>
          <p:nvPr/>
        </p:nvSpPr>
        <p:spPr>
          <a:xfrm>
            <a:off x="3744855" y="2384791"/>
            <a:ext cx="1149934" cy="340519"/>
          </a:xfrm>
          <a:prstGeom prst="roundRect">
            <a:avLst/>
          </a:prstGeom>
          <a:noFill/>
        </p:spPr>
        <p:txBody>
          <a:bodyPr wrap="square" rtlCol="0">
            <a:spAutoFit/>
          </a:bodyPr>
          <a:lstStyle/>
          <a:p>
            <a:pPr algn="ctr"/>
            <a:r>
              <a:rPr kumimoji="1" lang="en-US" altLang="ja-JP" sz="1400" dirty="0">
                <a:solidFill>
                  <a:schemeClr val="bg1"/>
                </a:solidFill>
                <a:latin typeface="游ゴシック" panose="020B0400000000000000" pitchFamily="50" charset="-128"/>
                <a:ea typeface="游ゴシック" panose="020B0400000000000000" pitchFamily="50" charset="-128"/>
              </a:rPr>
              <a:t>JA</a:t>
            </a:r>
            <a:endParaRPr kumimoji="1" lang="ja-JP" altLang="en-US" sz="1400" dirty="0">
              <a:solidFill>
                <a:schemeClr val="bg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A91EDEE2-7100-423F-9260-0C5D4892139A}"/>
              </a:ext>
            </a:extLst>
          </p:cNvPr>
          <p:cNvSpPr txBox="1"/>
          <p:nvPr/>
        </p:nvSpPr>
        <p:spPr>
          <a:xfrm>
            <a:off x="3191308" y="2399467"/>
            <a:ext cx="1149934"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農林中金</a:t>
            </a:r>
          </a:p>
        </p:txBody>
      </p:sp>
      <p:sp>
        <p:nvSpPr>
          <p:cNvPr id="32" name="テキスト ボックス 31">
            <a:extLst>
              <a:ext uri="{FF2B5EF4-FFF2-40B4-BE49-F238E27FC236}">
                <a16:creationId xmlns:a16="http://schemas.microsoft.com/office/drawing/2014/main" id="{AECD2AE3-6435-B363-678B-4803B0057F3D}"/>
              </a:ext>
            </a:extLst>
          </p:cNvPr>
          <p:cNvSpPr txBox="1"/>
          <p:nvPr/>
        </p:nvSpPr>
        <p:spPr>
          <a:xfrm>
            <a:off x="1319982" y="4502544"/>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農水省</a:t>
            </a:r>
          </a:p>
        </p:txBody>
      </p:sp>
      <p:sp>
        <p:nvSpPr>
          <p:cNvPr id="33" name="テキスト ボックス 32">
            <a:extLst>
              <a:ext uri="{FF2B5EF4-FFF2-40B4-BE49-F238E27FC236}">
                <a16:creationId xmlns:a16="http://schemas.microsoft.com/office/drawing/2014/main" id="{00DBCE92-6970-2808-4410-438B32267878}"/>
              </a:ext>
            </a:extLst>
          </p:cNvPr>
          <p:cNvSpPr txBox="1"/>
          <p:nvPr/>
        </p:nvSpPr>
        <p:spPr>
          <a:xfrm>
            <a:off x="641053" y="4741659"/>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全農</a:t>
            </a:r>
          </a:p>
        </p:txBody>
      </p:sp>
      <p:sp>
        <p:nvSpPr>
          <p:cNvPr id="34" name="テキスト ボックス 33">
            <a:extLst>
              <a:ext uri="{FF2B5EF4-FFF2-40B4-BE49-F238E27FC236}">
                <a16:creationId xmlns:a16="http://schemas.microsoft.com/office/drawing/2014/main" id="{FF67A323-714C-1CDD-6FAE-C65229DDFB73}"/>
              </a:ext>
            </a:extLst>
          </p:cNvPr>
          <p:cNvSpPr txBox="1"/>
          <p:nvPr/>
        </p:nvSpPr>
        <p:spPr>
          <a:xfrm>
            <a:off x="1894829" y="4809184"/>
            <a:ext cx="1086535" cy="340519"/>
          </a:xfrm>
          <a:prstGeom prst="roundRect">
            <a:avLst/>
          </a:prstGeom>
          <a:noFill/>
        </p:spPr>
        <p:txBody>
          <a:bodyPr wrap="square" rtlCol="0">
            <a:spAutoFit/>
          </a:bodyPr>
          <a:lstStyle/>
          <a:p>
            <a:pPr algn="ctr"/>
            <a:r>
              <a:rPr kumimoji="1" lang="ja-JP" altLang="en-US" sz="1400" dirty="0">
                <a:solidFill>
                  <a:schemeClr val="bg1"/>
                </a:solidFill>
                <a:latin typeface="游ゴシック" panose="020B0400000000000000" pitchFamily="50" charset="-128"/>
                <a:ea typeface="游ゴシック" panose="020B0400000000000000" pitchFamily="50" charset="-128"/>
              </a:rPr>
              <a:t>全中</a:t>
            </a:r>
          </a:p>
        </p:txBody>
      </p:sp>
      <p:grpSp>
        <p:nvGrpSpPr>
          <p:cNvPr id="39" name="グループ化 38">
            <a:extLst>
              <a:ext uri="{FF2B5EF4-FFF2-40B4-BE49-F238E27FC236}">
                <a16:creationId xmlns:a16="http://schemas.microsoft.com/office/drawing/2014/main" id="{69758BD7-058C-276F-84BF-B2E9EA6E20BF}"/>
              </a:ext>
            </a:extLst>
          </p:cNvPr>
          <p:cNvGrpSpPr/>
          <p:nvPr/>
        </p:nvGrpSpPr>
        <p:grpSpPr>
          <a:xfrm>
            <a:off x="3207477" y="4007093"/>
            <a:ext cx="3231233" cy="2354412"/>
            <a:chOff x="-3736306" y="5160092"/>
            <a:chExt cx="3231233" cy="2354412"/>
          </a:xfrm>
        </p:grpSpPr>
        <p:pic>
          <p:nvPicPr>
            <p:cNvPr id="36" name="図 35">
              <a:extLst>
                <a:ext uri="{FF2B5EF4-FFF2-40B4-BE49-F238E27FC236}">
                  <a16:creationId xmlns:a16="http://schemas.microsoft.com/office/drawing/2014/main" id="{C20F3179-1DFA-AB83-4B5C-7F2D090405D9}"/>
                </a:ext>
              </a:extLst>
            </p:cNvPr>
            <p:cNvPicPr>
              <a:picLocks noChangeAspect="1"/>
            </p:cNvPicPr>
            <p:nvPr/>
          </p:nvPicPr>
          <p:blipFill>
            <a:blip r:embed="rId7"/>
            <a:stretch>
              <a:fillRect/>
            </a:stretch>
          </p:blipFill>
          <p:spPr>
            <a:xfrm>
              <a:off x="-3564903" y="5709235"/>
              <a:ext cx="2053786" cy="1347017"/>
            </a:xfrm>
            <a:prstGeom prst="rect">
              <a:avLst/>
            </a:prstGeom>
          </p:spPr>
        </p:pic>
        <p:sp>
          <p:nvSpPr>
            <p:cNvPr id="37" name="テキスト ボックス 36">
              <a:extLst>
                <a:ext uri="{FF2B5EF4-FFF2-40B4-BE49-F238E27FC236}">
                  <a16:creationId xmlns:a16="http://schemas.microsoft.com/office/drawing/2014/main" id="{7EE2281D-86B6-DF26-7618-17EE002F5C7D}"/>
                </a:ext>
              </a:extLst>
            </p:cNvPr>
            <p:cNvSpPr txBox="1"/>
            <p:nvPr/>
          </p:nvSpPr>
          <p:spPr>
            <a:xfrm>
              <a:off x="-3564904" y="5160092"/>
              <a:ext cx="3059831" cy="584775"/>
            </a:xfrm>
            <a:prstGeom prst="rect">
              <a:avLst/>
            </a:prstGeom>
            <a:noFill/>
          </p:spPr>
          <p:txBody>
            <a:bodyPr wrap="square" rtlCol="0">
              <a:spAutoFit/>
            </a:bodyPr>
            <a:lstStyle/>
            <a:p>
              <a:pPr defTabSz="685800"/>
              <a:r>
                <a:rPr lang="en-US" altLang="ja-JP" sz="1600" dirty="0">
                  <a:solidFill>
                    <a:prstClr val="black"/>
                  </a:solidFill>
                  <a:latin typeface="游ゴシック" panose="020F0502020204030204"/>
                  <a:ea typeface="游ゴシック" panose="020B0400000000000000" pitchFamily="50" charset="-128"/>
                </a:rPr>
                <a:t>R</a:t>
              </a:r>
              <a:r>
                <a:rPr lang="ja-JP" altLang="en-US" sz="1600" dirty="0">
                  <a:solidFill>
                    <a:prstClr val="black"/>
                  </a:solidFill>
                  <a:latin typeface="游ゴシック" panose="020F0502020204030204"/>
                  <a:ea typeface="游ゴシック" panose="020B0400000000000000" pitchFamily="50" charset="-128"/>
                </a:rPr>
                <a:t>５年９月</a:t>
              </a:r>
              <a:r>
                <a:rPr lang="en-US" altLang="ja-JP" sz="1600" dirty="0">
                  <a:solidFill>
                    <a:prstClr val="black"/>
                  </a:solidFill>
                  <a:latin typeface="游ゴシック" panose="020F0502020204030204"/>
                  <a:ea typeface="游ゴシック" panose="020B0400000000000000" pitchFamily="50" charset="-128"/>
                </a:rPr>
                <a:t>14</a:t>
              </a:r>
              <a:r>
                <a:rPr lang="ja-JP" altLang="en-US" sz="1600" dirty="0">
                  <a:solidFill>
                    <a:prstClr val="black"/>
                  </a:solidFill>
                  <a:latin typeface="游ゴシック" panose="020F0502020204030204"/>
                  <a:ea typeface="游ゴシック" panose="020B0400000000000000" pitchFamily="50" charset="-128"/>
                </a:rPr>
                <a:t>日、</a:t>
              </a:r>
              <a:r>
                <a:rPr lang="en-US" altLang="ja-JP" sz="1600" dirty="0">
                  <a:solidFill>
                    <a:prstClr val="black"/>
                  </a:solidFill>
                  <a:latin typeface="游ゴシック" panose="020F0502020204030204"/>
                  <a:ea typeface="游ゴシック" panose="020B0400000000000000" pitchFamily="50" charset="-128"/>
                </a:rPr>
                <a:t>15</a:t>
              </a:r>
              <a:r>
                <a:rPr lang="ja-JP" altLang="en-US" sz="1600" dirty="0">
                  <a:solidFill>
                    <a:prstClr val="black"/>
                  </a:solidFill>
                  <a:latin typeface="游ゴシック" panose="020F0502020204030204"/>
                  <a:ea typeface="游ゴシック" panose="020B0400000000000000" pitchFamily="50" charset="-128"/>
                </a:rPr>
                <a:t>日</a:t>
              </a:r>
              <a:endParaRPr lang="en-US" altLang="ja-JP" sz="1600" dirty="0">
                <a:solidFill>
                  <a:prstClr val="black"/>
                </a:solidFill>
                <a:latin typeface="游ゴシック" panose="020F0502020204030204"/>
                <a:ea typeface="游ゴシック" panose="020B0400000000000000" pitchFamily="50" charset="-128"/>
              </a:endParaRPr>
            </a:p>
            <a:p>
              <a:pPr defTabSz="685800"/>
              <a:r>
                <a:rPr lang="ja-JP" altLang="en-US" sz="1600" dirty="0">
                  <a:solidFill>
                    <a:prstClr val="black"/>
                  </a:solidFill>
                  <a:latin typeface="游ゴシック" panose="020F0502020204030204"/>
                  <a:ea typeface="游ゴシック" panose="020B0400000000000000" pitchFamily="50" charset="-128"/>
                </a:rPr>
                <a:t>農政基礎研修会</a:t>
              </a:r>
              <a:endParaRPr lang="en-US" altLang="ja-JP" sz="1600" dirty="0">
                <a:solidFill>
                  <a:prstClr val="black"/>
                </a:solidFill>
                <a:latin typeface="游ゴシック" panose="020F0502020204030204"/>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F467B260-705E-7909-A9A7-0CE13CF499C1}"/>
                </a:ext>
              </a:extLst>
            </p:cNvPr>
            <p:cNvSpPr txBox="1"/>
            <p:nvPr/>
          </p:nvSpPr>
          <p:spPr>
            <a:xfrm>
              <a:off x="-3736306" y="7052839"/>
              <a:ext cx="3059831" cy="461665"/>
            </a:xfrm>
            <a:prstGeom prst="rect">
              <a:avLst/>
            </a:prstGeom>
            <a:noFill/>
          </p:spPr>
          <p:txBody>
            <a:bodyPr wrap="square" rtlCol="0">
              <a:spAutoFit/>
            </a:bodyPr>
            <a:lstStyle/>
            <a:p>
              <a:pPr defTabSz="685800"/>
              <a:r>
                <a:rPr lang="ja-JP" altLang="en-US" sz="2400" dirty="0">
                  <a:solidFill>
                    <a:prstClr val="black"/>
                  </a:solidFill>
                  <a:latin typeface="游ゴシック" panose="020F0502020204030204"/>
                  <a:ea typeface="游ゴシック" panose="020B0400000000000000" pitchFamily="50" charset="-128"/>
                </a:rPr>
                <a:t>実・</a:t>
              </a:r>
              <a:r>
                <a:rPr lang="en-US" altLang="ja-JP" sz="2400" dirty="0">
                  <a:solidFill>
                    <a:prstClr val="black"/>
                  </a:solidFill>
                  <a:latin typeface="游ゴシック" panose="020F0502020204030204"/>
                  <a:ea typeface="游ゴシック" panose="020B0400000000000000" pitchFamily="50" charset="-128"/>
                </a:rPr>
                <a:t>WEB80</a:t>
              </a:r>
              <a:r>
                <a:rPr lang="ja-JP" altLang="en-US" sz="2400" dirty="0">
                  <a:solidFill>
                    <a:prstClr val="black"/>
                  </a:solidFill>
                  <a:latin typeface="游ゴシック" panose="020F0502020204030204"/>
                  <a:ea typeface="游ゴシック" panose="020B0400000000000000" pitchFamily="50" charset="-128"/>
                </a:rPr>
                <a:t>名以上</a:t>
              </a:r>
              <a:endParaRPr lang="en-US" altLang="ja-JP" sz="2400" dirty="0">
                <a:solidFill>
                  <a:prstClr val="black"/>
                </a:solidFill>
                <a:latin typeface="游ゴシック" panose="020F0502020204030204"/>
                <a:ea typeface="游ゴシック" panose="020B0400000000000000" pitchFamily="50" charset="-128"/>
              </a:endParaRPr>
            </a:p>
          </p:txBody>
        </p:sp>
      </p:grpSp>
    </p:spTree>
    <p:extLst>
      <p:ext uri="{BB962C8B-B14F-4D97-AF65-F5344CB8AC3E}">
        <p14:creationId xmlns:p14="http://schemas.microsoft.com/office/powerpoint/2010/main" val="1260307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吹き出し: 角を丸めた四角形 13">
            <a:extLst>
              <a:ext uri="{FF2B5EF4-FFF2-40B4-BE49-F238E27FC236}">
                <a16:creationId xmlns:a16="http://schemas.microsoft.com/office/drawing/2014/main" id="{7C98EA3C-3464-1BC0-9F39-2156F44CAC74}"/>
              </a:ext>
            </a:extLst>
          </p:cNvPr>
          <p:cNvSpPr/>
          <p:nvPr/>
        </p:nvSpPr>
        <p:spPr>
          <a:xfrm>
            <a:off x="5115851" y="4318314"/>
            <a:ext cx="3966665" cy="2020180"/>
          </a:xfrm>
          <a:prstGeom prst="wedgeRoundRectCallout">
            <a:avLst>
              <a:gd name="adj1" fmla="val -13469"/>
              <a:gd name="adj2" fmla="val -63946"/>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農政基礎研修会による農政担当職員の連携・人材育成</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農業政策・農政活動にかかる全般的な基礎情報の研修会を開催。全国の農政担当のネットワーク構築にも。</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12</a:t>
            </a:fld>
            <a:endParaRPr kumimoji="1" lang="ja-JP" altLang="en-US"/>
          </a:p>
        </p:txBody>
      </p:sp>
      <p:sp>
        <p:nvSpPr>
          <p:cNvPr id="2" name="テキスト ボックス 1">
            <a:extLst>
              <a:ext uri="{FF2B5EF4-FFF2-40B4-BE49-F238E27FC236}">
                <a16:creationId xmlns:a16="http://schemas.microsoft.com/office/drawing/2014/main" id="{E39251B4-E3FF-FAA1-9A8C-7DE7BE04DAA9}"/>
              </a:ext>
            </a:extLst>
          </p:cNvPr>
          <p:cNvSpPr txBox="1"/>
          <p:nvPr/>
        </p:nvSpPr>
        <p:spPr>
          <a:xfrm>
            <a:off x="49659" y="3286899"/>
            <a:ext cx="5066192" cy="2062103"/>
          </a:xfrm>
          <a:prstGeom prst="rect">
            <a:avLst/>
          </a:prstGeom>
          <a:noFill/>
          <a:ln w="19050">
            <a:solidFill>
              <a:schemeClr val="accent3">
                <a:lumMod val="60000"/>
                <a:lumOff val="40000"/>
              </a:schemeClr>
            </a:solidFill>
            <a:prstDash val="dash"/>
          </a:ln>
        </p:spPr>
        <p:txBody>
          <a:bodyPr wrap="square" rtlCol="0">
            <a:spAutoFit/>
          </a:bodyPr>
          <a:lstStyle/>
          <a:p>
            <a:r>
              <a:rPr lang="ja-JP" altLang="en-US" sz="1600" dirty="0">
                <a:latin typeface="游ゴシック" panose="020B0400000000000000" pitchFamily="50" charset="-128"/>
                <a:ea typeface="游ゴシック" panose="020B0400000000000000" pitchFamily="50" charset="-128"/>
              </a:rPr>
              <a:t>✓農業政策全般（予算、税制、政策決定プロセス）</a:t>
            </a:r>
            <a:endParaRPr lang="en-US" altLang="ja-JP" sz="1600" dirty="0">
              <a:latin typeface="游ゴシック" panose="020B0400000000000000" pitchFamily="50" charset="-128"/>
              <a:ea typeface="游ゴシック" panose="020B0400000000000000" pitchFamily="50" charset="-128"/>
            </a:endParaRPr>
          </a:p>
          <a:p>
            <a:r>
              <a:rPr kumimoji="1" lang="ja-JP" altLang="en-US" sz="1600" dirty="0">
                <a:latin typeface="游ゴシック" panose="020B0400000000000000" pitchFamily="50" charset="-128"/>
                <a:ea typeface="游ゴシック" panose="020B0400000000000000" pitchFamily="50" charset="-128"/>
              </a:rPr>
              <a:t>✓食料・農業・農村基本法の見直しをめぐる情勢</a:t>
            </a:r>
            <a:endParaRPr kumimoji="1"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✓各種政策・制度のポイント</a:t>
            </a:r>
            <a:endParaRPr lang="en-US" altLang="ja-JP" sz="1600" dirty="0">
              <a:latin typeface="游ゴシック" panose="020B0400000000000000" pitchFamily="50" charset="-128"/>
              <a:ea typeface="游ゴシック" panose="020B0400000000000000" pitchFamily="50" charset="-128"/>
            </a:endParaRPr>
          </a:p>
          <a:p>
            <a:pPr marL="263525" indent="-263525"/>
            <a:r>
              <a:rPr lang="ja-JP" altLang="en-US" sz="1600" dirty="0">
                <a:latin typeface="游ゴシック" panose="020B0400000000000000" pitchFamily="50" charset="-128"/>
                <a:ea typeface="游ゴシック" panose="020B0400000000000000" pitchFamily="50" charset="-128"/>
              </a:rPr>
              <a:t>（①水田農業対策、②畜産・酪農対策、</a:t>
            </a:r>
            <a:endParaRPr lang="en-US" altLang="ja-JP" sz="1600" dirty="0">
              <a:latin typeface="游ゴシック" panose="020B0400000000000000" pitchFamily="50" charset="-128"/>
              <a:ea typeface="游ゴシック" panose="020B0400000000000000" pitchFamily="50" charset="-128"/>
            </a:endParaRPr>
          </a:p>
          <a:p>
            <a:pPr marL="263525" indent="-263525"/>
            <a:r>
              <a:rPr lang="ja-JP" altLang="en-US" sz="1600" dirty="0">
                <a:latin typeface="游ゴシック" panose="020B0400000000000000" pitchFamily="50" charset="-128"/>
                <a:ea typeface="游ゴシック" panose="020B0400000000000000" pitchFamily="50" charset="-128"/>
              </a:rPr>
              <a:t>　③野菜･果樹対策、④農地･担い手･都市農業対策等、</a:t>
            </a:r>
            <a:endParaRPr lang="en-US" altLang="ja-JP" sz="1600" dirty="0">
              <a:latin typeface="游ゴシック" panose="020B0400000000000000" pitchFamily="50" charset="-128"/>
              <a:ea typeface="游ゴシック" panose="020B0400000000000000" pitchFamily="50" charset="-128"/>
            </a:endParaRPr>
          </a:p>
          <a:p>
            <a:pPr marL="263525" indent="-263525"/>
            <a:r>
              <a:rPr lang="ja-JP" altLang="en-US" sz="1600" dirty="0">
                <a:latin typeface="游ゴシック" panose="020B0400000000000000" pitchFamily="50" charset="-128"/>
                <a:ea typeface="游ゴシック" panose="020B0400000000000000" pitchFamily="50" charset="-128"/>
              </a:rPr>
              <a:t>　⑤国際農業交渉、輸出・知財対策）</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✓藤木眞也参議院議員による講演</a:t>
            </a:r>
            <a:endParaRPr lang="en-US" altLang="ja-JP" sz="1600" dirty="0">
              <a:latin typeface="游ゴシック" panose="020B0400000000000000" pitchFamily="50" charset="-128"/>
              <a:ea typeface="游ゴシック" panose="020B0400000000000000" pitchFamily="50" charset="-128"/>
            </a:endParaRPr>
          </a:p>
          <a:p>
            <a:r>
              <a:rPr kumimoji="1" lang="ja-JP" altLang="en-US" sz="1600" dirty="0">
                <a:latin typeface="游ゴシック" panose="020B0400000000000000" pitchFamily="50" charset="-128"/>
                <a:ea typeface="游ゴシック" panose="020B0400000000000000" pitchFamily="50" charset="-128"/>
              </a:rPr>
              <a:t>✓農政活動の意義と取り組み</a:t>
            </a:r>
            <a:endParaRPr kumimoji="1" lang="en-US" altLang="ja-JP" sz="16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EA6B50F-733A-593D-3BE6-8213A287229A}"/>
              </a:ext>
            </a:extLst>
          </p:cNvPr>
          <p:cNvSpPr txBox="1"/>
          <p:nvPr/>
        </p:nvSpPr>
        <p:spPr>
          <a:xfrm>
            <a:off x="60625" y="2986173"/>
            <a:ext cx="4391827" cy="339876"/>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研修会の講義内容（</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R</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５年</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descr="マップ&#10;&#10;自動的に生成された説明">
            <a:extLst>
              <a:ext uri="{FF2B5EF4-FFF2-40B4-BE49-F238E27FC236}">
                <a16:creationId xmlns:a16="http://schemas.microsoft.com/office/drawing/2014/main" id="{2610CA24-A575-9FFC-94E0-367DCDB4F3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5877" y="1963870"/>
            <a:ext cx="2824773" cy="2230155"/>
          </a:xfrm>
          <a:prstGeom prst="rect">
            <a:avLst/>
          </a:prstGeom>
        </p:spPr>
      </p:pic>
      <p:sp>
        <p:nvSpPr>
          <p:cNvPr id="12" name="テキスト ボックス 11">
            <a:extLst>
              <a:ext uri="{FF2B5EF4-FFF2-40B4-BE49-F238E27FC236}">
                <a16:creationId xmlns:a16="http://schemas.microsoft.com/office/drawing/2014/main" id="{97C562DD-5EBC-A46B-EBB2-729A09485396}"/>
              </a:ext>
            </a:extLst>
          </p:cNvPr>
          <p:cNvSpPr txBox="1"/>
          <p:nvPr/>
        </p:nvSpPr>
        <p:spPr>
          <a:xfrm>
            <a:off x="5535877" y="2636912"/>
            <a:ext cx="2842139" cy="1261884"/>
          </a:xfrm>
          <a:prstGeom prst="rect">
            <a:avLst/>
          </a:prstGeom>
          <a:noFill/>
        </p:spPr>
        <p:txBody>
          <a:bodyPr wrap="square" rtlCol="0">
            <a:spAutoFit/>
          </a:bodyPr>
          <a:lstStyle/>
          <a:p>
            <a:pPr algn="ctr"/>
            <a:r>
              <a:rPr lang="en-US" altLang="ja-JP" sz="2000" b="1" dirty="0">
                <a:solidFill>
                  <a:srgbClr val="FF0000"/>
                </a:solidFill>
                <a:latin typeface="游ゴシック" panose="020B0400000000000000" pitchFamily="50" charset="-128"/>
                <a:ea typeface="游ゴシック" panose="020B0400000000000000" pitchFamily="50" charset="-128"/>
              </a:rPr>
              <a:t>JA</a:t>
            </a:r>
            <a:r>
              <a:rPr lang="ja-JP" altLang="en-US" sz="2000" b="1" dirty="0">
                <a:solidFill>
                  <a:srgbClr val="FF0000"/>
                </a:solidFill>
                <a:latin typeface="游ゴシック" panose="020B0400000000000000" pitchFamily="50" charset="-128"/>
                <a:ea typeface="游ゴシック" panose="020B0400000000000000" pitchFamily="50" charset="-128"/>
              </a:rPr>
              <a:t>・中央会・連合会の農政担当職員</a:t>
            </a:r>
            <a:endParaRPr lang="en-US" altLang="ja-JP" sz="2000" b="1" dirty="0">
              <a:solidFill>
                <a:srgbClr val="FF0000"/>
              </a:solidFill>
              <a:latin typeface="游ゴシック" panose="020B0400000000000000" pitchFamily="50" charset="-128"/>
              <a:ea typeface="游ゴシック" panose="020B0400000000000000" pitchFamily="50" charset="-128"/>
            </a:endParaRPr>
          </a:p>
          <a:p>
            <a:pPr algn="ctr"/>
            <a:r>
              <a:rPr lang="en-US" altLang="ja-JP" sz="2000" b="1" dirty="0">
                <a:solidFill>
                  <a:srgbClr val="FF0000"/>
                </a:solidFill>
                <a:latin typeface="游ゴシック" panose="020B0400000000000000" pitchFamily="50" charset="-128"/>
                <a:ea typeface="游ゴシック" panose="020B0400000000000000" pitchFamily="50" charset="-128"/>
              </a:rPr>
              <a:t>80</a:t>
            </a:r>
            <a:r>
              <a:rPr lang="ja-JP" altLang="en-US" sz="2000" b="1" dirty="0">
                <a:solidFill>
                  <a:srgbClr val="FF0000"/>
                </a:solidFill>
                <a:latin typeface="游ゴシック" panose="020B0400000000000000" pitchFamily="50" charset="-128"/>
                <a:ea typeface="游ゴシック" panose="020B0400000000000000" pitchFamily="50" charset="-128"/>
              </a:rPr>
              <a:t>名以上参加！</a:t>
            </a:r>
            <a:endParaRPr lang="en-US" altLang="ja-JP" sz="2000" b="1" dirty="0">
              <a:solidFill>
                <a:srgbClr val="FF0000"/>
              </a:solidFill>
              <a:latin typeface="游ゴシック" panose="020B0400000000000000" pitchFamily="50" charset="-128"/>
              <a:ea typeface="游ゴシック" panose="020B0400000000000000" pitchFamily="50" charset="-128"/>
            </a:endParaRPr>
          </a:p>
          <a:p>
            <a:pPr algn="ctr"/>
            <a:r>
              <a:rPr lang="en-US" altLang="ja-JP" sz="1400" b="1" dirty="0">
                <a:solidFill>
                  <a:srgbClr val="FF0000"/>
                </a:solidFill>
                <a:latin typeface="游ゴシック" panose="020B0400000000000000" pitchFamily="50" charset="-128"/>
                <a:ea typeface="游ゴシック" panose="020B0400000000000000" pitchFamily="50" charset="-128"/>
              </a:rPr>
              <a:t>※</a:t>
            </a:r>
            <a:r>
              <a:rPr lang="ja-JP" altLang="en-US" sz="1400" b="1" dirty="0">
                <a:solidFill>
                  <a:srgbClr val="FF0000"/>
                </a:solidFill>
                <a:latin typeface="游ゴシック" panose="020B0400000000000000" pitchFamily="50" charset="-128"/>
                <a:ea typeface="游ゴシック" panose="020B0400000000000000" pitchFamily="50" charset="-128"/>
              </a:rPr>
              <a:t>オンライン含む</a:t>
            </a:r>
            <a:endParaRPr kumimoji="1" lang="en-US" altLang="ja-JP" sz="2000" b="1" dirty="0">
              <a:solidFill>
                <a:srgbClr val="FF0000"/>
              </a:solidFill>
              <a:latin typeface="游ゴシック" panose="020B0400000000000000" pitchFamily="50" charset="-128"/>
              <a:ea typeface="游ゴシック" panose="020B0400000000000000" pitchFamily="50" charset="-128"/>
            </a:endParaRPr>
          </a:p>
        </p:txBody>
      </p:sp>
      <p:pic>
        <p:nvPicPr>
          <p:cNvPr id="13" name="Picture 2" descr="議員会館">
            <a:extLst>
              <a:ext uri="{FF2B5EF4-FFF2-40B4-BE49-F238E27FC236}">
                <a16:creationId xmlns:a16="http://schemas.microsoft.com/office/drawing/2014/main" id="{BD472064-A0E2-72A1-B110-4B97F6B549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5851" y="4599208"/>
            <a:ext cx="2133600" cy="1595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33D8BAF0-2DF6-3562-0C06-B810F43DAC8A}"/>
              </a:ext>
            </a:extLst>
          </p:cNvPr>
          <p:cNvSpPr txBox="1"/>
          <p:nvPr/>
        </p:nvSpPr>
        <p:spPr>
          <a:xfrm>
            <a:off x="7105772" y="4950627"/>
            <a:ext cx="2160240" cy="830997"/>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✓研修会に併せて、多くの参加者が</a:t>
            </a:r>
            <a:endParaRPr kumimoji="1" lang="en-US" altLang="ja-JP" sz="1600" b="1" dirty="0">
              <a:latin typeface="游ゴシック" panose="020B0400000000000000" pitchFamily="50" charset="-128"/>
              <a:ea typeface="游ゴシック" panose="020B0400000000000000" pitchFamily="50" charset="-128"/>
            </a:endParaRPr>
          </a:p>
          <a:p>
            <a:r>
              <a:rPr kumimoji="1" lang="ja-JP" altLang="en-US" sz="1600" b="1" dirty="0">
                <a:latin typeface="游ゴシック" panose="020B0400000000000000" pitchFamily="50" charset="-128"/>
                <a:ea typeface="游ゴシック" panose="020B0400000000000000" pitchFamily="50" charset="-128"/>
              </a:rPr>
              <a:t>議員事務所を訪問！</a:t>
            </a:r>
            <a:endParaRPr kumimoji="1" lang="en-US" altLang="ja-JP" sz="1600" b="1"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3C6CFA5E-DFF9-B863-F0E0-2518589F520C}"/>
              </a:ext>
            </a:extLst>
          </p:cNvPr>
          <p:cNvSpPr txBox="1"/>
          <p:nvPr/>
        </p:nvSpPr>
        <p:spPr>
          <a:xfrm>
            <a:off x="60625" y="1571680"/>
            <a:ext cx="1703064" cy="339876"/>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研修会の概要</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61EF8B22-74C7-6623-46E8-3AC6F2F91B63}"/>
              </a:ext>
            </a:extLst>
          </p:cNvPr>
          <p:cNvSpPr txBox="1"/>
          <p:nvPr/>
        </p:nvSpPr>
        <p:spPr>
          <a:xfrm>
            <a:off x="108103" y="1908955"/>
            <a:ext cx="5111969" cy="1077218"/>
          </a:xfrm>
          <a:prstGeom prst="rect">
            <a:avLst/>
          </a:prstGeom>
          <a:noFill/>
          <a:ln w="19050">
            <a:solidFill>
              <a:schemeClr val="accent3">
                <a:lumMod val="60000"/>
                <a:lumOff val="40000"/>
              </a:schemeClr>
            </a:solidFill>
            <a:prstDash val="dash"/>
          </a:ln>
        </p:spPr>
        <p:txBody>
          <a:bodyPr wrap="square" rtlCol="0">
            <a:spAutoFit/>
          </a:bodyPr>
          <a:lstStyle/>
          <a:p>
            <a:r>
              <a:rPr lang="ja-JP" altLang="en-US" sz="1600" dirty="0">
                <a:latin typeface="游ゴシック" panose="020B0400000000000000" pitchFamily="50" charset="-128"/>
                <a:ea typeface="游ゴシック" panose="020B0400000000000000" pitchFamily="50" charset="-128"/>
              </a:rPr>
              <a:t>対象者：</a:t>
            </a:r>
            <a:r>
              <a:rPr lang="ja-JP" altLang="en-US" sz="1400" dirty="0">
                <a:latin typeface="游ゴシック" panose="020B0400000000000000" pitchFamily="50" charset="-128"/>
                <a:ea typeface="游ゴシック" panose="020B0400000000000000" pitchFamily="50" charset="-128"/>
              </a:rPr>
              <a:t>都道府県中央会、</a:t>
            </a:r>
            <a:r>
              <a:rPr lang="en-US" altLang="ja-JP" sz="1400" dirty="0">
                <a:latin typeface="游ゴシック" panose="020B0400000000000000" pitchFamily="50" charset="-128"/>
                <a:ea typeface="游ゴシック" panose="020B0400000000000000" pitchFamily="50" charset="-128"/>
              </a:rPr>
              <a:t>JA</a:t>
            </a:r>
            <a:r>
              <a:rPr lang="ja-JP" altLang="en-US" sz="1400" dirty="0">
                <a:latin typeface="游ゴシック" panose="020B0400000000000000" pitchFamily="50" charset="-128"/>
                <a:ea typeface="游ゴシック" panose="020B0400000000000000" pitchFamily="50" charset="-128"/>
              </a:rPr>
              <a:t>の農政担当</a:t>
            </a:r>
            <a:r>
              <a:rPr lang="ja-JP" altLang="en-US" sz="1400" b="1" dirty="0">
                <a:latin typeface="游ゴシック" panose="020B0400000000000000" pitchFamily="50" charset="-128"/>
                <a:ea typeface="游ゴシック" panose="020B0400000000000000" pitchFamily="50" charset="-128"/>
              </a:rPr>
              <a:t>新任管理職・職員</a:t>
            </a:r>
            <a:r>
              <a:rPr lang="ja-JP" altLang="en-US" sz="1400" dirty="0">
                <a:latin typeface="游ゴシック" panose="020B0400000000000000" pitchFamily="50" charset="-128"/>
                <a:ea typeface="游ゴシック" panose="020B0400000000000000" pitchFamily="50" charset="-128"/>
              </a:rPr>
              <a:t>等</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日時　：令和</a:t>
            </a:r>
            <a:r>
              <a:rPr lang="en-US" altLang="ja-JP" sz="1600" dirty="0">
                <a:latin typeface="游ゴシック" panose="020B0400000000000000" pitchFamily="50" charset="-128"/>
                <a:ea typeface="游ゴシック" panose="020B0400000000000000" pitchFamily="50" charset="-128"/>
              </a:rPr>
              <a:t>5</a:t>
            </a:r>
            <a:r>
              <a:rPr lang="ja-JP" altLang="en-US" sz="1600" dirty="0">
                <a:latin typeface="游ゴシック" panose="020B0400000000000000" pitchFamily="50" charset="-128"/>
                <a:ea typeface="游ゴシック" panose="020B0400000000000000" pitchFamily="50" charset="-128"/>
              </a:rPr>
              <a:t>年</a:t>
            </a:r>
            <a:r>
              <a:rPr lang="en-US" altLang="ja-JP" sz="1600" dirty="0">
                <a:latin typeface="游ゴシック" panose="020B0400000000000000" pitchFamily="50" charset="-128"/>
                <a:ea typeface="游ゴシック" panose="020B0400000000000000" pitchFamily="50" charset="-128"/>
              </a:rPr>
              <a:t>9</a:t>
            </a:r>
            <a:r>
              <a:rPr lang="ja-JP" altLang="en-US" sz="1600" dirty="0">
                <a:latin typeface="游ゴシック" panose="020B0400000000000000" pitchFamily="50" charset="-128"/>
                <a:ea typeface="游ゴシック" panose="020B0400000000000000" pitchFamily="50" charset="-128"/>
              </a:rPr>
              <a:t>月</a:t>
            </a:r>
            <a:r>
              <a:rPr lang="en-US" altLang="ja-JP" sz="1600" dirty="0">
                <a:latin typeface="游ゴシック" panose="020B0400000000000000" pitchFamily="50" charset="-128"/>
                <a:ea typeface="游ゴシック" panose="020B0400000000000000" pitchFamily="50" charset="-128"/>
              </a:rPr>
              <a:t>14</a:t>
            </a:r>
            <a:r>
              <a:rPr lang="ja-JP" altLang="en-US" sz="1600" dirty="0">
                <a:latin typeface="游ゴシック" panose="020B0400000000000000" pitchFamily="50" charset="-128"/>
                <a:ea typeface="游ゴシック" panose="020B0400000000000000" pitchFamily="50" charset="-128"/>
              </a:rPr>
              <a:t>日、</a:t>
            </a:r>
            <a:r>
              <a:rPr lang="en-US" altLang="ja-JP" sz="1600" dirty="0">
                <a:latin typeface="游ゴシック" panose="020B0400000000000000" pitchFamily="50" charset="-128"/>
                <a:ea typeface="游ゴシック" panose="020B0400000000000000" pitchFamily="50" charset="-128"/>
              </a:rPr>
              <a:t>15</a:t>
            </a:r>
            <a:r>
              <a:rPr lang="ja-JP" altLang="en-US" sz="1600" dirty="0">
                <a:latin typeface="游ゴシック" panose="020B0400000000000000" pitchFamily="50" charset="-128"/>
                <a:ea typeface="游ゴシック" panose="020B0400000000000000" pitchFamily="50" charset="-128"/>
              </a:rPr>
              <a:t>日</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会場　：大手町</a:t>
            </a:r>
            <a:r>
              <a:rPr lang="en-US" altLang="ja-JP" sz="1600" dirty="0">
                <a:latin typeface="游ゴシック" panose="020B0400000000000000" pitchFamily="50" charset="-128"/>
                <a:ea typeface="游ゴシック" panose="020B0400000000000000" pitchFamily="50" charset="-128"/>
              </a:rPr>
              <a:t>JA</a:t>
            </a:r>
            <a:r>
              <a:rPr lang="ja-JP" altLang="en-US" sz="1600" dirty="0">
                <a:latin typeface="游ゴシック" panose="020B0400000000000000" pitchFamily="50" charset="-128"/>
                <a:ea typeface="游ゴシック" panose="020B0400000000000000" pitchFamily="50" charset="-128"/>
              </a:rPr>
              <a:t>ビル、衆議院議員会館</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オンライン併催</a:t>
            </a:r>
            <a:endParaRPr lang="en-US" altLang="ja-JP" sz="1600" dirty="0">
              <a:latin typeface="游ゴシック" panose="020B0400000000000000" pitchFamily="50" charset="-128"/>
              <a:ea typeface="游ゴシック" panose="020B0400000000000000" pitchFamily="50" charset="-128"/>
            </a:endParaRPr>
          </a:p>
        </p:txBody>
      </p:sp>
      <p:sp>
        <p:nvSpPr>
          <p:cNvPr id="19" name="吹き出し: 角を丸めた四角形 18">
            <a:extLst>
              <a:ext uri="{FF2B5EF4-FFF2-40B4-BE49-F238E27FC236}">
                <a16:creationId xmlns:a16="http://schemas.microsoft.com/office/drawing/2014/main" id="{2A950C4B-C88E-BD03-CCC8-39B9A72A3287}"/>
              </a:ext>
            </a:extLst>
          </p:cNvPr>
          <p:cNvSpPr/>
          <p:nvPr/>
        </p:nvSpPr>
        <p:spPr>
          <a:xfrm>
            <a:off x="179512" y="5660125"/>
            <a:ext cx="4272940" cy="865220"/>
          </a:xfrm>
          <a:prstGeom prst="wedgeRoundRectCallout">
            <a:avLst>
              <a:gd name="adj1" fmla="val -10046"/>
              <a:gd name="adj2" fmla="val -74841"/>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游ゴシック" panose="020B0400000000000000" pitchFamily="50" charset="-128"/>
                <a:ea typeface="游ゴシック" panose="020B0400000000000000" pitchFamily="50" charset="-128"/>
              </a:rPr>
              <a:t>全ての講義において高い満足度！</a:t>
            </a:r>
            <a:endParaRPr lang="en-US" altLang="ja-JP" b="1" dirty="0">
              <a:solidFill>
                <a:schemeClr val="tx1"/>
              </a:solidFill>
              <a:latin typeface="游ゴシック" panose="020B0400000000000000" pitchFamily="50" charset="-128"/>
              <a:ea typeface="游ゴシック" panose="020B0400000000000000" pitchFamily="50" charset="-128"/>
            </a:endParaRPr>
          </a:p>
          <a:p>
            <a:r>
              <a:rPr lang="ja-JP" altLang="en-US" b="1" dirty="0">
                <a:solidFill>
                  <a:schemeClr val="tx1"/>
                </a:solidFill>
                <a:latin typeface="游ゴシック" panose="020B0400000000000000" pitchFamily="50" charset="-128"/>
                <a:ea typeface="游ゴシック" panose="020B0400000000000000" pitchFamily="50" charset="-128"/>
              </a:rPr>
              <a:t>（平均</a:t>
            </a:r>
            <a:r>
              <a:rPr lang="en-US" altLang="ja-JP" b="1" dirty="0">
                <a:solidFill>
                  <a:schemeClr val="tx1"/>
                </a:solidFill>
                <a:latin typeface="游ゴシック" panose="020B0400000000000000" pitchFamily="50" charset="-128"/>
                <a:ea typeface="游ゴシック" panose="020B0400000000000000" pitchFamily="50" charset="-128"/>
              </a:rPr>
              <a:t>4.26/5</a:t>
            </a:r>
            <a:r>
              <a:rPr lang="ja-JP" altLang="en-US" b="1" dirty="0">
                <a:solidFill>
                  <a:schemeClr val="tx1"/>
                </a:solidFill>
                <a:latin typeface="游ゴシック" panose="020B0400000000000000" pitchFamily="50" charset="-128"/>
                <a:ea typeface="游ゴシック" panose="020B0400000000000000" pitchFamily="50" charset="-128"/>
              </a:rPr>
              <a:t>段階評価）</a:t>
            </a:r>
            <a:endParaRPr kumimoji="1" lang="en-US" altLang="ja-JP"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99175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ＪＡグループの声を政策に</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農業者の所得増大と農業生産の拡大、地域の活性化に向けて、</a:t>
            </a:r>
            <a:r>
              <a:rPr lang="en-US" altLang="ja-JP" sz="2400" dirty="0"/>
              <a:t>JA</a:t>
            </a:r>
            <a:r>
              <a:rPr lang="ja-JP" altLang="en-US" sz="2400" dirty="0"/>
              <a:t>グループの声を国政や県政等に届けることが必要。</a:t>
            </a:r>
          </a:p>
        </p:txBody>
      </p:sp>
      <p:pic>
        <p:nvPicPr>
          <p:cNvPr id="3" name="図 2" descr="人, テーブル, 男, 屋内 が含まれている画像&#10;&#10;自動的に生成された説明">
            <a:extLst>
              <a:ext uri="{FF2B5EF4-FFF2-40B4-BE49-F238E27FC236}">
                <a16:creationId xmlns:a16="http://schemas.microsoft.com/office/drawing/2014/main" id="{C751FFAC-2C33-6D63-5866-61D9736CFB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6176" y="4488634"/>
            <a:ext cx="1429236" cy="1441144"/>
          </a:xfrm>
          <a:prstGeom prst="rect">
            <a:avLst/>
          </a:prstGeom>
        </p:spPr>
      </p:pic>
      <p:pic>
        <p:nvPicPr>
          <p:cNvPr id="5" name="Picture 2" descr="「山田俊男」の画像検索結果">
            <a:extLst>
              <a:ext uri="{FF2B5EF4-FFF2-40B4-BE49-F238E27FC236}">
                <a16:creationId xmlns:a16="http://schemas.microsoft.com/office/drawing/2014/main" id="{CAAD3477-B527-0E64-498A-E2C601B4B19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5298" y="1780951"/>
            <a:ext cx="1429236" cy="1656185"/>
          </a:xfrm>
          <a:prstGeom prst="rect">
            <a:avLst/>
          </a:prstGeom>
          <a:noFill/>
        </p:spPr>
      </p:pic>
      <p:sp>
        <p:nvSpPr>
          <p:cNvPr id="6" name="テキスト ボックス 5">
            <a:extLst>
              <a:ext uri="{FF2B5EF4-FFF2-40B4-BE49-F238E27FC236}">
                <a16:creationId xmlns:a16="http://schemas.microsoft.com/office/drawing/2014/main" id="{CEDF525F-9737-92B2-8D7F-A6B876D3AF1E}"/>
              </a:ext>
            </a:extLst>
          </p:cNvPr>
          <p:cNvSpPr txBox="1"/>
          <p:nvPr/>
        </p:nvSpPr>
        <p:spPr>
          <a:xfrm>
            <a:off x="121236" y="3477150"/>
            <a:ext cx="1584176" cy="584775"/>
          </a:xfrm>
          <a:prstGeom prst="rect">
            <a:avLst/>
          </a:prstGeom>
          <a:noFill/>
          <a:ln>
            <a:noFill/>
          </a:ln>
        </p:spPr>
        <p:txBody>
          <a:bodyPr wrap="square" rtlCol="0">
            <a:spAutoFit/>
          </a:bodyPr>
          <a:lstStyle/>
          <a:p>
            <a:pPr algn="ctr"/>
            <a:r>
              <a:rPr lang="ja-JP" altLang="en-US" sz="1600" dirty="0">
                <a:latin typeface="メイリオ" panose="020B0604030504040204" pitchFamily="50" charset="-128"/>
                <a:ea typeface="メイリオ" panose="020B0604030504040204" pitchFamily="50" charset="-128"/>
              </a:rPr>
              <a:t>山田としお</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参議院議員</a:t>
            </a:r>
            <a:endParaRPr kumimoji="1" lang="ja-JP" altLang="en-US" sz="16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1BFE891-8AED-A521-274D-BDAFBC325826}"/>
              </a:ext>
            </a:extLst>
          </p:cNvPr>
          <p:cNvSpPr txBox="1"/>
          <p:nvPr/>
        </p:nvSpPr>
        <p:spPr>
          <a:xfrm>
            <a:off x="154856" y="5940569"/>
            <a:ext cx="1584176" cy="584775"/>
          </a:xfrm>
          <a:prstGeom prst="rect">
            <a:avLst/>
          </a:prstGeom>
          <a:noFill/>
          <a:ln>
            <a:noFill/>
          </a:ln>
        </p:spPr>
        <p:txBody>
          <a:bodyPr wrap="square" rtlCol="0">
            <a:spAutoFit/>
          </a:bodyPr>
          <a:lstStyle/>
          <a:p>
            <a:pPr algn="ctr"/>
            <a:r>
              <a:rPr lang="ja-JP" altLang="en-US" sz="1600" dirty="0">
                <a:latin typeface="メイリオ" panose="020B0604030504040204" pitchFamily="50" charset="-128"/>
                <a:ea typeface="メイリオ" panose="020B0604030504040204" pitchFamily="50" charset="-128"/>
              </a:rPr>
              <a:t>藤木しんや</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参議院議員</a:t>
            </a:r>
            <a:endParaRPr kumimoji="1" lang="ja-JP" altLang="en-US" sz="1600" dirty="0">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4E15949B-CDE7-44FF-5EE7-02C31FA08A7A}"/>
              </a:ext>
            </a:extLst>
          </p:cNvPr>
          <p:cNvGrpSpPr/>
          <p:nvPr/>
        </p:nvGrpSpPr>
        <p:grpSpPr>
          <a:xfrm>
            <a:off x="1737746" y="1556707"/>
            <a:ext cx="2834253" cy="2401979"/>
            <a:chOff x="1925650" y="1659957"/>
            <a:chExt cx="2834253" cy="2401979"/>
          </a:xfrm>
        </p:grpSpPr>
        <p:sp>
          <p:nvSpPr>
            <p:cNvPr id="8" name="テキスト ボックス 7">
              <a:extLst>
                <a:ext uri="{FF2B5EF4-FFF2-40B4-BE49-F238E27FC236}">
                  <a16:creationId xmlns:a16="http://schemas.microsoft.com/office/drawing/2014/main" id="{B81F1314-1A0E-D2E0-49B9-76F48BE5AAD5}"/>
                </a:ext>
              </a:extLst>
            </p:cNvPr>
            <p:cNvSpPr txBox="1"/>
            <p:nvPr/>
          </p:nvSpPr>
          <p:spPr>
            <a:xfrm>
              <a:off x="1925650" y="1999833"/>
              <a:ext cx="2834253" cy="2062103"/>
            </a:xfrm>
            <a:prstGeom prst="rect">
              <a:avLst/>
            </a:prstGeom>
            <a:noFill/>
            <a:ln w="19050">
              <a:solidFill>
                <a:schemeClr val="accent3">
                  <a:lumMod val="60000"/>
                  <a:lumOff val="40000"/>
                </a:schemeClr>
              </a:solidFill>
              <a:prstDash val="dash"/>
            </a:ln>
          </p:spPr>
          <p:txBody>
            <a:bodyPr wrap="square" rtlCol="0">
              <a:spAutoFit/>
            </a:bodyPr>
            <a:lstStyle/>
            <a:p>
              <a:pPr marL="144000" indent="-144000"/>
              <a:r>
                <a:rPr lang="ja-JP" altLang="en-US" sz="1600" dirty="0">
                  <a:latin typeface="游ゴシック" panose="020B0400000000000000" pitchFamily="50" charset="-128"/>
                  <a:ea typeface="游ゴシック" panose="020B0400000000000000" pitchFamily="50" charset="-128"/>
                </a:rPr>
                <a:t>✓元</a:t>
              </a:r>
              <a:r>
                <a:rPr lang="en-US" altLang="ja-JP" sz="1600" dirty="0">
                  <a:latin typeface="游ゴシック" panose="020B0400000000000000" pitchFamily="50" charset="-128"/>
                  <a:ea typeface="游ゴシック" panose="020B0400000000000000" pitchFamily="50" charset="-128"/>
                </a:rPr>
                <a:t>JA</a:t>
              </a:r>
              <a:r>
                <a:rPr lang="ja-JP" altLang="en-US" sz="1600" dirty="0">
                  <a:latin typeface="游ゴシック" panose="020B0400000000000000" pitchFamily="50" charset="-128"/>
                  <a:ea typeface="游ゴシック" panose="020B0400000000000000" pitchFamily="50" charset="-128"/>
                </a:rPr>
                <a:t>全中専務理事</a:t>
              </a:r>
              <a:endParaRPr lang="en-US" altLang="ja-JP" sz="1600" dirty="0">
                <a:latin typeface="游ゴシック" panose="020B0400000000000000" pitchFamily="50" charset="-128"/>
                <a:ea typeface="游ゴシック" panose="020B0400000000000000" pitchFamily="50" charset="-128"/>
              </a:endParaRPr>
            </a:p>
            <a:p>
              <a:pPr marL="144000" indent="-144000"/>
              <a:r>
                <a:rPr lang="ja-JP" altLang="en-US" sz="1600" dirty="0">
                  <a:latin typeface="游ゴシック" panose="020B0400000000000000" pitchFamily="50" charset="-128"/>
                  <a:ea typeface="游ゴシック" panose="020B0400000000000000" pitchFamily="50" charset="-128"/>
                </a:rPr>
                <a:t>✓</a:t>
              </a:r>
              <a:r>
                <a:rPr lang="en-US" altLang="ja-JP" sz="1600" dirty="0">
                  <a:latin typeface="游ゴシック" panose="020B0400000000000000" pitchFamily="50" charset="-128"/>
                  <a:ea typeface="游ゴシック" panose="020B0400000000000000" pitchFamily="50" charset="-128"/>
                </a:rPr>
                <a:t>H19</a:t>
              </a:r>
              <a:r>
                <a:rPr lang="ja-JP" altLang="en-US" sz="1600" dirty="0">
                  <a:latin typeface="游ゴシック" panose="020B0400000000000000" pitchFamily="50" charset="-128"/>
                  <a:ea typeface="游ゴシック" panose="020B0400000000000000" pitchFamily="50" charset="-128"/>
                </a:rPr>
                <a:t>年に初当選</a:t>
              </a:r>
              <a:endParaRPr lang="en-US" altLang="ja-JP" sz="1600" dirty="0">
                <a:latin typeface="游ゴシック" panose="020B0400000000000000" pitchFamily="50" charset="-128"/>
                <a:ea typeface="游ゴシック" panose="020B0400000000000000" pitchFamily="50" charset="-128"/>
              </a:endParaRPr>
            </a:p>
            <a:p>
              <a:pPr marL="144000" indent="-144000"/>
              <a:r>
                <a:rPr lang="ja-JP" altLang="en-US" sz="1600" dirty="0">
                  <a:latin typeface="游ゴシック" panose="020B0400000000000000" pitchFamily="50" charset="-128"/>
                  <a:ea typeface="游ゴシック" panose="020B0400000000000000" pitchFamily="50" charset="-128"/>
                </a:rPr>
                <a:t>　</a:t>
              </a:r>
              <a:r>
                <a:rPr lang="en-US" altLang="ja-JP" sz="1600" dirty="0">
                  <a:latin typeface="游ゴシック" panose="020B0400000000000000" pitchFamily="50" charset="-128"/>
                  <a:ea typeface="游ゴシック" panose="020B0400000000000000" pitchFamily="50" charset="-128"/>
                </a:rPr>
                <a:t>H25</a:t>
              </a:r>
              <a:r>
                <a:rPr lang="ja-JP" altLang="en-US" sz="1600" dirty="0">
                  <a:latin typeface="游ゴシック" panose="020B0400000000000000" pitchFamily="50" charset="-128"/>
                  <a:ea typeface="游ゴシック" panose="020B0400000000000000" pitchFamily="50" charset="-128"/>
                </a:rPr>
                <a:t>年に</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期目、</a:t>
              </a:r>
              <a:r>
                <a:rPr lang="en-US" altLang="ja-JP" sz="1600" dirty="0">
                  <a:latin typeface="游ゴシック" panose="020B0400000000000000" pitchFamily="50" charset="-128"/>
                  <a:ea typeface="游ゴシック" panose="020B0400000000000000" pitchFamily="50" charset="-128"/>
                </a:rPr>
                <a:t>R</a:t>
              </a:r>
              <a:r>
                <a:rPr lang="ja-JP" altLang="en-US" sz="1600" dirty="0">
                  <a:latin typeface="游ゴシック" panose="020B0400000000000000" pitchFamily="50" charset="-128"/>
                  <a:ea typeface="游ゴシック" panose="020B0400000000000000" pitchFamily="50" charset="-128"/>
                </a:rPr>
                <a:t>元年に３期目当選</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✓自民党農林インナー</a:t>
              </a:r>
              <a:endParaRPr lang="en-US" altLang="ja-JP" sz="1600" dirty="0">
                <a:latin typeface="游ゴシック" panose="020B0400000000000000" pitchFamily="50" charset="-128"/>
                <a:ea typeface="游ゴシック" panose="020B0400000000000000" pitchFamily="50" charset="-128"/>
              </a:endParaRPr>
            </a:p>
            <a:p>
              <a:r>
                <a:rPr kumimoji="1" lang="ja-JP" altLang="en-US" sz="1600" dirty="0">
                  <a:latin typeface="游ゴシック" panose="020B0400000000000000" pitchFamily="50" charset="-128"/>
                  <a:ea typeface="游ゴシック" panose="020B0400000000000000" pitchFamily="50" charset="-128"/>
                </a:rPr>
                <a:t>✓都市農業対策委員長</a:t>
              </a:r>
              <a:endParaRPr kumimoji="1"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✓農林水産災害対策委員長</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等の役職を兼任！</a:t>
              </a:r>
              <a:endParaRPr lang="en-US" altLang="ja-JP" sz="16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C9AB5906-78CB-BE48-65DD-4EE7BE7C727D}"/>
                </a:ext>
              </a:extLst>
            </p:cNvPr>
            <p:cNvSpPr txBox="1"/>
            <p:nvPr/>
          </p:nvSpPr>
          <p:spPr>
            <a:xfrm>
              <a:off x="1925650" y="1659957"/>
              <a:ext cx="1703064" cy="339876"/>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プロフィール</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 name="グループ化 13">
            <a:extLst>
              <a:ext uri="{FF2B5EF4-FFF2-40B4-BE49-F238E27FC236}">
                <a16:creationId xmlns:a16="http://schemas.microsoft.com/office/drawing/2014/main" id="{B137D373-1F0B-B9AB-2ED2-E7F0731FAD9B}"/>
              </a:ext>
            </a:extLst>
          </p:cNvPr>
          <p:cNvGrpSpPr/>
          <p:nvPr/>
        </p:nvGrpSpPr>
        <p:grpSpPr>
          <a:xfrm>
            <a:off x="1737747" y="4261323"/>
            <a:ext cx="2834253" cy="1909536"/>
            <a:chOff x="1925650" y="1659957"/>
            <a:chExt cx="2834253" cy="1909536"/>
          </a:xfrm>
        </p:grpSpPr>
        <p:sp>
          <p:nvSpPr>
            <p:cNvPr id="15" name="テキスト ボックス 14">
              <a:extLst>
                <a:ext uri="{FF2B5EF4-FFF2-40B4-BE49-F238E27FC236}">
                  <a16:creationId xmlns:a16="http://schemas.microsoft.com/office/drawing/2014/main" id="{9A5A69E2-BB48-84B3-6CB7-A8E278CFC276}"/>
                </a:ext>
              </a:extLst>
            </p:cNvPr>
            <p:cNvSpPr txBox="1"/>
            <p:nvPr/>
          </p:nvSpPr>
          <p:spPr>
            <a:xfrm>
              <a:off x="1925650" y="1999833"/>
              <a:ext cx="2834253" cy="1569660"/>
            </a:xfrm>
            <a:prstGeom prst="rect">
              <a:avLst/>
            </a:prstGeom>
            <a:noFill/>
            <a:ln w="19050">
              <a:solidFill>
                <a:schemeClr val="accent3">
                  <a:lumMod val="60000"/>
                  <a:lumOff val="40000"/>
                </a:schemeClr>
              </a:solidFill>
              <a:prstDash val="dash"/>
            </a:ln>
          </p:spPr>
          <p:txBody>
            <a:bodyPr wrap="square" rtlCol="0">
              <a:spAutoFit/>
            </a:bodyPr>
            <a:lstStyle/>
            <a:p>
              <a:pPr marL="144000" indent="-144000"/>
              <a:r>
                <a:rPr lang="ja-JP" altLang="en-US" sz="1600" dirty="0">
                  <a:latin typeface="游ゴシック" panose="020B0400000000000000" pitchFamily="50" charset="-128"/>
                  <a:ea typeface="游ゴシック" panose="020B0400000000000000" pitchFamily="50" charset="-128"/>
                </a:rPr>
                <a:t>✓元</a:t>
              </a:r>
              <a:r>
                <a:rPr lang="en-US" altLang="ja-JP" sz="1600" dirty="0">
                  <a:latin typeface="游ゴシック" panose="020B0400000000000000" pitchFamily="50" charset="-128"/>
                  <a:ea typeface="游ゴシック" panose="020B0400000000000000" pitchFamily="50" charset="-128"/>
                </a:rPr>
                <a:t>JA</a:t>
              </a:r>
              <a:r>
                <a:rPr lang="ja-JP" altLang="en-US" sz="1600" dirty="0">
                  <a:latin typeface="游ゴシック" panose="020B0400000000000000" pitchFamily="50" charset="-128"/>
                  <a:ea typeface="游ゴシック" panose="020B0400000000000000" pitchFamily="50" charset="-128"/>
                </a:rPr>
                <a:t>かみましき組合長</a:t>
              </a:r>
              <a:endParaRPr lang="en-US" altLang="ja-JP" sz="1600" dirty="0">
                <a:latin typeface="游ゴシック" panose="020B0400000000000000" pitchFamily="50" charset="-128"/>
                <a:ea typeface="游ゴシック" panose="020B0400000000000000" pitchFamily="50" charset="-128"/>
              </a:endParaRPr>
            </a:p>
            <a:p>
              <a:pPr marL="144000" indent="-144000"/>
              <a:r>
                <a:rPr lang="ja-JP" altLang="en-US" sz="1600" dirty="0">
                  <a:latin typeface="游ゴシック" panose="020B0400000000000000" pitchFamily="50" charset="-128"/>
                  <a:ea typeface="游ゴシック" panose="020B0400000000000000" pitchFamily="50" charset="-128"/>
                </a:rPr>
                <a:t>✓</a:t>
              </a:r>
              <a:r>
                <a:rPr lang="en-US" altLang="ja-JP" sz="1600" dirty="0">
                  <a:latin typeface="游ゴシック" panose="020B0400000000000000" pitchFamily="50" charset="-128"/>
                  <a:ea typeface="游ゴシック" panose="020B0400000000000000" pitchFamily="50" charset="-128"/>
                </a:rPr>
                <a:t>H28</a:t>
              </a:r>
              <a:r>
                <a:rPr lang="ja-JP" altLang="en-US" sz="1600" dirty="0">
                  <a:latin typeface="游ゴシック" panose="020B0400000000000000" pitchFamily="50" charset="-128"/>
                  <a:ea typeface="游ゴシック" panose="020B0400000000000000" pitchFamily="50" charset="-128"/>
                </a:rPr>
                <a:t>年に初当選、</a:t>
              </a:r>
              <a:endParaRPr lang="en-US" altLang="ja-JP" sz="1600" dirty="0">
                <a:latin typeface="游ゴシック" panose="020B0400000000000000" pitchFamily="50" charset="-128"/>
                <a:ea typeface="游ゴシック" panose="020B0400000000000000" pitchFamily="50" charset="-128"/>
              </a:endParaRPr>
            </a:p>
            <a:p>
              <a:pPr marL="144000" indent="-144000"/>
              <a:r>
                <a:rPr lang="ja-JP" altLang="en-US" sz="1600" dirty="0">
                  <a:latin typeface="游ゴシック" panose="020B0400000000000000" pitchFamily="50" charset="-128"/>
                  <a:ea typeface="游ゴシック" panose="020B0400000000000000" pitchFamily="50" charset="-128"/>
                </a:rPr>
                <a:t>　</a:t>
              </a:r>
              <a:r>
                <a:rPr lang="en-US" altLang="ja-JP" sz="1600" dirty="0">
                  <a:latin typeface="游ゴシック" panose="020B0400000000000000" pitchFamily="50" charset="-128"/>
                  <a:ea typeface="游ゴシック" panose="020B0400000000000000" pitchFamily="50" charset="-128"/>
                </a:rPr>
                <a:t>R</a:t>
              </a:r>
              <a:r>
                <a:rPr lang="ja-JP" altLang="en-US" sz="1600" dirty="0">
                  <a:latin typeface="游ゴシック" panose="020B0400000000000000" pitchFamily="50" charset="-128"/>
                  <a:ea typeface="游ゴシック" panose="020B0400000000000000" pitchFamily="50" charset="-128"/>
                </a:rPr>
                <a:t>４年に</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期目当選</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✓自民党農林部会長代理</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✓農林水産大臣政務官</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等の役職を経験！</a:t>
              </a:r>
              <a:endParaRPr lang="en-US" altLang="ja-JP" sz="1600"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49062A75-9D42-1332-D3BE-7991D4C5F730}"/>
                </a:ext>
              </a:extLst>
            </p:cNvPr>
            <p:cNvSpPr txBox="1"/>
            <p:nvPr/>
          </p:nvSpPr>
          <p:spPr>
            <a:xfrm>
              <a:off x="1925650" y="1659957"/>
              <a:ext cx="1703064" cy="339876"/>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プロフィール</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7" name="テキスト ボックス 16">
            <a:extLst>
              <a:ext uri="{FF2B5EF4-FFF2-40B4-BE49-F238E27FC236}">
                <a16:creationId xmlns:a16="http://schemas.microsoft.com/office/drawing/2014/main" id="{DEE901A7-8505-A52F-622B-FFB7BA8C70B3}"/>
              </a:ext>
            </a:extLst>
          </p:cNvPr>
          <p:cNvSpPr txBox="1"/>
          <p:nvPr/>
        </p:nvSpPr>
        <p:spPr>
          <a:xfrm>
            <a:off x="4747793" y="1958703"/>
            <a:ext cx="4276315" cy="4696966"/>
          </a:xfrm>
          <a:prstGeom prst="rect">
            <a:avLst/>
          </a:prstGeom>
          <a:solidFill>
            <a:schemeClr val="accent3">
              <a:lumMod val="20000"/>
              <a:lumOff val="80000"/>
            </a:schemeClr>
          </a:solidFill>
          <a:ln w="19050">
            <a:solidFill>
              <a:schemeClr val="accent3">
                <a:lumMod val="60000"/>
                <a:lumOff val="40000"/>
              </a:schemeClr>
            </a:solidFill>
            <a:prstDash val="dash"/>
          </a:ln>
        </p:spPr>
        <p:txBody>
          <a:bodyPr wrap="square" rtlCol="0">
            <a:noAutofit/>
          </a:bodyPr>
          <a:lstStyle/>
          <a:p>
            <a:endParaRPr kumimoji="1" lang="en-US" altLang="ja-JP" sz="1600" dirty="0">
              <a:latin typeface="游ゴシック" panose="020B0400000000000000" pitchFamily="50" charset="-128"/>
              <a:ea typeface="游ゴシック" panose="020B0400000000000000" pitchFamily="50" charset="-128"/>
            </a:endParaRPr>
          </a:p>
          <a:p>
            <a:endParaRPr lang="en-US" altLang="ja-JP" sz="1600" dirty="0">
              <a:latin typeface="游ゴシック" panose="020B0400000000000000" pitchFamily="50" charset="-128"/>
              <a:ea typeface="游ゴシック" panose="020B0400000000000000" pitchFamily="50" charset="-128"/>
            </a:endParaRPr>
          </a:p>
          <a:p>
            <a:endParaRPr kumimoji="1" lang="en-US" altLang="ja-JP" sz="1600"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9D39B65-8A7A-935D-8198-2082D63531FA}"/>
              </a:ext>
            </a:extLst>
          </p:cNvPr>
          <p:cNvSpPr txBox="1"/>
          <p:nvPr/>
        </p:nvSpPr>
        <p:spPr>
          <a:xfrm>
            <a:off x="4690037" y="1596350"/>
            <a:ext cx="4391827" cy="339876"/>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JA</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グループの組織代表議員の意義</a:t>
            </a:r>
            <a:endParaRPr kumimoji="1"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516B03FE-A71C-A52C-1AD7-F8196B9EA508}"/>
              </a:ext>
            </a:extLst>
          </p:cNvPr>
          <p:cNvSpPr txBox="1"/>
          <p:nvPr/>
        </p:nvSpPr>
        <p:spPr>
          <a:xfrm>
            <a:off x="4835196" y="4832154"/>
            <a:ext cx="3913268" cy="1569660"/>
          </a:xfrm>
          <a:prstGeom prst="rect">
            <a:avLst/>
          </a:prstGeom>
          <a:noFill/>
          <a:ln w="19050">
            <a:noFill/>
            <a:prstDash val="dash"/>
          </a:ln>
        </p:spPr>
        <p:txBody>
          <a:bodyPr wrap="square" rtlCol="0">
            <a:spAutoFit/>
          </a:bodyPr>
          <a:lstStyle/>
          <a:p>
            <a:pPr marL="144000" indent="-144000"/>
            <a:endParaRPr kumimoji="1" lang="en-US" altLang="ja-JP" sz="2400" b="1" dirty="0">
              <a:latin typeface="游ゴシック" panose="020B0400000000000000" pitchFamily="50" charset="-128"/>
              <a:ea typeface="游ゴシック" panose="020B0400000000000000" pitchFamily="50" charset="-128"/>
            </a:endParaRPr>
          </a:p>
          <a:p>
            <a:pPr marL="144000" indent="-144000"/>
            <a:r>
              <a:rPr kumimoji="1" lang="ja-JP" altLang="en-US" sz="2400" b="1" dirty="0">
                <a:latin typeface="游ゴシック" panose="020B0400000000000000" pitchFamily="50" charset="-128"/>
                <a:ea typeface="游ゴシック" panose="020B0400000000000000" pitchFamily="50" charset="-128"/>
              </a:rPr>
              <a:t>③　農業・地域・</a:t>
            </a:r>
            <a:r>
              <a:rPr kumimoji="1" lang="en-US" altLang="ja-JP" sz="2400" b="1" dirty="0">
                <a:latin typeface="游ゴシック" panose="020B0400000000000000" pitchFamily="50" charset="-128"/>
                <a:ea typeface="游ゴシック" panose="020B0400000000000000" pitchFamily="50" charset="-128"/>
              </a:rPr>
              <a:t>JA</a:t>
            </a:r>
            <a:r>
              <a:rPr lang="ja-JP" altLang="en-US" sz="2400" b="1" dirty="0">
                <a:latin typeface="游ゴシック" panose="020B0400000000000000" pitchFamily="50" charset="-128"/>
                <a:ea typeface="游ゴシック" panose="020B0400000000000000" pitchFamily="50" charset="-128"/>
              </a:rPr>
              <a:t>に理解ある国会議員等を増やしていく必要があるため！</a:t>
            </a:r>
            <a:endParaRPr kumimoji="1" lang="en-US" altLang="ja-JP" sz="2400" b="1" dirty="0">
              <a:latin typeface="游ゴシック" panose="020B0400000000000000" pitchFamily="50" charset="-128"/>
              <a:ea typeface="游ゴシック" panose="020B0400000000000000" pitchFamily="50" charset="-128"/>
            </a:endParaRP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13</a:t>
            </a:fld>
            <a:endParaRPr kumimoji="1" lang="ja-JP" altLang="en-US" dirty="0"/>
          </a:p>
        </p:txBody>
      </p:sp>
      <p:sp>
        <p:nvSpPr>
          <p:cNvPr id="20" name="テキスト ボックス 19">
            <a:extLst>
              <a:ext uri="{FF2B5EF4-FFF2-40B4-BE49-F238E27FC236}">
                <a16:creationId xmlns:a16="http://schemas.microsoft.com/office/drawing/2014/main" id="{DF7F8CB2-5A03-3C33-CF3C-99D3294697C0}"/>
              </a:ext>
            </a:extLst>
          </p:cNvPr>
          <p:cNvSpPr txBox="1"/>
          <p:nvPr/>
        </p:nvSpPr>
        <p:spPr>
          <a:xfrm>
            <a:off x="4792031" y="1091881"/>
            <a:ext cx="4264293" cy="2677656"/>
          </a:xfrm>
          <a:prstGeom prst="rect">
            <a:avLst/>
          </a:prstGeom>
          <a:noFill/>
          <a:ln w="19050">
            <a:noFill/>
            <a:prstDash val="dash"/>
          </a:ln>
        </p:spPr>
        <p:txBody>
          <a:bodyPr wrap="square" rtlCol="0">
            <a:spAutoFit/>
          </a:bodyPr>
          <a:lstStyle/>
          <a:p>
            <a:pPr marL="144000" indent="-144000"/>
            <a:endParaRPr kumimoji="1" lang="en-US" altLang="ja-JP" sz="2400" b="1" dirty="0">
              <a:latin typeface="游ゴシック" panose="020B0400000000000000" pitchFamily="50" charset="-128"/>
              <a:ea typeface="游ゴシック" panose="020B0400000000000000" pitchFamily="50" charset="-128"/>
            </a:endParaRPr>
          </a:p>
          <a:p>
            <a:pPr marL="144000" indent="-144000"/>
            <a:endParaRPr lang="en-US" altLang="ja-JP" sz="2400" b="1" dirty="0">
              <a:latin typeface="游ゴシック" panose="020B0400000000000000" pitchFamily="50" charset="-128"/>
              <a:ea typeface="游ゴシック" panose="020B0400000000000000" pitchFamily="50" charset="-128"/>
            </a:endParaRPr>
          </a:p>
          <a:p>
            <a:pPr marL="144000" indent="-144000"/>
            <a:endParaRPr kumimoji="1" lang="en-US" altLang="ja-JP" sz="2400" b="1" dirty="0">
              <a:latin typeface="游ゴシック" panose="020B0400000000000000" pitchFamily="50" charset="-128"/>
              <a:ea typeface="游ゴシック" panose="020B0400000000000000" pitchFamily="50" charset="-128"/>
            </a:endParaRPr>
          </a:p>
          <a:p>
            <a:pPr marL="144000" indent="-144000"/>
            <a:r>
              <a:rPr kumimoji="1" lang="ja-JP" altLang="en-US" sz="2400" b="1" dirty="0">
                <a:latin typeface="游ゴシック" panose="020B0400000000000000" pitchFamily="50" charset="-128"/>
                <a:ea typeface="游ゴシック" panose="020B0400000000000000" pitchFamily="50" charset="-128"/>
              </a:rPr>
              <a:t>①　農業・地域・</a:t>
            </a:r>
            <a:r>
              <a:rPr kumimoji="1" lang="en-US" altLang="ja-JP" sz="2400" b="1" dirty="0">
                <a:latin typeface="游ゴシック" panose="020B0400000000000000" pitchFamily="50" charset="-128"/>
                <a:ea typeface="游ゴシック" panose="020B0400000000000000" pitchFamily="50" charset="-128"/>
              </a:rPr>
              <a:t>JA</a:t>
            </a:r>
            <a:r>
              <a:rPr kumimoji="1" lang="ja-JP" altLang="en-US" sz="2400" b="1" dirty="0">
                <a:latin typeface="游ゴシック" panose="020B0400000000000000" pitchFamily="50" charset="-128"/>
                <a:ea typeface="游ゴシック" panose="020B0400000000000000" pitchFamily="50" charset="-128"/>
              </a:rPr>
              <a:t>の代表として、現場の声を政策に反映する必要があるため！</a:t>
            </a:r>
            <a:endParaRPr kumimoji="1" lang="en-US" altLang="ja-JP" sz="2400" b="1" dirty="0">
              <a:latin typeface="游ゴシック" panose="020B0400000000000000" pitchFamily="50" charset="-128"/>
              <a:ea typeface="游ゴシック" panose="020B0400000000000000" pitchFamily="50" charset="-128"/>
            </a:endParaRPr>
          </a:p>
          <a:p>
            <a:pPr marL="144000" indent="-144000"/>
            <a:endParaRPr lang="en-US" altLang="ja-JP" sz="24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A8D2CA3-89B9-1653-29E6-77CFABCEF2CE}"/>
              </a:ext>
            </a:extLst>
          </p:cNvPr>
          <p:cNvSpPr txBox="1"/>
          <p:nvPr/>
        </p:nvSpPr>
        <p:spPr>
          <a:xfrm>
            <a:off x="4817571" y="3010782"/>
            <a:ext cx="4050253" cy="1938992"/>
          </a:xfrm>
          <a:prstGeom prst="rect">
            <a:avLst/>
          </a:prstGeom>
          <a:noFill/>
          <a:ln w="19050">
            <a:noFill/>
            <a:prstDash val="dash"/>
          </a:ln>
        </p:spPr>
        <p:txBody>
          <a:bodyPr wrap="square" rtlCol="0">
            <a:spAutoFit/>
          </a:bodyPr>
          <a:lstStyle/>
          <a:p>
            <a:pPr marL="144000" indent="-144000"/>
            <a:endParaRPr kumimoji="1" lang="en-US" altLang="ja-JP" sz="2400" b="1" dirty="0">
              <a:latin typeface="游ゴシック" panose="020B0400000000000000" pitchFamily="50" charset="-128"/>
              <a:ea typeface="游ゴシック" panose="020B0400000000000000" pitchFamily="50" charset="-128"/>
            </a:endParaRPr>
          </a:p>
          <a:p>
            <a:pPr marL="144000" indent="-144000"/>
            <a:endParaRPr lang="en-US" altLang="ja-JP" sz="2400" b="1" dirty="0">
              <a:latin typeface="游ゴシック" panose="020B0400000000000000" pitchFamily="50" charset="-128"/>
              <a:ea typeface="游ゴシック" panose="020B0400000000000000" pitchFamily="50" charset="-128"/>
            </a:endParaRPr>
          </a:p>
          <a:p>
            <a:pPr marL="144000" indent="-144000"/>
            <a:r>
              <a:rPr kumimoji="1" lang="ja-JP" altLang="en-US" sz="2400" b="1" dirty="0">
                <a:latin typeface="游ゴシック" panose="020B0400000000000000" pitchFamily="50" charset="-128"/>
                <a:ea typeface="游ゴシック" panose="020B0400000000000000" pitchFamily="50" charset="-128"/>
              </a:rPr>
              <a:t>②　</a:t>
            </a:r>
            <a:r>
              <a:rPr kumimoji="1" lang="en-US" altLang="ja-JP" sz="2400" b="1" dirty="0">
                <a:latin typeface="游ゴシック" panose="020B0400000000000000" pitchFamily="50" charset="-128"/>
                <a:ea typeface="游ゴシック" panose="020B0400000000000000" pitchFamily="50" charset="-128"/>
              </a:rPr>
              <a:t>JA</a:t>
            </a:r>
            <a:r>
              <a:rPr kumimoji="1" lang="ja-JP" altLang="en-US" sz="2400" b="1" dirty="0">
                <a:latin typeface="游ゴシック" panose="020B0400000000000000" pitchFamily="50" charset="-128"/>
                <a:ea typeface="游ゴシック" panose="020B0400000000000000" pitchFamily="50" charset="-128"/>
              </a:rPr>
              <a:t>グループの組織力を内外にはっきり示す必要があるため！</a:t>
            </a:r>
            <a:endParaRPr kumimoji="1" lang="en-US" altLang="ja-JP" sz="2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76666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14</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295637" y="1412777"/>
            <a:ext cx="6552728"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a:latin typeface="+mj-ea"/>
                <a:ea typeface="+mj-ea"/>
              </a:rPr>
              <a:t>Ⅱ</a:t>
            </a:r>
            <a:r>
              <a:rPr lang="ja-JP" altLang="en-US" sz="4400" b="1" dirty="0">
                <a:latin typeface="+mj-ea"/>
                <a:ea typeface="+mj-ea"/>
              </a:rPr>
              <a:t>．令和５年農政対策の</a:t>
            </a:r>
            <a:endParaRPr lang="en-US" altLang="ja-JP" sz="4400" b="1" dirty="0">
              <a:latin typeface="+mj-ea"/>
              <a:ea typeface="+mj-ea"/>
            </a:endParaRPr>
          </a:p>
          <a:p>
            <a:pPr algn="ctr"/>
            <a:r>
              <a:rPr lang="ja-JP" altLang="en-US" sz="4400" b="1" dirty="0">
                <a:latin typeface="+mj-ea"/>
                <a:ea typeface="+mj-ea"/>
              </a:rPr>
              <a:t>主な結果について</a:t>
            </a:r>
          </a:p>
        </p:txBody>
      </p:sp>
    </p:spTree>
    <p:extLst>
      <p:ext uri="{BB962C8B-B14F-4D97-AF65-F5344CB8AC3E}">
        <p14:creationId xmlns:p14="http://schemas.microsoft.com/office/powerpoint/2010/main" val="4269824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グラフ 40">
            <a:extLst>
              <a:ext uri="{FF2B5EF4-FFF2-40B4-BE49-F238E27FC236}">
                <a16:creationId xmlns:a16="http://schemas.microsoft.com/office/drawing/2014/main" id="{F1457BC4-04BA-4E09-8D89-D4DFB531241E}"/>
              </a:ext>
            </a:extLst>
          </p:cNvPr>
          <p:cNvGraphicFramePr>
            <a:graphicFrameLocks/>
          </p:cNvGraphicFramePr>
          <p:nvPr>
            <p:extLst>
              <p:ext uri="{D42A27DB-BD31-4B8C-83A1-F6EECF244321}">
                <p14:modId xmlns:p14="http://schemas.microsoft.com/office/powerpoint/2010/main" val="1109395316"/>
              </p:ext>
            </p:extLst>
          </p:nvPr>
        </p:nvGraphicFramePr>
        <p:xfrm>
          <a:off x="107505" y="3527417"/>
          <a:ext cx="7592759" cy="2465360"/>
        </p:xfrm>
        <a:graphic>
          <a:graphicData uri="http://schemas.openxmlformats.org/drawingml/2006/chart">
            <c:chart xmlns:c="http://schemas.openxmlformats.org/drawingml/2006/chart" xmlns:r="http://schemas.openxmlformats.org/officeDocument/2006/relationships" r:id="rId3"/>
          </a:graphicData>
        </a:graphic>
      </p:graphicFrame>
      <p:sp>
        <p:nvSpPr>
          <p:cNvPr id="6" name="角丸四角形 5"/>
          <p:cNvSpPr/>
          <p:nvPr/>
        </p:nvSpPr>
        <p:spPr>
          <a:xfrm>
            <a:off x="107505" y="334485"/>
            <a:ext cx="8928992" cy="2504829"/>
          </a:xfrm>
          <a:prstGeom prst="roundRect">
            <a:avLst>
              <a:gd name="adj" fmla="val 4219"/>
            </a:avLst>
          </a:prstGeom>
          <a:ln w="12700"/>
        </p:spPr>
        <p:style>
          <a:lnRef idx="2">
            <a:schemeClr val="dk1"/>
          </a:lnRef>
          <a:fillRef idx="1">
            <a:schemeClr val="lt1"/>
          </a:fillRef>
          <a:effectRef idx="0">
            <a:schemeClr val="dk1"/>
          </a:effectRef>
          <a:fontRef idx="minor">
            <a:schemeClr val="dk1"/>
          </a:fontRef>
        </p:style>
        <p:txBody>
          <a:bodyPr lIns="72000" rIns="72000" rtlCol="0" anchor="t" anchorCtr="0"/>
          <a:lstStyle/>
          <a:p>
            <a:pPr marL="215999" indent="-457198">
              <a:spcAft>
                <a:spcPts val="600"/>
              </a:spcAft>
            </a:pPr>
            <a:r>
              <a:rPr lang="ja-JP" altLang="en-US" dirty="0"/>
              <a:t>①　令和５年は、生産資材の高止まりが続く一方で適正な価格形成がすすまないなか、　　食料・農業・農村基本法改正および関連施策の具体化への対応を、最重点事項として、農政活動を展開。</a:t>
            </a:r>
            <a:endParaRPr lang="en-US" altLang="ja-JP" dirty="0"/>
          </a:p>
          <a:p>
            <a:pPr marL="215999" indent="-457198">
              <a:spcAft>
                <a:spcPts val="600"/>
              </a:spcAft>
            </a:pPr>
            <a:r>
              <a:rPr lang="ja-JP" altLang="en-US" dirty="0"/>
              <a:t>②　政府・</a:t>
            </a:r>
            <a:r>
              <a:rPr lang="ja-JP" altLang="en-US" dirty="0">
                <a:solidFill>
                  <a:schemeClr val="tx1"/>
                </a:solidFill>
              </a:rPr>
              <a:t>与党は、基本法見直しに向けた議論を本格化。平時からの食料安全保障の確立など、与党取りまとめ等にＪＡグループ</a:t>
            </a:r>
            <a:r>
              <a:rPr lang="ja-JP" altLang="en-US" dirty="0"/>
              <a:t>の意思が反映。</a:t>
            </a:r>
          </a:p>
          <a:p>
            <a:pPr marL="215999" indent="-457198">
              <a:spcAft>
                <a:spcPts val="600"/>
              </a:spcAft>
            </a:pPr>
            <a:r>
              <a:rPr lang="ja-JP" altLang="en-US" dirty="0"/>
              <a:t>③　約</a:t>
            </a:r>
            <a:r>
              <a:rPr lang="en-US" altLang="ja-JP" dirty="0"/>
              <a:t>15</a:t>
            </a:r>
            <a:r>
              <a:rPr lang="ja-JP" altLang="en-US" dirty="0"/>
              <a:t>年ぶりの畜酪代表者大会等の全国大会の開催や、都道府県中央会等と連携した機動的な働きかけ等を行い、その結果、ＪＡグループの要望・考えが予算や対策等に反映。全体の予算額が２兆３千億円減少する中、農林関係予算の総額は増加した。</a:t>
            </a:r>
            <a:endParaRPr lang="en-US" altLang="ja-JP" dirty="0"/>
          </a:p>
        </p:txBody>
      </p:sp>
      <p:sp>
        <p:nvSpPr>
          <p:cNvPr id="8" name="テキスト ボックス 7"/>
          <p:cNvSpPr txBox="1"/>
          <p:nvPr/>
        </p:nvSpPr>
        <p:spPr>
          <a:xfrm>
            <a:off x="1632877" y="2956882"/>
            <a:ext cx="4824536" cy="400110"/>
          </a:xfrm>
          <a:prstGeom prst="rect">
            <a:avLst/>
          </a:prstGeom>
          <a:noFill/>
        </p:spPr>
        <p:txBody>
          <a:bodyPr wrap="square" rtlCol="0">
            <a:spAutoFit/>
          </a:bodyPr>
          <a:lstStyle/>
          <a:p>
            <a:pPr algn="ctr"/>
            <a:r>
              <a:rPr lang="ja-JP" altLang="en-US" sz="2000" b="1" dirty="0">
                <a:latin typeface="HG丸ｺﾞｼｯｸM-PRO" pitchFamily="50" charset="-128"/>
                <a:ea typeface="HG丸ｺﾞｼｯｸM-PRO" pitchFamily="50" charset="-128"/>
              </a:rPr>
              <a:t>＜令和５年の農政対策の主な結果概要＞</a:t>
            </a:r>
          </a:p>
        </p:txBody>
      </p:sp>
      <p:sp>
        <p:nvSpPr>
          <p:cNvPr id="2" name="スライド番号プレースホルダ 1"/>
          <p:cNvSpPr>
            <a:spLocks noGrp="1"/>
          </p:cNvSpPr>
          <p:nvPr>
            <p:ph type="sldNum" sz="quarter" idx="12"/>
          </p:nvPr>
        </p:nvSpPr>
        <p:spPr/>
        <p:txBody>
          <a:bodyPr/>
          <a:lstStyle/>
          <a:p>
            <a:fld id="{AC0CF3E3-977F-49A5-8EC7-B81E16CC7256}" type="slidenum">
              <a:rPr kumimoji="1" lang="ja-JP" altLang="en-US" smtClean="0"/>
              <a:pPr/>
              <a:t>15</a:t>
            </a:fld>
            <a:endParaRPr kumimoji="1" lang="ja-JP" altLang="en-US"/>
          </a:p>
        </p:txBody>
      </p:sp>
      <p:sp>
        <p:nvSpPr>
          <p:cNvPr id="7" name="テキスト ボックス 6">
            <a:extLst>
              <a:ext uri="{FF2B5EF4-FFF2-40B4-BE49-F238E27FC236}">
                <a16:creationId xmlns:a16="http://schemas.microsoft.com/office/drawing/2014/main" id="{F71434B0-ACFF-E9AE-2A89-74E3B573B2EF}"/>
              </a:ext>
            </a:extLst>
          </p:cNvPr>
          <p:cNvSpPr txBox="1"/>
          <p:nvPr/>
        </p:nvSpPr>
        <p:spPr>
          <a:xfrm>
            <a:off x="4487551" y="3717032"/>
            <a:ext cx="660513" cy="246221"/>
          </a:xfrm>
          <a:prstGeom prst="rect">
            <a:avLst/>
          </a:prstGeom>
          <a:noFill/>
        </p:spPr>
        <p:txBody>
          <a:bodyPr wrap="square" rtlCol="0">
            <a:spAutoFit/>
          </a:bodyPr>
          <a:lstStyle/>
          <a:p>
            <a:r>
              <a:rPr lang="en-US" altLang="ja-JP" sz="1000" dirty="0">
                <a:latin typeface="メイリオ" panose="020B0604030504040204" pitchFamily="50" charset="-128"/>
                <a:ea typeface="メイリオ" panose="020B0604030504040204" pitchFamily="50" charset="-128"/>
              </a:rPr>
              <a:t>39</a:t>
            </a:r>
            <a:r>
              <a:rPr kumimoji="1" lang="en-US" altLang="ja-JP" sz="1000" dirty="0">
                <a:latin typeface="メイリオ" panose="020B0604030504040204" pitchFamily="50" charset="-128"/>
                <a:ea typeface="メイリオ" panose="020B0604030504040204" pitchFamily="50" charset="-128"/>
              </a:rPr>
              <a:t>,734</a:t>
            </a:r>
            <a:endParaRPr kumimoji="1" lang="ja-JP" altLang="en-US" sz="10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103C60BE-F53D-B758-FE3C-6957864C55FA}"/>
              </a:ext>
            </a:extLst>
          </p:cNvPr>
          <p:cNvSpPr txBox="1"/>
          <p:nvPr/>
        </p:nvSpPr>
        <p:spPr>
          <a:xfrm>
            <a:off x="555227" y="4437112"/>
            <a:ext cx="63239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26,048</a:t>
            </a:r>
            <a:endParaRPr kumimoji="1" lang="ja-JP" altLang="en-US" sz="10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9937DDE1-ADDF-F31A-B791-8DFF51CCA432}"/>
              </a:ext>
            </a:extLst>
          </p:cNvPr>
          <p:cNvSpPr txBox="1"/>
          <p:nvPr/>
        </p:nvSpPr>
        <p:spPr>
          <a:xfrm>
            <a:off x="1187624" y="4478923"/>
            <a:ext cx="68034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27,098</a:t>
            </a:r>
            <a:endParaRPr kumimoji="1" lang="ja-JP" altLang="en-US" sz="10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AB207A2-4370-1880-71A6-7AEE831306A0}"/>
              </a:ext>
            </a:extLst>
          </p:cNvPr>
          <p:cNvSpPr txBox="1"/>
          <p:nvPr/>
        </p:nvSpPr>
        <p:spPr>
          <a:xfrm>
            <a:off x="1844441" y="4307421"/>
            <a:ext cx="631031"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29,136</a:t>
            </a:r>
            <a:endParaRPr kumimoji="1" lang="ja-JP" altLang="en-US" sz="10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4730CDF-1006-A25D-E17A-F66CA2F7C985}"/>
              </a:ext>
            </a:extLst>
          </p:cNvPr>
          <p:cNvSpPr txBox="1"/>
          <p:nvPr/>
        </p:nvSpPr>
        <p:spPr>
          <a:xfrm>
            <a:off x="2481857" y="4404891"/>
            <a:ext cx="631032" cy="25299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27,751</a:t>
            </a:r>
            <a:endParaRPr kumimoji="1" lang="ja-JP" altLang="en-US" sz="10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DF92E6C2-BC00-FD1A-C38F-737B986F2D2F}"/>
              </a:ext>
            </a:extLst>
          </p:cNvPr>
          <p:cNvSpPr txBox="1"/>
          <p:nvPr/>
        </p:nvSpPr>
        <p:spPr>
          <a:xfrm>
            <a:off x="3119471" y="4307421"/>
            <a:ext cx="631031"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29,022</a:t>
            </a:r>
            <a:endParaRPr kumimoji="1" lang="ja-JP" altLang="en-US" sz="8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EEB5A334-854C-72CB-6EF1-3A390DAA8D42}"/>
              </a:ext>
            </a:extLst>
          </p:cNvPr>
          <p:cNvSpPr txBox="1"/>
          <p:nvPr/>
        </p:nvSpPr>
        <p:spPr>
          <a:xfrm>
            <a:off x="3756888" y="4349040"/>
            <a:ext cx="663103"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28,957</a:t>
            </a:r>
            <a:endParaRPr kumimoji="1" lang="ja-JP" altLang="en-US" sz="10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93A07470-515C-1706-6E63-579F9740021F}"/>
              </a:ext>
            </a:extLst>
          </p:cNvPr>
          <p:cNvSpPr txBox="1"/>
          <p:nvPr/>
        </p:nvSpPr>
        <p:spPr>
          <a:xfrm>
            <a:off x="4991607" y="4190891"/>
            <a:ext cx="660513" cy="246221"/>
          </a:xfrm>
          <a:prstGeom prst="rect">
            <a:avLst/>
          </a:prstGeom>
          <a:noFill/>
        </p:spPr>
        <p:txBody>
          <a:bodyPr wrap="square" rtlCol="0">
            <a:spAutoFit/>
          </a:bodyPr>
          <a:lstStyle/>
          <a:p>
            <a:r>
              <a:rPr lang="en-US" altLang="ja-JP" sz="1000" dirty="0">
                <a:latin typeface="メイリオ" panose="020B0604030504040204" pitchFamily="50" charset="-128"/>
                <a:ea typeface="メイリオ" panose="020B0604030504040204" pitchFamily="50" charset="-128"/>
              </a:rPr>
              <a:t>31</a:t>
            </a:r>
            <a:r>
              <a:rPr kumimoji="1" lang="en-US" altLang="ja-JP" sz="1000" dirty="0">
                <a:latin typeface="メイリオ" panose="020B0604030504040204" pitchFamily="50" charset="-128"/>
                <a:ea typeface="メイリオ" panose="020B0604030504040204" pitchFamily="50" charset="-128"/>
              </a:rPr>
              <a:t>,845</a:t>
            </a:r>
            <a:endParaRPr kumimoji="1" lang="ja-JP" altLang="en-US" sz="10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750C38C3-37A0-7503-1F03-8D17D185D428}"/>
              </a:ext>
            </a:extLst>
          </p:cNvPr>
          <p:cNvSpPr txBox="1"/>
          <p:nvPr/>
        </p:nvSpPr>
        <p:spPr>
          <a:xfrm>
            <a:off x="344376" y="6135160"/>
            <a:ext cx="1023903" cy="261610"/>
          </a:xfrm>
          <a:prstGeom prst="rect">
            <a:avLst/>
          </a:prstGeom>
          <a:noFill/>
          <a:ln>
            <a:solidFill>
              <a:schemeClr val="accent1"/>
            </a:solidFill>
            <a:prstDash val="sysDash"/>
          </a:ln>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TPP</a:t>
            </a:r>
            <a:r>
              <a:rPr kumimoji="1" lang="ja-JP" altLang="en-US" sz="1100" dirty="0">
                <a:latin typeface="メイリオ" panose="020B0604030504040204" pitchFamily="50" charset="-128"/>
                <a:ea typeface="メイリオ" panose="020B0604030504040204" pitchFamily="50" charset="-128"/>
              </a:rPr>
              <a:t>大綱決定</a:t>
            </a:r>
          </a:p>
        </p:txBody>
      </p:sp>
      <p:cxnSp>
        <p:nvCxnSpPr>
          <p:cNvPr id="20" name="直線矢印コネクタ 19">
            <a:extLst>
              <a:ext uri="{FF2B5EF4-FFF2-40B4-BE49-F238E27FC236}">
                <a16:creationId xmlns:a16="http://schemas.microsoft.com/office/drawing/2014/main" id="{CDF68745-B962-1C04-71FD-3C34583E0B11}"/>
              </a:ext>
            </a:extLst>
          </p:cNvPr>
          <p:cNvCxnSpPr>
            <a:cxnSpLocks/>
            <a:stCxn id="19" idx="0"/>
          </p:cNvCxnSpPr>
          <p:nvPr/>
        </p:nvCxnSpPr>
        <p:spPr>
          <a:xfrm flipV="1">
            <a:off x="856328" y="5901875"/>
            <a:ext cx="904272" cy="233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BDC5E94-C01E-2105-602F-4205165BC4E1}"/>
              </a:ext>
            </a:extLst>
          </p:cNvPr>
          <p:cNvSpPr txBox="1"/>
          <p:nvPr/>
        </p:nvSpPr>
        <p:spPr>
          <a:xfrm>
            <a:off x="1692049" y="6152803"/>
            <a:ext cx="1049996" cy="600164"/>
          </a:xfrm>
          <a:prstGeom prst="rect">
            <a:avLst/>
          </a:prstGeom>
          <a:noFill/>
          <a:ln>
            <a:solidFill>
              <a:schemeClr val="accent1"/>
            </a:solidFill>
            <a:prstDash val="sysDash"/>
          </a:ln>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熊本地震</a:t>
            </a:r>
            <a:endParaRPr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台風災害</a:t>
            </a:r>
            <a:endParaRPr kumimoji="1"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鳥取中部地震</a:t>
            </a:r>
            <a:endParaRPr kumimoji="1" lang="ja-JP" altLang="en-US" sz="1100" dirty="0">
              <a:latin typeface="メイリオ" panose="020B0604030504040204" pitchFamily="50" charset="-128"/>
              <a:ea typeface="メイリオ" panose="020B0604030504040204" pitchFamily="50" charset="-128"/>
            </a:endParaRPr>
          </a:p>
        </p:txBody>
      </p:sp>
      <p:cxnSp>
        <p:nvCxnSpPr>
          <p:cNvPr id="22" name="直線矢印コネクタ 21">
            <a:extLst>
              <a:ext uri="{FF2B5EF4-FFF2-40B4-BE49-F238E27FC236}">
                <a16:creationId xmlns:a16="http://schemas.microsoft.com/office/drawing/2014/main" id="{49C9FB50-E95C-DD63-2022-C90CC140EE7D}"/>
              </a:ext>
            </a:extLst>
          </p:cNvPr>
          <p:cNvCxnSpPr>
            <a:cxnSpLocks/>
            <a:stCxn id="21" idx="0"/>
          </p:cNvCxnSpPr>
          <p:nvPr/>
        </p:nvCxnSpPr>
        <p:spPr>
          <a:xfrm flipV="1">
            <a:off x="2217047" y="5926195"/>
            <a:ext cx="294715" cy="226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B8CBE5A0-6841-45FE-EB3A-5A2E3FE9A20B}"/>
              </a:ext>
            </a:extLst>
          </p:cNvPr>
          <p:cNvSpPr txBox="1"/>
          <p:nvPr/>
        </p:nvSpPr>
        <p:spPr>
          <a:xfrm>
            <a:off x="2901460" y="6163202"/>
            <a:ext cx="1462330" cy="589765"/>
          </a:xfrm>
          <a:prstGeom prst="rect">
            <a:avLst/>
          </a:prstGeom>
          <a:noFill/>
          <a:ln>
            <a:solidFill>
              <a:schemeClr val="accent1"/>
            </a:solidFill>
            <a:prstDash val="sysDash"/>
          </a:ln>
        </p:spPr>
        <p:txBody>
          <a:bodyPr wrap="square" rtlCol="0">
            <a:noAutofit/>
          </a:bodyPr>
          <a:lstStyle/>
          <a:p>
            <a:r>
              <a:rPr lang="ja-JP" altLang="en-US" sz="1100" dirty="0">
                <a:latin typeface="メイリオ" panose="020B0604030504040204" pitchFamily="50" charset="-128"/>
                <a:ea typeface="メイリオ" panose="020B0604030504040204" pitchFamily="50" charset="-128"/>
              </a:rPr>
              <a:t>豪雨災害</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北海道胆振東部地震</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台風災害</a:t>
            </a:r>
          </a:p>
        </p:txBody>
      </p:sp>
      <p:cxnSp>
        <p:nvCxnSpPr>
          <p:cNvPr id="24" name="直線矢印コネクタ 23">
            <a:extLst>
              <a:ext uri="{FF2B5EF4-FFF2-40B4-BE49-F238E27FC236}">
                <a16:creationId xmlns:a16="http://schemas.microsoft.com/office/drawing/2014/main" id="{4492804B-0CF0-7A3C-2E6B-BF208FCDF763}"/>
              </a:ext>
            </a:extLst>
          </p:cNvPr>
          <p:cNvCxnSpPr>
            <a:cxnSpLocks/>
            <a:stCxn id="23" idx="0"/>
          </p:cNvCxnSpPr>
          <p:nvPr/>
        </p:nvCxnSpPr>
        <p:spPr>
          <a:xfrm flipV="1">
            <a:off x="3632625" y="5898032"/>
            <a:ext cx="98576" cy="265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249FE691-09DF-F620-AE79-21B223F84A00}"/>
              </a:ext>
            </a:extLst>
          </p:cNvPr>
          <p:cNvSpPr txBox="1"/>
          <p:nvPr/>
        </p:nvSpPr>
        <p:spPr>
          <a:xfrm>
            <a:off x="4519935" y="6182392"/>
            <a:ext cx="1199038" cy="558773"/>
          </a:xfrm>
          <a:prstGeom prst="rect">
            <a:avLst/>
          </a:prstGeom>
          <a:noFill/>
          <a:ln>
            <a:solidFill>
              <a:schemeClr val="accent1"/>
            </a:solidFill>
            <a:prstDash val="sysDash"/>
          </a:ln>
        </p:spPr>
        <p:txBody>
          <a:bodyPr wrap="square" rtlCol="0">
            <a:noAutofit/>
          </a:bodyPr>
          <a:lstStyle/>
          <a:p>
            <a:r>
              <a:rPr lang="ja-JP" altLang="en-US" sz="1100" dirty="0">
                <a:latin typeface="メイリオ" panose="020B0604030504040204" pitchFamily="50" charset="-128"/>
                <a:ea typeface="メイリオ" panose="020B0604030504040204" pitchFamily="50" charset="-128"/>
              </a:rPr>
              <a:t>新型コロナ</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ウイルス感染症</a:t>
            </a:r>
            <a:endParaRPr lang="en-US" altLang="ja-JP" sz="1100" dirty="0">
              <a:latin typeface="メイリオ" panose="020B0604030504040204" pitchFamily="50" charset="-128"/>
              <a:ea typeface="メイリオ" panose="020B0604030504040204" pitchFamily="50" charset="-128"/>
            </a:endParaRPr>
          </a:p>
        </p:txBody>
      </p:sp>
      <p:cxnSp>
        <p:nvCxnSpPr>
          <p:cNvPr id="26" name="直線矢印コネクタ 25">
            <a:extLst>
              <a:ext uri="{FF2B5EF4-FFF2-40B4-BE49-F238E27FC236}">
                <a16:creationId xmlns:a16="http://schemas.microsoft.com/office/drawing/2014/main" id="{5224129E-6A44-D22E-EC0C-D4AC9FAF1441}"/>
              </a:ext>
            </a:extLst>
          </p:cNvPr>
          <p:cNvCxnSpPr>
            <a:cxnSpLocks/>
            <a:stCxn id="25" idx="0"/>
          </p:cNvCxnSpPr>
          <p:nvPr/>
        </p:nvCxnSpPr>
        <p:spPr>
          <a:xfrm flipH="1" flipV="1">
            <a:off x="4821240" y="6030167"/>
            <a:ext cx="298214" cy="152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98F719B8-A27B-B783-90B9-8B5D62D9D1F1}"/>
              </a:ext>
            </a:extLst>
          </p:cNvPr>
          <p:cNvSpPr txBox="1"/>
          <p:nvPr/>
        </p:nvSpPr>
        <p:spPr>
          <a:xfrm>
            <a:off x="5997146" y="6174142"/>
            <a:ext cx="1338592" cy="484242"/>
          </a:xfrm>
          <a:prstGeom prst="rect">
            <a:avLst/>
          </a:prstGeom>
          <a:noFill/>
          <a:ln>
            <a:solidFill>
              <a:schemeClr val="accent1"/>
            </a:solidFill>
            <a:prstDash val="sysDash"/>
          </a:ln>
        </p:spPr>
        <p:txBody>
          <a:bodyPr wrap="square" rtlCol="0">
            <a:noAutofit/>
          </a:bodyPr>
          <a:lstStyle/>
          <a:p>
            <a:r>
              <a:rPr lang="ja-JP" altLang="en-US" sz="1100" u="sng" dirty="0">
                <a:solidFill>
                  <a:schemeClr val="accent1"/>
                </a:solidFill>
                <a:latin typeface="メイリオ" panose="020B0604030504040204" pitchFamily="50" charset="-128"/>
                <a:ea typeface="メイリオ" panose="020B0604030504040204" pitchFamily="50" charset="-128"/>
              </a:rPr>
              <a:t>ウクライナ侵攻</a:t>
            </a:r>
            <a:endParaRPr lang="en-US" altLang="ja-JP" sz="1100" u="sng" dirty="0">
              <a:solidFill>
                <a:schemeClr val="accent1"/>
              </a:solidFill>
              <a:latin typeface="メイリオ" panose="020B0604030504040204" pitchFamily="50" charset="-128"/>
              <a:ea typeface="メイリオ" panose="020B0604030504040204" pitchFamily="50" charset="-128"/>
            </a:endParaRPr>
          </a:p>
          <a:p>
            <a:r>
              <a:rPr lang="ja-JP" altLang="en-US" sz="1100" u="sng" dirty="0">
                <a:solidFill>
                  <a:schemeClr val="accent1"/>
                </a:solidFill>
                <a:latin typeface="メイリオ" panose="020B0604030504040204" pitchFamily="50" charset="-128"/>
                <a:ea typeface="メイリオ" panose="020B0604030504040204" pitchFamily="50" charset="-128"/>
              </a:rPr>
              <a:t>円安の進展</a:t>
            </a:r>
            <a:endParaRPr lang="en-US" altLang="ja-JP" sz="1100" u="sng" dirty="0">
              <a:solidFill>
                <a:schemeClr val="accent1"/>
              </a:solidFill>
              <a:latin typeface="メイリオ" panose="020B0604030504040204" pitchFamily="50" charset="-128"/>
              <a:ea typeface="メイリオ" panose="020B0604030504040204" pitchFamily="50" charset="-128"/>
            </a:endParaRPr>
          </a:p>
        </p:txBody>
      </p:sp>
      <p:pic>
        <p:nvPicPr>
          <p:cNvPr id="28" name="グラフィックス 27" descr="線矢印: 直線 単色塗りつぶし">
            <a:extLst>
              <a:ext uri="{FF2B5EF4-FFF2-40B4-BE49-F238E27FC236}">
                <a16:creationId xmlns:a16="http://schemas.microsoft.com/office/drawing/2014/main" id="{00A11D8D-57BD-5A6B-EBD5-8017CC379BD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10800000">
            <a:off x="4720138" y="5807132"/>
            <a:ext cx="2681453" cy="431866"/>
          </a:xfrm>
          <a:prstGeom prst="rect">
            <a:avLst/>
          </a:prstGeom>
        </p:spPr>
      </p:pic>
      <p:cxnSp>
        <p:nvCxnSpPr>
          <p:cNvPr id="29" name="直線矢印コネクタ 28">
            <a:extLst>
              <a:ext uri="{FF2B5EF4-FFF2-40B4-BE49-F238E27FC236}">
                <a16:creationId xmlns:a16="http://schemas.microsoft.com/office/drawing/2014/main" id="{C66823C6-1F8D-80AB-6177-B671018DF517}"/>
              </a:ext>
            </a:extLst>
          </p:cNvPr>
          <p:cNvCxnSpPr>
            <a:cxnSpLocks/>
            <a:stCxn id="27" idx="0"/>
          </p:cNvCxnSpPr>
          <p:nvPr/>
        </p:nvCxnSpPr>
        <p:spPr>
          <a:xfrm flipH="1" flipV="1">
            <a:off x="6605630" y="5862084"/>
            <a:ext cx="60812" cy="312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BFFD3BF-9E00-691C-5209-BADBAAE63F52}"/>
              </a:ext>
            </a:extLst>
          </p:cNvPr>
          <p:cNvSpPr txBox="1"/>
          <p:nvPr/>
        </p:nvSpPr>
        <p:spPr>
          <a:xfrm>
            <a:off x="3153183" y="5292739"/>
            <a:ext cx="1152809" cy="307777"/>
          </a:xfrm>
          <a:prstGeom prst="rect">
            <a:avLst/>
          </a:prstGeom>
          <a:solidFill>
            <a:schemeClr val="accent5"/>
          </a:solidFill>
          <a:ln>
            <a:solidFill>
              <a:schemeClr val="tx1"/>
            </a:solidFill>
          </a:ln>
        </p:spPr>
        <p:txBody>
          <a:bodyPr wrap="square" rtlCol="0" anchor="ctr">
            <a:spAutoFit/>
          </a:bodyPr>
          <a:lstStyle/>
          <a:p>
            <a:pPr algn="ctr"/>
            <a:r>
              <a:rPr lang="ja-JP" altLang="en-US" sz="1400" b="1" dirty="0">
                <a:solidFill>
                  <a:schemeClr val="bg1"/>
                </a:solidFill>
                <a:latin typeface="メイリオ" panose="020B0604030504040204" pitchFamily="50" charset="-128"/>
                <a:ea typeface="メイリオ" panose="020B0604030504040204" pitchFamily="50" charset="-128"/>
              </a:rPr>
              <a:t>当初予算</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grpSp>
        <p:nvGrpSpPr>
          <p:cNvPr id="55" name="グループ化 54">
            <a:extLst>
              <a:ext uri="{FF2B5EF4-FFF2-40B4-BE49-F238E27FC236}">
                <a16:creationId xmlns:a16="http://schemas.microsoft.com/office/drawing/2014/main" id="{BC796C13-D1A1-76FC-1817-02CDCE957FAF}"/>
              </a:ext>
            </a:extLst>
          </p:cNvPr>
          <p:cNvGrpSpPr/>
          <p:nvPr/>
        </p:nvGrpSpPr>
        <p:grpSpPr>
          <a:xfrm>
            <a:off x="6067174" y="3531978"/>
            <a:ext cx="974844" cy="1532278"/>
            <a:chOff x="6067174" y="3531978"/>
            <a:chExt cx="974844" cy="1532278"/>
          </a:xfrm>
        </p:grpSpPr>
        <p:sp>
          <p:nvSpPr>
            <p:cNvPr id="30" name="テキスト ボックス 29">
              <a:extLst>
                <a:ext uri="{FF2B5EF4-FFF2-40B4-BE49-F238E27FC236}">
                  <a16:creationId xmlns:a16="http://schemas.microsoft.com/office/drawing/2014/main" id="{7170E96C-21BC-F2D0-516A-21D10E00065B}"/>
                </a:ext>
              </a:extLst>
            </p:cNvPr>
            <p:cNvSpPr txBox="1"/>
            <p:nvPr/>
          </p:nvSpPr>
          <p:spPr>
            <a:xfrm>
              <a:off x="6312548" y="3531978"/>
              <a:ext cx="729470" cy="276999"/>
            </a:xfrm>
            <a:prstGeom prst="rect">
              <a:avLst/>
            </a:prstGeom>
            <a:solidFill>
              <a:srgbClr val="FF9933"/>
            </a:solidFill>
            <a:ln>
              <a:noFill/>
            </a:ln>
          </p:spPr>
          <p:txBody>
            <a:bodyPr wrap="square" rtlCol="0">
              <a:spAutoFit/>
            </a:bodyPr>
            <a:lstStyle/>
            <a:p>
              <a:r>
                <a:rPr kumimoji="1" lang="ja-JP" altLang="en-US" sz="1200" dirty="0">
                  <a:ln w="0"/>
                  <a:latin typeface="メイリオ" panose="020B0604030504040204" pitchFamily="50" charset="-128"/>
                  <a:ea typeface="メイリオ" panose="020B0604030504040204" pitchFamily="50" charset="-128"/>
                </a:rPr>
                <a:t>予備費</a:t>
              </a:r>
            </a:p>
          </p:txBody>
        </p:sp>
        <p:cxnSp>
          <p:nvCxnSpPr>
            <p:cNvPr id="33" name="直線コネクタ 32">
              <a:extLst>
                <a:ext uri="{FF2B5EF4-FFF2-40B4-BE49-F238E27FC236}">
                  <a16:creationId xmlns:a16="http://schemas.microsoft.com/office/drawing/2014/main" id="{75B2ED03-5560-2916-22F5-219CA9B63122}"/>
                </a:ext>
              </a:extLst>
            </p:cNvPr>
            <p:cNvCxnSpPr>
              <a:cxnSpLocks/>
            </p:cNvCxnSpPr>
            <p:nvPr/>
          </p:nvCxnSpPr>
          <p:spPr>
            <a:xfrm flipH="1">
              <a:off x="6067174" y="3745624"/>
              <a:ext cx="323004" cy="1318632"/>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AFB6DD10-A57E-61AB-2D64-47327D4CDDDB}"/>
              </a:ext>
            </a:extLst>
          </p:cNvPr>
          <p:cNvGrpSpPr/>
          <p:nvPr/>
        </p:nvGrpSpPr>
        <p:grpSpPr>
          <a:xfrm>
            <a:off x="688854" y="3702415"/>
            <a:ext cx="1730248" cy="1239291"/>
            <a:chOff x="688854" y="3702415"/>
            <a:chExt cx="1730248" cy="1239291"/>
          </a:xfrm>
        </p:grpSpPr>
        <p:cxnSp>
          <p:nvCxnSpPr>
            <p:cNvPr id="31" name="直線コネクタ 30">
              <a:extLst>
                <a:ext uri="{FF2B5EF4-FFF2-40B4-BE49-F238E27FC236}">
                  <a16:creationId xmlns:a16="http://schemas.microsoft.com/office/drawing/2014/main" id="{3D580B24-1EBD-222C-A59B-3B50305A79FE}"/>
                </a:ext>
              </a:extLst>
            </p:cNvPr>
            <p:cNvCxnSpPr>
              <a:cxnSpLocks/>
            </p:cNvCxnSpPr>
            <p:nvPr/>
          </p:nvCxnSpPr>
          <p:spPr>
            <a:xfrm flipH="1">
              <a:off x="922051" y="3917726"/>
              <a:ext cx="454471" cy="102398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34" name="テキスト ボックス 33">
              <a:extLst>
                <a:ext uri="{FF2B5EF4-FFF2-40B4-BE49-F238E27FC236}">
                  <a16:creationId xmlns:a16="http://schemas.microsoft.com/office/drawing/2014/main" id="{4707B83B-8A6C-6309-27A2-183B816E436A}"/>
                </a:ext>
              </a:extLst>
            </p:cNvPr>
            <p:cNvSpPr txBox="1"/>
            <p:nvPr/>
          </p:nvSpPr>
          <p:spPr>
            <a:xfrm>
              <a:off x="688854" y="3702415"/>
              <a:ext cx="1730248" cy="287265"/>
            </a:xfrm>
            <a:prstGeom prst="rect">
              <a:avLst/>
            </a:prstGeom>
            <a:solidFill>
              <a:schemeClr val="bg1">
                <a:lumMod val="85000"/>
              </a:schemeClr>
            </a:solidFill>
            <a:ln>
              <a:noFill/>
            </a:ln>
          </p:spPr>
          <p:txBody>
            <a:bodyPr wrap="square" rtlCol="0" anchor="ctr">
              <a:spAutoFit/>
            </a:bodyPr>
            <a:lstStyle/>
            <a:p>
              <a:r>
                <a:rPr kumimoji="1" lang="ja-JP" altLang="en-US" sz="1200" dirty="0">
                  <a:latin typeface="メイリオ" panose="020B0604030504040204" pitchFamily="50" charset="-128"/>
                  <a:ea typeface="メイリオ" panose="020B0604030504040204" pitchFamily="50" charset="-128"/>
                </a:rPr>
                <a:t>補正予算</a:t>
              </a:r>
              <a:r>
                <a:rPr kumimoji="1" lang="ja-JP" altLang="en-US" sz="900" dirty="0">
                  <a:latin typeface="メイリオ" panose="020B0604030504040204" pitchFamily="50" charset="-128"/>
                  <a:ea typeface="メイリオ" panose="020B0604030504040204" pitchFamily="50" charset="-128"/>
                </a:rPr>
                <a:t>（</a:t>
              </a:r>
              <a:r>
                <a:rPr kumimoji="1" lang="en-US" altLang="ja-JP" sz="900" dirty="0">
                  <a:latin typeface="メイリオ" panose="020B0604030504040204" pitchFamily="50" charset="-128"/>
                  <a:ea typeface="メイリオ" panose="020B0604030504040204" pitchFamily="50" charset="-128"/>
                </a:rPr>
                <a:t>TPP</a:t>
              </a:r>
              <a:r>
                <a:rPr kumimoji="1" lang="ja-JP" altLang="en-US" sz="900" dirty="0">
                  <a:latin typeface="メイリオ" panose="020B0604030504040204" pitchFamily="50" charset="-128"/>
                  <a:ea typeface="メイリオ" panose="020B0604030504040204" pitchFamily="50" charset="-128"/>
                </a:rPr>
                <a:t>関連以外）</a:t>
              </a:r>
              <a:endParaRPr kumimoji="1" lang="ja-JP" altLang="en-US" sz="1200" dirty="0">
                <a:latin typeface="メイリオ" panose="020B0604030504040204" pitchFamily="50" charset="-128"/>
                <a:ea typeface="メイリオ" panose="020B0604030504040204" pitchFamily="50" charset="-128"/>
              </a:endParaRPr>
            </a:p>
          </p:txBody>
        </p:sp>
      </p:grpSp>
      <p:cxnSp>
        <p:nvCxnSpPr>
          <p:cNvPr id="35" name="直線コネクタ 34">
            <a:extLst>
              <a:ext uri="{FF2B5EF4-FFF2-40B4-BE49-F238E27FC236}">
                <a16:creationId xmlns:a16="http://schemas.microsoft.com/office/drawing/2014/main" id="{D7003AAC-FE8E-E1A0-7182-C935F1384DD8}"/>
              </a:ext>
            </a:extLst>
          </p:cNvPr>
          <p:cNvCxnSpPr>
            <a:cxnSpLocks/>
          </p:cNvCxnSpPr>
          <p:nvPr/>
        </p:nvCxnSpPr>
        <p:spPr>
          <a:xfrm>
            <a:off x="4184912" y="3871793"/>
            <a:ext cx="437519" cy="31448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sp>
        <p:nvSpPr>
          <p:cNvPr id="36" name="テキスト ボックス 35">
            <a:extLst>
              <a:ext uri="{FF2B5EF4-FFF2-40B4-BE49-F238E27FC236}">
                <a16:creationId xmlns:a16="http://schemas.microsoft.com/office/drawing/2014/main" id="{D1C7A1AF-522F-101C-56DC-51F301980F57}"/>
              </a:ext>
            </a:extLst>
          </p:cNvPr>
          <p:cNvSpPr txBox="1"/>
          <p:nvPr/>
        </p:nvSpPr>
        <p:spPr>
          <a:xfrm>
            <a:off x="3253939" y="3609949"/>
            <a:ext cx="1227453" cy="307777"/>
          </a:xfrm>
          <a:prstGeom prst="rect">
            <a:avLst/>
          </a:prstGeom>
          <a:solidFill>
            <a:srgbClr val="FFC000"/>
          </a:solidFill>
          <a:ln>
            <a:noFill/>
          </a:ln>
        </p:spPr>
        <p:txBody>
          <a:bodyPr wrap="square" rtlCol="0" anchor="ctr">
            <a:spAutoFit/>
          </a:bodyPr>
          <a:lstStyle/>
          <a:p>
            <a:r>
              <a:rPr lang="en-US" altLang="ja-JP" sz="1400" dirty="0">
                <a:latin typeface="メイリオ" panose="020B0604030504040204" pitchFamily="50" charset="-128"/>
                <a:ea typeface="メイリオ" panose="020B0604030504040204" pitchFamily="50" charset="-128"/>
              </a:rPr>
              <a:t>TPP</a:t>
            </a:r>
            <a:r>
              <a:rPr lang="ja-JP" altLang="en-US" sz="1400" dirty="0">
                <a:latin typeface="メイリオ" panose="020B0604030504040204" pitchFamily="50" charset="-128"/>
                <a:ea typeface="メイリオ" panose="020B0604030504040204" pitchFamily="50" charset="-128"/>
              </a:rPr>
              <a:t>関連予算</a:t>
            </a:r>
            <a:endParaRPr kumimoji="1" lang="ja-JP" altLang="en-US" sz="14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B2FDE54-7ABC-0560-6ABA-2572065C885E}"/>
              </a:ext>
            </a:extLst>
          </p:cNvPr>
          <p:cNvSpPr txBox="1"/>
          <p:nvPr/>
        </p:nvSpPr>
        <p:spPr>
          <a:xfrm>
            <a:off x="5653150" y="4046875"/>
            <a:ext cx="647042"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33,026</a:t>
            </a:r>
            <a:endParaRPr kumimoji="1" lang="ja-JP" altLang="en-US" sz="10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75EE2AB1-B290-3DF0-7965-F43D94F65E07}"/>
              </a:ext>
            </a:extLst>
          </p:cNvPr>
          <p:cNvSpPr txBox="1"/>
          <p:nvPr/>
        </p:nvSpPr>
        <p:spPr>
          <a:xfrm>
            <a:off x="6251350" y="4293096"/>
            <a:ext cx="624906" cy="246221"/>
          </a:xfrm>
          <a:prstGeom prst="rect">
            <a:avLst/>
          </a:prstGeom>
          <a:noFill/>
        </p:spPr>
        <p:txBody>
          <a:bodyPr wrap="square" rtlCol="0">
            <a:spAutoFit/>
          </a:bodyPr>
          <a:lstStyle/>
          <a:p>
            <a:r>
              <a:rPr lang="en-US" altLang="ja-JP" sz="1000" dirty="0">
                <a:latin typeface="メイリオ" panose="020B0604030504040204" pitchFamily="50" charset="-128"/>
                <a:ea typeface="メイリオ" panose="020B0604030504040204" pitchFamily="50" charset="-128"/>
              </a:rPr>
              <a:t>30,865</a:t>
            </a:r>
            <a:endParaRPr kumimoji="1" lang="ja-JP" altLang="en-US" sz="1000" dirty="0">
              <a:latin typeface="メイリオ" panose="020B0604030504040204" pitchFamily="50" charset="-128"/>
              <a:ea typeface="メイリオ" panose="020B0604030504040204" pitchFamily="50" charset="-128"/>
            </a:endParaRPr>
          </a:p>
        </p:txBody>
      </p:sp>
      <p:sp>
        <p:nvSpPr>
          <p:cNvPr id="52" name="四角形: 角を丸くする 51">
            <a:extLst>
              <a:ext uri="{FF2B5EF4-FFF2-40B4-BE49-F238E27FC236}">
                <a16:creationId xmlns:a16="http://schemas.microsoft.com/office/drawing/2014/main" id="{5B942E49-CCA6-A422-D933-C9E87C93EBB1}"/>
              </a:ext>
            </a:extLst>
          </p:cNvPr>
          <p:cNvSpPr/>
          <p:nvPr/>
        </p:nvSpPr>
        <p:spPr>
          <a:xfrm>
            <a:off x="7529927" y="4192482"/>
            <a:ext cx="1568445" cy="12317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t>2023</a:t>
            </a:r>
            <a:r>
              <a:rPr kumimoji="1" lang="ja-JP" altLang="en-US" sz="1400" dirty="0"/>
              <a:t>補正＋</a:t>
            </a:r>
            <a:r>
              <a:rPr kumimoji="1" lang="en-US" altLang="ja-JP" sz="1400" dirty="0"/>
              <a:t>2024</a:t>
            </a:r>
            <a:r>
              <a:rPr kumimoji="1" lang="ja-JP" altLang="en-US" sz="1400" dirty="0"/>
              <a:t>当初</a:t>
            </a:r>
            <a:endParaRPr kumimoji="1" lang="en-US" altLang="ja-JP" sz="1400" dirty="0"/>
          </a:p>
          <a:p>
            <a:pPr algn="ctr"/>
            <a:r>
              <a:rPr lang="en-US" altLang="ja-JP" b="1" u="sng" dirty="0">
                <a:solidFill>
                  <a:srgbClr val="FF0000"/>
                </a:solidFill>
              </a:rPr>
              <a:t>30,868</a:t>
            </a:r>
            <a:r>
              <a:rPr lang="ja-JP" altLang="en-US" b="1" u="sng" dirty="0">
                <a:solidFill>
                  <a:srgbClr val="FF0000"/>
                </a:solidFill>
              </a:rPr>
              <a:t>億円</a:t>
            </a:r>
            <a:endParaRPr lang="en-US" altLang="ja-JP" b="1" u="sng" dirty="0">
              <a:solidFill>
                <a:srgbClr val="FF0000"/>
              </a:solidFill>
            </a:endParaRPr>
          </a:p>
          <a:p>
            <a:pPr algn="ctr"/>
            <a:r>
              <a:rPr kumimoji="1" lang="en-US" altLang="ja-JP" sz="1200" b="1" u="sng" dirty="0">
                <a:solidFill>
                  <a:srgbClr val="FF0000"/>
                </a:solidFill>
              </a:rPr>
              <a:t>※</a:t>
            </a:r>
            <a:r>
              <a:rPr kumimoji="1" lang="ja-JP" altLang="en-US" sz="1200" b="1" u="sng" dirty="0">
                <a:solidFill>
                  <a:srgbClr val="FF0000"/>
                </a:solidFill>
              </a:rPr>
              <a:t>当初予算増額！</a:t>
            </a:r>
          </a:p>
        </p:txBody>
      </p:sp>
      <p:sp>
        <p:nvSpPr>
          <p:cNvPr id="61" name="テキスト ボックス 60">
            <a:extLst>
              <a:ext uri="{FF2B5EF4-FFF2-40B4-BE49-F238E27FC236}">
                <a16:creationId xmlns:a16="http://schemas.microsoft.com/office/drawing/2014/main" id="{F45A3424-143A-2599-B287-EF891F5DA5C2}"/>
              </a:ext>
            </a:extLst>
          </p:cNvPr>
          <p:cNvSpPr txBox="1"/>
          <p:nvPr/>
        </p:nvSpPr>
        <p:spPr>
          <a:xfrm>
            <a:off x="6836058" y="4358560"/>
            <a:ext cx="624906"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22,686</a:t>
            </a:r>
            <a:endParaRPr kumimoji="1" lang="ja-JP" altLang="en-US" sz="10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27A79760-E9FA-601D-17D4-7C7A26CC84BE}"/>
              </a:ext>
            </a:extLst>
          </p:cNvPr>
          <p:cNvSpPr txBox="1"/>
          <p:nvPr/>
        </p:nvSpPr>
        <p:spPr>
          <a:xfrm>
            <a:off x="7214798" y="3128211"/>
            <a:ext cx="1821699" cy="738664"/>
          </a:xfrm>
          <a:prstGeom prst="rect">
            <a:avLst/>
          </a:prstGeom>
          <a:solidFill>
            <a:srgbClr val="00B0F0"/>
          </a:solidFill>
          <a:ln>
            <a:noFill/>
          </a:ln>
        </p:spPr>
        <p:txBody>
          <a:bodyPr wrap="square" rtlCol="0">
            <a:spAutoFit/>
          </a:bodyPr>
          <a:lstStyle/>
          <a:p>
            <a:pPr algn="ctr"/>
            <a:r>
              <a:rPr lang="ja-JP" altLang="en-US" sz="1400" b="1" dirty="0">
                <a:ln w="0"/>
                <a:solidFill>
                  <a:schemeClr val="bg1">
                    <a:lumMod val="95000"/>
                  </a:schemeClr>
                </a:solidFill>
                <a:latin typeface="メイリオ" panose="020B0604030504040204" pitchFamily="50" charset="-128"/>
                <a:ea typeface="メイリオ" panose="020B0604030504040204" pitchFamily="50" charset="-128"/>
              </a:rPr>
              <a:t>食料安保</a:t>
            </a:r>
            <a:endParaRPr lang="en-US" altLang="ja-JP" sz="1400" b="1" dirty="0">
              <a:ln w="0"/>
              <a:solidFill>
                <a:schemeClr val="bg1">
                  <a:lumMod val="95000"/>
                </a:schemeClr>
              </a:solidFill>
              <a:latin typeface="メイリオ" panose="020B0604030504040204" pitchFamily="50" charset="-128"/>
              <a:ea typeface="メイリオ" panose="020B0604030504040204" pitchFamily="50" charset="-128"/>
            </a:endParaRPr>
          </a:p>
          <a:p>
            <a:pPr algn="ctr"/>
            <a:r>
              <a:rPr lang="ja-JP" altLang="en-US" sz="1400" b="1" dirty="0">
                <a:ln w="0"/>
                <a:solidFill>
                  <a:schemeClr val="bg1">
                    <a:lumMod val="95000"/>
                  </a:schemeClr>
                </a:solidFill>
                <a:latin typeface="メイリオ" panose="020B0604030504040204" pitchFamily="50" charset="-128"/>
                <a:ea typeface="メイリオ" panose="020B0604030504040204" pitchFamily="50" charset="-128"/>
              </a:rPr>
              <a:t>構造転換対策</a:t>
            </a:r>
            <a:endParaRPr lang="en-US" altLang="ja-JP" sz="1400" b="1" dirty="0">
              <a:ln w="0"/>
              <a:solidFill>
                <a:schemeClr val="bg1">
                  <a:lumMod val="95000"/>
                </a:schemeClr>
              </a:solidFill>
              <a:latin typeface="メイリオ" panose="020B0604030504040204" pitchFamily="50" charset="-128"/>
              <a:ea typeface="メイリオ" panose="020B0604030504040204" pitchFamily="50" charset="-128"/>
            </a:endParaRPr>
          </a:p>
          <a:p>
            <a:pPr algn="ctr"/>
            <a:r>
              <a:rPr kumimoji="1" lang="en-US" altLang="ja-JP" sz="1400" b="1" dirty="0">
                <a:ln w="0"/>
                <a:solidFill>
                  <a:schemeClr val="bg1">
                    <a:lumMod val="95000"/>
                  </a:schemeClr>
                </a:solidFill>
                <a:latin typeface="メイリオ" panose="020B0604030504040204" pitchFamily="50" charset="-128"/>
                <a:ea typeface="メイリオ" panose="020B0604030504040204" pitchFamily="50" charset="-128"/>
              </a:rPr>
              <a:t>2,113</a:t>
            </a:r>
            <a:r>
              <a:rPr kumimoji="1" lang="ja-JP" altLang="en-US" sz="1400" b="1" dirty="0">
                <a:ln w="0"/>
                <a:solidFill>
                  <a:schemeClr val="bg1">
                    <a:lumMod val="95000"/>
                  </a:schemeClr>
                </a:solidFill>
                <a:latin typeface="メイリオ" panose="020B0604030504040204" pitchFamily="50" charset="-128"/>
                <a:ea typeface="メイリオ" panose="020B0604030504040204" pitchFamily="50" charset="-128"/>
              </a:rPr>
              <a:t>憶円に増額！</a:t>
            </a:r>
          </a:p>
        </p:txBody>
      </p:sp>
      <p:cxnSp>
        <p:nvCxnSpPr>
          <p:cNvPr id="44" name="直線コネクタ 43">
            <a:extLst>
              <a:ext uri="{FF2B5EF4-FFF2-40B4-BE49-F238E27FC236}">
                <a16:creationId xmlns:a16="http://schemas.microsoft.com/office/drawing/2014/main" id="{FD1DD0B7-8B2B-0D59-D28B-4ACF3075AF27}"/>
              </a:ext>
            </a:extLst>
          </p:cNvPr>
          <p:cNvCxnSpPr>
            <a:cxnSpLocks/>
          </p:cNvCxnSpPr>
          <p:nvPr/>
        </p:nvCxnSpPr>
        <p:spPr>
          <a:xfrm flipH="1">
            <a:off x="6669779" y="3702415"/>
            <a:ext cx="821087" cy="95546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FBE641CE-B7D9-4D06-AA08-81ECADEDCAED}"/>
              </a:ext>
            </a:extLst>
          </p:cNvPr>
          <p:cNvSpPr/>
          <p:nvPr/>
        </p:nvSpPr>
        <p:spPr>
          <a:xfrm>
            <a:off x="107503" y="5640276"/>
            <a:ext cx="8928992" cy="1101092"/>
          </a:xfrm>
          <a:prstGeom prst="rect">
            <a:avLst/>
          </a:prstGeom>
          <a:ln w="19050">
            <a:solidFill>
              <a:srgbClr val="0070C0"/>
            </a:solidFill>
            <a:prstDash val="lgDash"/>
          </a:ln>
        </p:spPr>
        <p:style>
          <a:lnRef idx="2">
            <a:schemeClr val="accent5"/>
          </a:lnRef>
          <a:fillRef idx="1">
            <a:schemeClr val="lt1"/>
          </a:fillRef>
          <a:effectRef idx="0">
            <a:schemeClr val="accent5"/>
          </a:effectRef>
          <a:fontRef idx="minor">
            <a:schemeClr val="dk1"/>
          </a:fontRef>
        </p:style>
        <p:txBody>
          <a:bodyPr lIns="72000" rIns="72000" rtlCol="0" anchor="t" anchorCtr="0"/>
          <a:lstStyle/>
          <a:p>
            <a:r>
              <a:rPr lang="en-US" altLang="ja-JP" sz="2000" dirty="0">
                <a:latin typeface="HGS創英角ｺﾞｼｯｸUB" pitchFamily="50" charset="-128"/>
                <a:ea typeface="HGS創英角ｺﾞｼｯｸUB" pitchFamily="50" charset="-128"/>
              </a:rPr>
              <a:t>【</a:t>
            </a:r>
            <a:r>
              <a:rPr lang="ja-JP" altLang="en-US" sz="2000" dirty="0">
                <a:latin typeface="HGS創英角ｺﾞｼｯｸUB" pitchFamily="50" charset="-128"/>
                <a:ea typeface="HGS創英角ｺﾞｼｯｸUB" pitchFamily="50" charset="-128"/>
              </a:rPr>
              <a:t>税制</a:t>
            </a:r>
            <a:r>
              <a:rPr lang="en-US" altLang="ja-JP" sz="2000" dirty="0">
                <a:latin typeface="HGS創英角ｺﾞｼｯｸUB" pitchFamily="50" charset="-128"/>
                <a:ea typeface="HGS創英角ｺﾞｼｯｸUB" pitchFamily="50" charset="-128"/>
              </a:rPr>
              <a:t>】</a:t>
            </a:r>
            <a:endParaRPr lang="en-US" altLang="ja-JP" sz="2000" dirty="0">
              <a:solidFill>
                <a:schemeClr val="tx1"/>
              </a:solidFill>
              <a:latin typeface="HGS創英角ｺﾞｼｯｸUB" pitchFamily="50" charset="-128"/>
              <a:ea typeface="HGS創英角ｺﾞｼｯｸUB" pitchFamily="50" charset="-128"/>
            </a:endParaRPr>
          </a:p>
          <a:p>
            <a:pPr marL="182563" indent="-182563"/>
            <a:r>
              <a:rPr lang="ja-JP" altLang="en-US" sz="2400" dirty="0">
                <a:solidFill>
                  <a:srgbClr val="0070C0"/>
                </a:solidFill>
                <a:latin typeface="+mn-ea"/>
              </a:rPr>
              <a:t>　</a:t>
            </a:r>
            <a:r>
              <a:rPr lang="ja-JP" altLang="en-US" dirty="0">
                <a:solidFill>
                  <a:srgbClr val="0070C0"/>
                </a:solidFill>
                <a:latin typeface="+mn-ea"/>
              </a:rPr>
              <a:t>軽油引取税、厚生連の非課税措置適用の要件緩和</a:t>
            </a:r>
            <a:r>
              <a:rPr lang="en-US" altLang="ja-JP" dirty="0">
                <a:solidFill>
                  <a:srgbClr val="0070C0"/>
                </a:solidFill>
                <a:latin typeface="+mn-ea"/>
              </a:rPr>
              <a:t>(</a:t>
            </a:r>
            <a:r>
              <a:rPr lang="ja-JP" altLang="en-US" dirty="0">
                <a:solidFill>
                  <a:srgbClr val="0070C0"/>
                </a:solidFill>
                <a:latin typeface="+mn-ea"/>
              </a:rPr>
              <a:t>有償病床割合</a:t>
            </a:r>
            <a:r>
              <a:rPr lang="en-US" altLang="ja-JP" dirty="0">
                <a:solidFill>
                  <a:srgbClr val="0070C0"/>
                </a:solidFill>
                <a:latin typeface="+mn-ea"/>
              </a:rPr>
              <a:t>30</a:t>
            </a:r>
            <a:r>
              <a:rPr lang="ja-JP" altLang="en-US" dirty="0">
                <a:solidFill>
                  <a:srgbClr val="0070C0"/>
                </a:solidFill>
                <a:latin typeface="+mn-ea"/>
              </a:rPr>
              <a:t>％⇒</a:t>
            </a:r>
            <a:r>
              <a:rPr lang="en-US" altLang="ja-JP" dirty="0">
                <a:solidFill>
                  <a:srgbClr val="0070C0"/>
                </a:solidFill>
                <a:latin typeface="+mn-ea"/>
              </a:rPr>
              <a:t>50</a:t>
            </a:r>
            <a:r>
              <a:rPr lang="ja-JP" altLang="en-US" dirty="0">
                <a:solidFill>
                  <a:srgbClr val="0070C0"/>
                </a:solidFill>
                <a:latin typeface="+mn-ea"/>
              </a:rPr>
              <a:t>％</a:t>
            </a:r>
            <a:r>
              <a:rPr lang="en-US" altLang="ja-JP" dirty="0">
                <a:solidFill>
                  <a:srgbClr val="0070C0"/>
                </a:solidFill>
                <a:latin typeface="+mn-ea"/>
              </a:rPr>
              <a:t>)</a:t>
            </a:r>
            <a:r>
              <a:rPr lang="ja-JP" altLang="en-US" dirty="0">
                <a:solidFill>
                  <a:srgbClr val="0070C0"/>
                </a:solidFill>
                <a:latin typeface="+mn-ea"/>
              </a:rPr>
              <a:t>、　</a:t>
            </a:r>
            <a:endParaRPr lang="en-US" altLang="ja-JP" dirty="0">
              <a:solidFill>
                <a:srgbClr val="0070C0"/>
              </a:solidFill>
              <a:latin typeface="+mn-ea"/>
            </a:endParaRPr>
          </a:p>
          <a:p>
            <a:pPr marL="182563" indent="-182563"/>
            <a:r>
              <a:rPr lang="ja-JP" altLang="en-US" dirty="0">
                <a:solidFill>
                  <a:srgbClr val="0070C0"/>
                </a:solidFill>
                <a:latin typeface="+mn-ea"/>
              </a:rPr>
              <a:t>　 スマート農業税制などの</a:t>
            </a:r>
            <a:r>
              <a:rPr lang="ja-JP" altLang="en-US" dirty="0">
                <a:solidFill>
                  <a:srgbClr val="FF0000"/>
                </a:solidFill>
                <a:latin typeface="+mn-ea"/>
              </a:rPr>
              <a:t>重要な税制度の延長・拡充・新設を達成！</a:t>
            </a:r>
            <a:endParaRPr lang="ja-JP" altLang="en-US" sz="2000" dirty="0">
              <a:solidFill>
                <a:srgbClr val="FF0000"/>
              </a:solidFill>
              <a:latin typeface="+mn-ea"/>
            </a:endParaRPr>
          </a:p>
        </p:txBody>
      </p:sp>
      <p:sp>
        <p:nvSpPr>
          <p:cNvPr id="2" name="スライド番号プレースホルダ 1"/>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16</a:t>
            </a:fld>
            <a:endParaRPr kumimoji="1" lang="ja-JP" altLang="en-US" dirty="0"/>
          </a:p>
        </p:txBody>
      </p:sp>
      <p:sp>
        <p:nvSpPr>
          <p:cNvPr id="12" name="正方形/長方形 11">
            <a:extLst>
              <a:ext uri="{FF2B5EF4-FFF2-40B4-BE49-F238E27FC236}">
                <a16:creationId xmlns:a16="http://schemas.microsoft.com/office/drawing/2014/main" id="{F6A12180-7D1A-45D2-A97E-909CD6427E9B}"/>
              </a:ext>
            </a:extLst>
          </p:cNvPr>
          <p:cNvSpPr/>
          <p:nvPr/>
        </p:nvSpPr>
        <p:spPr>
          <a:xfrm>
            <a:off x="107502" y="188640"/>
            <a:ext cx="8928993" cy="2232248"/>
          </a:xfrm>
          <a:prstGeom prst="rect">
            <a:avLst/>
          </a:prstGeom>
          <a:ln w="19050">
            <a:solidFill>
              <a:srgbClr val="0070C0"/>
            </a:solidFill>
            <a:prstDash val="lgDash"/>
          </a:ln>
        </p:spPr>
        <p:style>
          <a:lnRef idx="2">
            <a:schemeClr val="accent5"/>
          </a:lnRef>
          <a:fillRef idx="1">
            <a:schemeClr val="lt1"/>
          </a:fillRef>
          <a:effectRef idx="0">
            <a:schemeClr val="accent5"/>
          </a:effectRef>
          <a:fontRef idx="minor">
            <a:schemeClr val="dk1"/>
          </a:fontRef>
        </p:style>
        <p:txBody>
          <a:bodyPr lIns="72000" rIns="72000" rtlCol="0" anchor="ctr" anchorCtr="0"/>
          <a:lstStyle/>
          <a:p>
            <a:r>
              <a:rPr lang="en-US" altLang="ja-JP" sz="2000" dirty="0">
                <a:latin typeface="HGS創英角ｺﾞｼｯｸUB" pitchFamily="50" charset="-128"/>
                <a:ea typeface="HGS創英角ｺﾞｼｯｸUB" pitchFamily="50" charset="-128"/>
              </a:rPr>
              <a:t>【</a:t>
            </a:r>
            <a:r>
              <a:rPr lang="ja-JP" altLang="en-US" sz="2000" dirty="0">
                <a:latin typeface="HGS創英角ｺﾞｼｯｸUB" pitchFamily="50" charset="-128"/>
                <a:ea typeface="HGS創英角ｺﾞｼｯｸUB" pitchFamily="50" charset="-128"/>
              </a:rPr>
              <a:t>基本法の見直し</a:t>
            </a:r>
            <a:r>
              <a:rPr lang="en-US" altLang="ja-JP" sz="2000" dirty="0">
                <a:latin typeface="HGS創英角ｺﾞｼｯｸUB" pitchFamily="50" charset="-128"/>
                <a:ea typeface="HGS創英角ｺﾞｼｯｸUB" pitchFamily="50" charset="-128"/>
              </a:rPr>
              <a:t>】</a:t>
            </a:r>
            <a:endParaRPr lang="ja-JP" altLang="en-US" sz="2000" dirty="0">
              <a:latin typeface="HGS創英角ｺﾞｼｯｸUB" pitchFamily="50" charset="-128"/>
              <a:ea typeface="HGS創英角ｺﾞｼｯｸUB" pitchFamily="50" charset="-128"/>
            </a:endParaRPr>
          </a:p>
          <a:p>
            <a:pPr>
              <a:lnSpc>
                <a:spcPct val="110000"/>
              </a:lnSpc>
            </a:pPr>
            <a:r>
              <a:rPr lang="ja-JP" altLang="en-US" sz="2400" dirty="0">
                <a:solidFill>
                  <a:srgbClr val="0070C0"/>
                </a:solidFill>
                <a:latin typeface="+mn-ea"/>
              </a:rPr>
              <a:t>　</a:t>
            </a:r>
            <a:r>
              <a:rPr lang="ja-JP" altLang="en-US" dirty="0">
                <a:solidFill>
                  <a:srgbClr val="0070C0"/>
                </a:solidFill>
                <a:latin typeface="+mn-ea"/>
              </a:rPr>
              <a:t>政府・与党は、</a:t>
            </a:r>
            <a:r>
              <a:rPr lang="ja-JP" altLang="en-US" dirty="0">
                <a:solidFill>
                  <a:srgbClr val="FF0000"/>
                </a:solidFill>
                <a:latin typeface="+mn-ea"/>
              </a:rPr>
              <a:t>基本法の見直しに向けた議論を本格化！</a:t>
            </a:r>
            <a:endParaRPr lang="en-US" altLang="ja-JP" dirty="0">
              <a:solidFill>
                <a:srgbClr val="FF0000"/>
              </a:solidFill>
              <a:latin typeface="+mn-ea"/>
            </a:endParaRPr>
          </a:p>
          <a:p>
            <a:pPr>
              <a:lnSpc>
                <a:spcPct val="110000"/>
              </a:lnSpc>
            </a:pPr>
            <a:r>
              <a:rPr lang="ja-JP" altLang="en-US" dirty="0">
                <a:solidFill>
                  <a:srgbClr val="0070C0"/>
                </a:solidFill>
                <a:latin typeface="+mn-ea"/>
              </a:rPr>
              <a:t>　政府・自民党が決定した以下において、</a:t>
            </a:r>
            <a:r>
              <a:rPr lang="en-US" altLang="ja-JP" dirty="0">
                <a:solidFill>
                  <a:srgbClr val="FF0000"/>
                </a:solidFill>
                <a:latin typeface="+mn-ea"/>
              </a:rPr>
              <a:t>JA</a:t>
            </a:r>
            <a:r>
              <a:rPr lang="ja-JP" altLang="en-US" dirty="0">
                <a:solidFill>
                  <a:srgbClr val="FF0000"/>
                </a:solidFill>
                <a:latin typeface="+mn-ea"/>
              </a:rPr>
              <a:t>グループの意思が概ね反映</a:t>
            </a:r>
            <a:r>
              <a:rPr lang="ja-JP" altLang="en-US" dirty="0">
                <a:solidFill>
                  <a:srgbClr val="0070C0"/>
                </a:solidFill>
                <a:latin typeface="+mn-ea"/>
              </a:rPr>
              <a:t>！</a:t>
            </a:r>
            <a:endParaRPr lang="en-US" altLang="ja-JP" dirty="0">
              <a:solidFill>
                <a:srgbClr val="0070C0"/>
              </a:solidFill>
              <a:latin typeface="+mn-ea"/>
            </a:endParaRPr>
          </a:p>
          <a:p>
            <a:pPr marL="630238" indent="-630238">
              <a:lnSpc>
                <a:spcPct val="110000"/>
              </a:lnSpc>
            </a:pPr>
            <a:r>
              <a:rPr lang="ja-JP" altLang="en-US" dirty="0">
                <a:solidFill>
                  <a:srgbClr val="0070C0"/>
                </a:solidFill>
                <a:latin typeface="+mn-ea"/>
              </a:rPr>
              <a:t>　　①食料・農業・農村政策の新たな展開方向（政府・６月）</a:t>
            </a:r>
            <a:endParaRPr lang="en-US" altLang="ja-JP" dirty="0">
              <a:solidFill>
                <a:srgbClr val="0070C0"/>
              </a:solidFill>
              <a:latin typeface="+mn-ea"/>
            </a:endParaRPr>
          </a:p>
          <a:p>
            <a:pPr marL="630238" indent="-630238">
              <a:lnSpc>
                <a:spcPct val="110000"/>
              </a:lnSpc>
            </a:pPr>
            <a:r>
              <a:rPr lang="ja-JP" altLang="en-US" dirty="0">
                <a:solidFill>
                  <a:srgbClr val="0070C0"/>
                </a:solidFill>
                <a:latin typeface="+mn-ea"/>
              </a:rPr>
              <a:t>　　②新たな展開方向に基づく具体的な施策の内容（自民・</a:t>
            </a:r>
            <a:r>
              <a:rPr lang="en-US" altLang="ja-JP" dirty="0">
                <a:solidFill>
                  <a:srgbClr val="0070C0"/>
                </a:solidFill>
                <a:latin typeface="+mn-ea"/>
              </a:rPr>
              <a:t>11</a:t>
            </a:r>
            <a:r>
              <a:rPr lang="ja-JP" altLang="en-US" dirty="0">
                <a:solidFill>
                  <a:srgbClr val="0070C0"/>
                </a:solidFill>
                <a:latin typeface="+mn-ea"/>
              </a:rPr>
              <a:t>月）</a:t>
            </a:r>
            <a:endParaRPr lang="en-US" altLang="ja-JP" dirty="0">
              <a:solidFill>
                <a:srgbClr val="0070C0"/>
              </a:solidFill>
              <a:latin typeface="+mn-ea"/>
            </a:endParaRPr>
          </a:p>
          <a:p>
            <a:pPr marL="630238" indent="-630238">
              <a:lnSpc>
                <a:spcPct val="110000"/>
              </a:lnSpc>
            </a:pPr>
            <a:r>
              <a:rPr lang="ja-JP" altLang="en-US" dirty="0">
                <a:solidFill>
                  <a:srgbClr val="0070C0"/>
                </a:solidFill>
                <a:latin typeface="+mn-ea"/>
              </a:rPr>
              <a:t>　　③食料・農業・農村基本法改正の方向性について（政府・</a:t>
            </a:r>
            <a:r>
              <a:rPr lang="en-US" altLang="ja-JP" dirty="0">
                <a:solidFill>
                  <a:srgbClr val="0070C0"/>
                </a:solidFill>
                <a:latin typeface="+mn-ea"/>
              </a:rPr>
              <a:t>12</a:t>
            </a:r>
            <a:r>
              <a:rPr lang="ja-JP" altLang="en-US" dirty="0">
                <a:solidFill>
                  <a:srgbClr val="0070C0"/>
                </a:solidFill>
                <a:latin typeface="+mn-ea"/>
              </a:rPr>
              <a:t>月）</a:t>
            </a:r>
            <a:endParaRPr lang="en-US" altLang="ja-JP" dirty="0">
              <a:solidFill>
                <a:srgbClr val="0070C0"/>
              </a:solidFill>
              <a:latin typeface="+mn-ea"/>
            </a:endParaRPr>
          </a:p>
          <a:p>
            <a:pPr marL="630238" indent="-630238">
              <a:lnSpc>
                <a:spcPct val="110000"/>
              </a:lnSpc>
            </a:pPr>
            <a:r>
              <a:rPr lang="ja-JP" altLang="en-US" dirty="0">
                <a:solidFill>
                  <a:srgbClr val="0070C0"/>
                </a:solidFill>
                <a:latin typeface="+mn-ea"/>
              </a:rPr>
              <a:t>　今後、令和６年の通常国会にて改正法案の審議が行われる見込み！</a:t>
            </a:r>
            <a:endParaRPr lang="en-US" altLang="ja-JP" dirty="0">
              <a:solidFill>
                <a:srgbClr val="0070C0"/>
              </a:solidFill>
              <a:latin typeface="+mn-ea"/>
            </a:endParaRPr>
          </a:p>
        </p:txBody>
      </p:sp>
      <p:sp>
        <p:nvSpPr>
          <p:cNvPr id="3" name="正方形/長方形 2">
            <a:extLst>
              <a:ext uri="{FF2B5EF4-FFF2-40B4-BE49-F238E27FC236}">
                <a16:creationId xmlns:a16="http://schemas.microsoft.com/office/drawing/2014/main" id="{D4B2BF68-A089-781B-7B76-78A513EDCC68}"/>
              </a:ext>
            </a:extLst>
          </p:cNvPr>
          <p:cNvSpPr/>
          <p:nvPr/>
        </p:nvSpPr>
        <p:spPr>
          <a:xfrm>
            <a:off x="116089" y="2564904"/>
            <a:ext cx="8928992" cy="2952328"/>
          </a:xfrm>
          <a:prstGeom prst="rect">
            <a:avLst/>
          </a:prstGeom>
          <a:ln w="19050">
            <a:solidFill>
              <a:srgbClr val="0070C0"/>
            </a:solidFill>
            <a:prstDash val="lgDash"/>
          </a:ln>
        </p:spPr>
        <p:style>
          <a:lnRef idx="2">
            <a:schemeClr val="accent5"/>
          </a:lnRef>
          <a:fillRef idx="1">
            <a:schemeClr val="lt1"/>
          </a:fillRef>
          <a:effectRef idx="0">
            <a:schemeClr val="accent5"/>
          </a:effectRef>
          <a:fontRef idx="minor">
            <a:schemeClr val="dk1"/>
          </a:fontRef>
        </p:style>
        <p:txBody>
          <a:bodyPr lIns="72000" rIns="72000" rtlCol="0" anchor="t" anchorCtr="0"/>
          <a:lstStyle/>
          <a:p>
            <a:pPr>
              <a:spcAft>
                <a:spcPts val="600"/>
              </a:spcAft>
            </a:pPr>
            <a:r>
              <a:rPr lang="en-US" altLang="ja-JP" dirty="0">
                <a:latin typeface="HGS創英角ｺﾞｼｯｸUB" pitchFamily="50" charset="-128"/>
                <a:ea typeface="HGS創英角ｺﾞｼｯｸUB" pitchFamily="50" charset="-128"/>
              </a:rPr>
              <a:t>【</a:t>
            </a:r>
            <a:r>
              <a:rPr lang="ja-JP" altLang="en-US" dirty="0">
                <a:latin typeface="HGS創英角ｺﾞｼｯｸUB" pitchFamily="50" charset="-128"/>
                <a:ea typeface="HGS創英角ｺﾞｼｯｸUB" pitchFamily="50" charset="-128"/>
              </a:rPr>
              <a:t>予算</a:t>
            </a:r>
            <a:r>
              <a:rPr lang="en-US" altLang="ja-JP" dirty="0">
                <a:latin typeface="HGS創英角ｺﾞｼｯｸUB" pitchFamily="50" charset="-128"/>
                <a:ea typeface="HGS創英角ｺﾞｼｯｸUB" pitchFamily="50" charset="-128"/>
              </a:rPr>
              <a:t>】</a:t>
            </a:r>
          </a:p>
          <a:p>
            <a:r>
              <a:rPr lang="ja-JP" altLang="en-US" dirty="0">
                <a:solidFill>
                  <a:srgbClr val="0070C0"/>
                </a:solidFill>
              </a:rPr>
              <a:t>　</a:t>
            </a:r>
            <a:r>
              <a:rPr lang="ja-JP" altLang="en-US" dirty="0">
                <a:solidFill>
                  <a:srgbClr val="FF0000"/>
                </a:solidFill>
              </a:rPr>
              <a:t>６年度予算では、農業関係予算が増額！</a:t>
            </a:r>
            <a:endParaRPr lang="en-US" altLang="ja-JP" dirty="0">
              <a:solidFill>
                <a:srgbClr val="FF0000"/>
              </a:solidFill>
            </a:endParaRPr>
          </a:p>
          <a:p>
            <a:r>
              <a:rPr lang="ja-JP" altLang="en-US" dirty="0">
                <a:solidFill>
                  <a:srgbClr val="0070C0"/>
                </a:solidFill>
              </a:rPr>
              <a:t>　　⇒２兆２，６８６億円（＋３億円）、補正８，１８２億円あわせて</a:t>
            </a:r>
            <a:r>
              <a:rPr lang="ja-JP" altLang="en-US" dirty="0">
                <a:solidFill>
                  <a:srgbClr val="FF0000"/>
                </a:solidFill>
              </a:rPr>
              <a:t>３兆円超の予算を確保！</a:t>
            </a:r>
            <a:endParaRPr lang="en-US" altLang="ja-JP" dirty="0">
              <a:solidFill>
                <a:srgbClr val="FF0000"/>
              </a:solidFill>
            </a:endParaRPr>
          </a:p>
          <a:p>
            <a:r>
              <a:rPr lang="ja-JP" altLang="en-US" dirty="0">
                <a:solidFill>
                  <a:srgbClr val="0070C0"/>
                </a:solidFill>
              </a:rPr>
              <a:t>　　ア．補正予算では、</a:t>
            </a:r>
            <a:r>
              <a:rPr lang="ja-JP" altLang="en-US" dirty="0">
                <a:solidFill>
                  <a:srgbClr val="FF0000"/>
                </a:solidFill>
              </a:rPr>
              <a:t>食料安全保障関連対策が増額！</a:t>
            </a:r>
            <a:endParaRPr lang="en-US" altLang="ja-JP" dirty="0">
              <a:solidFill>
                <a:srgbClr val="FF0000"/>
              </a:solidFill>
            </a:endParaRPr>
          </a:p>
          <a:p>
            <a:pPr indent="623888"/>
            <a:r>
              <a:rPr lang="ja-JP" altLang="en-US" dirty="0">
                <a:solidFill>
                  <a:srgbClr val="0070C0"/>
                </a:solidFill>
              </a:rPr>
              <a:t>⇒</a:t>
            </a:r>
            <a:r>
              <a:rPr lang="ja-JP" altLang="en-US" u="sng" dirty="0">
                <a:solidFill>
                  <a:srgbClr val="0070C0"/>
                </a:solidFill>
              </a:rPr>
              <a:t>２，１１３億円</a:t>
            </a:r>
            <a:r>
              <a:rPr lang="ja-JP" altLang="en-US" dirty="0">
                <a:solidFill>
                  <a:srgbClr val="0070C0"/>
                </a:solidFill>
              </a:rPr>
              <a:t>（５年度補正）　　</a:t>
            </a:r>
            <a:endParaRPr lang="en-US" altLang="ja-JP" dirty="0">
              <a:solidFill>
                <a:srgbClr val="0070C0"/>
              </a:solidFill>
            </a:endParaRPr>
          </a:p>
          <a:p>
            <a:r>
              <a:rPr lang="ja-JP" altLang="en-US" dirty="0">
                <a:solidFill>
                  <a:srgbClr val="0070C0"/>
                </a:solidFill>
              </a:rPr>
              <a:t>　　</a:t>
            </a:r>
            <a:r>
              <a:rPr lang="ja-JP" altLang="en-US" spc="-150" dirty="0">
                <a:solidFill>
                  <a:srgbClr val="0070C0"/>
                </a:solidFill>
              </a:rPr>
              <a:t> イ</a:t>
            </a:r>
            <a:r>
              <a:rPr lang="en-US" altLang="ja-JP" spc="-150" dirty="0">
                <a:solidFill>
                  <a:srgbClr val="0070C0"/>
                </a:solidFill>
              </a:rPr>
              <a:t>.</a:t>
            </a:r>
            <a:r>
              <a:rPr lang="ja-JP" altLang="en-US" spc="-150" dirty="0">
                <a:solidFill>
                  <a:srgbClr val="0070C0"/>
                </a:solidFill>
              </a:rPr>
              <a:t>　畑地化予算の大幅増額含め、</a:t>
            </a:r>
            <a:r>
              <a:rPr lang="ja-JP" altLang="en-US" spc="-150" dirty="0">
                <a:solidFill>
                  <a:srgbClr val="FF0000"/>
                </a:solidFill>
              </a:rPr>
              <a:t>過去最大規模の水田・畑作関連対策を確保！</a:t>
            </a:r>
            <a:endParaRPr lang="en-US" altLang="ja-JP" spc="-150" dirty="0">
              <a:solidFill>
                <a:srgbClr val="FF0000"/>
              </a:solidFill>
            </a:endParaRPr>
          </a:p>
          <a:p>
            <a:pPr indent="627063"/>
            <a:r>
              <a:rPr lang="ja-JP" altLang="en-US" dirty="0">
                <a:solidFill>
                  <a:srgbClr val="0070C0"/>
                </a:solidFill>
              </a:rPr>
              <a:t>⇒５年度補正、６年度予算で</a:t>
            </a:r>
            <a:r>
              <a:rPr lang="ja-JP" altLang="en-US" u="sng" dirty="0">
                <a:solidFill>
                  <a:srgbClr val="0070C0"/>
                </a:solidFill>
              </a:rPr>
              <a:t>総額約４，１００億円を確保</a:t>
            </a:r>
            <a:endParaRPr lang="en-US" altLang="ja-JP" u="sng" spc="-150" dirty="0">
              <a:solidFill>
                <a:srgbClr val="0070C0"/>
              </a:solidFill>
              <a:highlight>
                <a:srgbClr val="FFFF00"/>
              </a:highlight>
            </a:endParaRPr>
          </a:p>
          <a:p>
            <a:r>
              <a:rPr lang="ja-JP" altLang="en-US" spc="-150" dirty="0">
                <a:solidFill>
                  <a:srgbClr val="0070C0"/>
                </a:solidFill>
              </a:rPr>
              <a:t>　　 </a:t>
            </a:r>
            <a:r>
              <a:rPr lang="ja-JP" altLang="en-US" dirty="0">
                <a:solidFill>
                  <a:srgbClr val="0070C0"/>
                </a:solidFill>
              </a:rPr>
              <a:t>ウ．</a:t>
            </a:r>
            <a:r>
              <a:rPr lang="ja-JP" altLang="en-US" dirty="0">
                <a:solidFill>
                  <a:srgbClr val="FF0000"/>
                </a:solidFill>
              </a:rPr>
              <a:t>共同利用施設の整備費の削減傾向を転換！</a:t>
            </a:r>
            <a:endParaRPr lang="en-US" altLang="ja-JP" spc="-150" dirty="0">
              <a:solidFill>
                <a:srgbClr val="FF0000"/>
              </a:solidFill>
            </a:endParaRPr>
          </a:p>
          <a:p>
            <a:pPr indent="623888"/>
            <a:r>
              <a:rPr lang="ja-JP" altLang="en-US" spc="-150" dirty="0">
                <a:solidFill>
                  <a:srgbClr val="0070C0"/>
                </a:solidFill>
              </a:rPr>
              <a:t>⇒産地生産基盤パワーアップ事業：５年度補正</a:t>
            </a:r>
            <a:r>
              <a:rPr lang="ja-JP" altLang="en-US" u="sng" spc="-150" dirty="0">
                <a:solidFill>
                  <a:srgbClr val="0070C0"/>
                </a:solidFill>
              </a:rPr>
              <a:t>３１０億円（＋４億円）</a:t>
            </a:r>
            <a:endParaRPr lang="en-US" altLang="ja-JP" spc="-150" dirty="0">
              <a:solidFill>
                <a:srgbClr val="0070C0"/>
              </a:solidFill>
            </a:endParaRPr>
          </a:p>
          <a:p>
            <a:pPr indent="623888"/>
            <a:r>
              <a:rPr lang="ja-JP" altLang="en-US" spc="-150" dirty="0">
                <a:solidFill>
                  <a:srgbClr val="0070C0"/>
                </a:solidFill>
              </a:rPr>
              <a:t>　　強い農業づくり総合支援交付金：６年度当初</a:t>
            </a:r>
            <a:r>
              <a:rPr lang="ja-JP" altLang="en-US" u="sng" spc="-150" dirty="0">
                <a:solidFill>
                  <a:srgbClr val="0070C0"/>
                </a:solidFill>
              </a:rPr>
              <a:t>１２１億円（</a:t>
            </a:r>
            <a:r>
              <a:rPr lang="en-US" altLang="ja-JP" u="sng" spc="-150" dirty="0">
                <a:solidFill>
                  <a:srgbClr val="0070C0"/>
                </a:solidFill>
              </a:rPr>
              <a:t>±</a:t>
            </a:r>
            <a:r>
              <a:rPr lang="ja-JP" altLang="en-US" u="sng" spc="-150" dirty="0">
                <a:solidFill>
                  <a:srgbClr val="0070C0"/>
                </a:solidFill>
              </a:rPr>
              <a:t>０）</a:t>
            </a:r>
            <a:endParaRPr lang="en-US" altLang="ja-JP" spc="-150" dirty="0">
              <a:solidFill>
                <a:srgbClr val="0070C0"/>
              </a:solidFill>
            </a:endParaRPr>
          </a:p>
        </p:txBody>
      </p:sp>
    </p:spTree>
    <p:extLst>
      <p:ext uri="{BB962C8B-B14F-4D97-AF65-F5344CB8AC3E}">
        <p14:creationId xmlns:p14="http://schemas.microsoft.com/office/powerpoint/2010/main" val="367314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7C874BB-E642-4BB0-845C-81BCE95AF1A4}"/>
              </a:ext>
            </a:extLst>
          </p:cNvPr>
          <p:cNvSpPr/>
          <p:nvPr/>
        </p:nvSpPr>
        <p:spPr>
          <a:xfrm>
            <a:off x="107504" y="116631"/>
            <a:ext cx="8928991" cy="6624737"/>
          </a:xfrm>
          <a:prstGeom prst="rect">
            <a:avLst/>
          </a:prstGeom>
          <a:ln w="19050">
            <a:solidFill>
              <a:srgbClr val="0070C0"/>
            </a:solidFill>
            <a:prstDash val="lgDash"/>
          </a:ln>
        </p:spPr>
        <p:style>
          <a:lnRef idx="2">
            <a:schemeClr val="accent5"/>
          </a:lnRef>
          <a:fillRef idx="1">
            <a:schemeClr val="lt1"/>
          </a:fillRef>
          <a:effectRef idx="0">
            <a:schemeClr val="accent5"/>
          </a:effectRef>
          <a:fontRef idx="minor">
            <a:schemeClr val="dk1"/>
          </a:fontRef>
        </p:style>
        <p:txBody>
          <a:bodyPr lIns="72000" rIns="72000" rtlCol="0" anchor="t" anchorCtr="0"/>
          <a:lstStyle/>
          <a:p>
            <a:r>
              <a:rPr lang="en-US" altLang="ja-JP" sz="2000" dirty="0">
                <a:latin typeface="HGS創英角ｺﾞｼｯｸUB" pitchFamily="50" charset="-128"/>
                <a:ea typeface="HGS創英角ｺﾞｼｯｸUB" pitchFamily="50" charset="-128"/>
              </a:rPr>
              <a:t>【</a:t>
            </a:r>
            <a:r>
              <a:rPr lang="ja-JP" altLang="en-US" sz="2000" dirty="0">
                <a:latin typeface="HGS創英角ｺﾞｼｯｸUB" pitchFamily="50" charset="-128"/>
                <a:ea typeface="HGS創英角ｺﾞｼｯｸUB" pitchFamily="50" charset="-128"/>
              </a:rPr>
              <a:t>品目別対策</a:t>
            </a:r>
            <a:r>
              <a:rPr lang="en-US" altLang="ja-JP" sz="2000" dirty="0">
                <a:latin typeface="HGS創英角ｺﾞｼｯｸUB" pitchFamily="50" charset="-128"/>
                <a:ea typeface="HGS創英角ｺﾞｼｯｸUB" pitchFamily="50" charset="-128"/>
              </a:rPr>
              <a:t>】</a:t>
            </a:r>
          </a:p>
          <a:p>
            <a:pPr>
              <a:spcBef>
                <a:spcPts val="600"/>
              </a:spcBef>
            </a:pPr>
            <a:r>
              <a:rPr lang="ja-JP" altLang="en-US" sz="2000" b="1" dirty="0">
                <a:solidFill>
                  <a:schemeClr val="tx1"/>
                </a:solidFill>
              </a:rPr>
              <a:t>≪水田≫</a:t>
            </a:r>
            <a:endParaRPr lang="en-US" altLang="ja-JP" sz="2000" b="1" dirty="0">
              <a:solidFill>
                <a:schemeClr val="tx1"/>
              </a:solidFill>
            </a:endParaRPr>
          </a:p>
          <a:p>
            <a:pPr marL="450850" indent="-450850"/>
            <a:r>
              <a:rPr lang="ja-JP" altLang="en-US" sz="2000" dirty="0">
                <a:solidFill>
                  <a:srgbClr val="0070C0"/>
                </a:solidFill>
              </a:rPr>
              <a:t>　</a:t>
            </a:r>
            <a:r>
              <a:rPr lang="ja-JP" altLang="en-US" sz="2000" dirty="0">
                <a:solidFill>
                  <a:srgbClr val="0070C0"/>
                </a:solidFill>
                <a:latin typeface="+mn-ea"/>
              </a:rPr>
              <a:t>ア．畑地化促進事業</a:t>
            </a:r>
            <a:r>
              <a:rPr lang="ja-JP" altLang="en-US" sz="1600" dirty="0">
                <a:solidFill>
                  <a:srgbClr val="0070C0"/>
                </a:solidFill>
                <a:latin typeface="+mn-ea"/>
              </a:rPr>
              <a:t>（</a:t>
            </a:r>
            <a:r>
              <a:rPr lang="en-US" altLang="ja-JP" sz="1600" dirty="0">
                <a:solidFill>
                  <a:srgbClr val="0070C0"/>
                </a:solidFill>
                <a:latin typeface="+mn-ea"/>
              </a:rPr>
              <a:t>750</a:t>
            </a:r>
            <a:r>
              <a:rPr lang="ja-JP" altLang="en-US" sz="1600" dirty="0">
                <a:solidFill>
                  <a:srgbClr val="0070C0"/>
                </a:solidFill>
                <a:latin typeface="+mn-ea"/>
              </a:rPr>
              <a:t>億円）</a:t>
            </a:r>
            <a:r>
              <a:rPr lang="ja-JP" altLang="en-US" sz="2000" dirty="0">
                <a:solidFill>
                  <a:srgbClr val="0070C0"/>
                </a:solidFill>
                <a:latin typeface="+mn-ea"/>
              </a:rPr>
              <a:t>、畑作物産地形成促進事業</a:t>
            </a:r>
            <a:r>
              <a:rPr lang="ja-JP" altLang="en-US" sz="1600" dirty="0">
                <a:solidFill>
                  <a:srgbClr val="0070C0"/>
                </a:solidFill>
                <a:latin typeface="+mn-ea"/>
              </a:rPr>
              <a:t>（</a:t>
            </a:r>
            <a:r>
              <a:rPr lang="en-US" altLang="ja-JP" sz="1600" dirty="0">
                <a:solidFill>
                  <a:srgbClr val="0070C0"/>
                </a:solidFill>
                <a:latin typeface="+mn-ea"/>
              </a:rPr>
              <a:t>180</a:t>
            </a:r>
            <a:r>
              <a:rPr lang="ja-JP" altLang="en-US" sz="1600" dirty="0">
                <a:solidFill>
                  <a:srgbClr val="0070C0"/>
                </a:solidFill>
                <a:latin typeface="+mn-ea"/>
              </a:rPr>
              <a:t>億円）</a:t>
            </a:r>
            <a:r>
              <a:rPr lang="ja-JP" altLang="en-US" sz="2000" dirty="0">
                <a:solidFill>
                  <a:srgbClr val="0070C0"/>
                </a:solidFill>
                <a:latin typeface="+mn-ea"/>
              </a:rPr>
              <a:t>、麦・大豆国産シェア拡大対策（麦・大豆）</a:t>
            </a:r>
            <a:r>
              <a:rPr lang="ja-JP" altLang="en-US" sz="1600" dirty="0">
                <a:solidFill>
                  <a:srgbClr val="0070C0"/>
                </a:solidFill>
                <a:latin typeface="+mn-ea"/>
              </a:rPr>
              <a:t>（</a:t>
            </a:r>
            <a:r>
              <a:rPr lang="en-US" altLang="ja-JP" sz="1600" dirty="0">
                <a:solidFill>
                  <a:srgbClr val="0070C0"/>
                </a:solidFill>
                <a:latin typeface="+mn-ea"/>
              </a:rPr>
              <a:t>80</a:t>
            </a:r>
            <a:r>
              <a:rPr lang="ja-JP" altLang="en-US" sz="1600" dirty="0">
                <a:solidFill>
                  <a:srgbClr val="0070C0"/>
                </a:solidFill>
                <a:latin typeface="+mn-ea"/>
              </a:rPr>
              <a:t>億円）</a:t>
            </a:r>
            <a:r>
              <a:rPr lang="ja-JP" altLang="en-US" sz="1400" dirty="0">
                <a:solidFill>
                  <a:srgbClr val="0070C0"/>
                </a:solidFill>
                <a:latin typeface="+mn-ea"/>
              </a:rPr>
              <a:t>、</a:t>
            </a:r>
            <a:r>
              <a:rPr lang="ja-JP" altLang="en-US" sz="2000" dirty="0">
                <a:solidFill>
                  <a:srgbClr val="0070C0"/>
                </a:solidFill>
                <a:latin typeface="+mn-ea"/>
              </a:rPr>
              <a:t>米粉の利用拡大対策事業</a:t>
            </a:r>
            <a:r>
              <a:rPr lang="ja-JP" altLang="en-US" sz="1600" dirty="0">
                <a:solidFill>
                  <a:srgbClr val="0070C0"/>
                </a:solidFill>
                <a:latin typeface="+mn-ea"/>
              </a:rPr>
              <a:t>（</a:t>
            </a:r>
            <a:r>
              <a:rPr lang="en-US" altLang="ja-JP" sz="1600" dirty="0">
                <a:solidFill>
                  <a:srgbClr val="0070C0"/>
                </a:solidFill>
                <a:latin typeface="+mn-ea"/>
              </a:rPr>
              <a:t>20</a:t>
            </a:r>
            <a:r>
              <a:rPr lang="ja-JP" altLang="en-US" sz="1600" dirty="0">
                <a:solidFill>
                  <a:srgbClr val="0070C0"/>
                </a:solidFill>
                <a:latin typeface="+mn-ea"/>
              </a:rPr>
              <a:t>億円）</a:t>
            </a:r>
            <a:r>
              <a:rPr lang="ja-JP" altLang="en-US" sz="2000" dirty="0">
                <a:solidFill>
                  <a:srgbClr val="0070C0"/>
                </a:solidFill>
                <a:latin typeface="+mn-ea"/>
              </a:rPr>
              <a:t>など、</a:t>
            </a:r>
            <a:endParaRPr lang="en-US" altLang="ja-JP" sz="2000" dirty="0">
              <a:solidFill>
                <a:srgbClr val="0070C0"/>
              </a:solidFill>
              <a:latin typeface="+mn-ea"/>
            </a:endParaRPr>
          </a:p>
          <a:p>
            <a:pPr marL="450850" indent="-3175"/>
            <a:r>
              <a:rPr lang="ja-JP" altLang="en-US" sz="2000" dirty="0">
                <a:solidFill>
                  <a:srgbClr val="0070C0"/>
                </a:solidFill>
                <a:latin typeface="+mn-ea"/>
              </a:rPr>
              <a:t>食料自給率・自給力の維持・向上に資する、輸入依存穀物等の増産を後押しする水田・畑作関連対策予算を確保！</a:t>
            </a:r>
            <a:r>
              <a:rPr lang="ja-JP" altLang="en-US" sz="1600" dirty="0">
                <a:solidFill>
                  <a:srgbClr val="0070C0"/>
                </a:solidFill>
                <a:latin typeface="+mn-ea"/>
              </a:rPr>
              <a:t>（約</a:t>
            </a:r>
            <a:r>
              <a:rPr lang="en-US" altLang="ja-JP" sz="1600" dirty="0">
                <a:solidFill>
                  <a:srgbClr val="0070C0"/>
                </a:solidFill>
                <a:latin typeface="+mn-ea"/>
              </a:rPr>
              <a:t>4,100</a:t>
            </a:r>
            <a:r>
              <a:rPr lang="ja-JP" altLang="en-US" sz="1600" dirty="0">
                <a:solidFill>
                  <a:srgbClr val="0070C0"/>
                </a:solidFill>
                <a:latin typeface="+mn-ea"/>
              </a:rPr>
              <a:t>億円）</a:t>
            </a:r>
            <a:endParaRPr lang="en-US" altLang="ja-JP" sz="1600" dirty="0">
              <a:solidFill>
                <a:srgbClr val="0070C0"/>
              </a:solidFill>
              <a:latin typeface="+mn-ea"/>
            </a:endParaRPr>
          </a:p>
          <a:p>
            <a:r>
              <a:rPr lang="ja-JP" altLang="en-US" sz="2000" dirty="0">
                <a:solidFill>
                  <a:srgbClr val="0070C0"/>
                </a:solidFill>
                <a:latin typeface="+mn-ea"/>
              </a:rPr>
              <a:t>　イ．令和４年産の水田活用の直接支払交付金の不足分を措置！</a:t>
            </a:r>
            <a:r>
              <a:rPr lang="ja-JP" altLang="en-US" sz="1600" dirty="0">
                <a:solidFill>
                  <a:srgbClr val="0070C0"/>
                </a:solidFill>
                <a:latin typeface="+mn-ea"/>
              </a:rPr>
              <a:t>（</a:t>
            </a:r>
            <a:r>
              <a:rPr lang="en-US" altLang="ja-JP" sz="1600" dirty="0">
                <a:solidFill>
                  <a:srgbClr val="0070C0"/>
                </a:solidFill>
                <a:latin typeface="+mn-ea"/>
              </a:rPr>
              <a:t>110</a:t>
            </a:r>
            <a:r>
              <a:rPr lang="ja-JP" altLang="en-US" sz="1600" dirty="0">
                <a:solidFill>
                  <a:srgbClr val="0070C0"/>
                </a:solidFill>
                <a:latin typeface="+mn-ea"/>
              </a:rPr>
              <a:t>億円）</a:t>
            </a:r>
            <a:endParaRPr lang="en-US" altLang="ja-JP" sz="1600" dirty="0">
              <a:solidFill>
                <a:srgbClr val="0070C0"/>
              </a:solidFill>
              <a:latin typeface="+mn-ea"/>
            </a:endParaRPr>
          </a:p>
          <a:p>
            <a:pPr>
              <a:spcBef>
                <a:spcPts val="1800"/>
              </a:spcBef>
            </a:pPr>
            <a:r>
              <a:rPr lang="ja-JP" altLang="en-US" sz="2000" b="1" dirty="0">
                <a:solidFill>
                  <a:schemeClr val="tx1"/>
                </a:solidFill>
              </a:rPr>
              <a:t>≪畜産・酪農≫　</a:t>
            </a:r>
          </a:p>
          <a:p>
            <a:r>
              <a:rPr lang="ja-JP" altLang="en-US" sz="2000" dirty="0">
                <a:solidFill>
                  <a:srgbClr val="0070C0"/>
                </a:solidFill>
              </a:rPr>
              <a:t>　ア．保証基準価格</a:t>
            </a:r>
            <a:r>
              <a:rPr lang="ja-JP" altLang="en-US" sz="1400" dirty="0">
                <a:solidFill>
                  <a:srgbClr val="0070C0"/>
                </a:solidFill>
              </a:rPr>
              <a:t>（黒毛和種等）</a:t>
            </a:r>
            <a:r>
              <a:rPr lang="ja-JP" altLang="en-US" sz="2000" dirty="0">
                <a:solidFill>
                  <a:srgbClr val="0070C0"/>
                </a:solidFill>
              </a:rPr>
              <a:t>の上げ、上乗せの臨時対策・緊急対策を確保！</a:t>
            </a:r>
          </a:p>
          <a:p>
            <a:r>
              <a:rPr lang="ja-JP" altLang="en-US" sz="1400" dirty="0">
                <a:solidFill>
                  <a:srgbClr val="0070C0"/>
                </a:solidFill>
              </a:rPr>
              <a:t>　（黒毛和種の保証基準価格５６４千円</a:t>
            </a:r>
            <a:r>
              <a:rPr lang="en-US" altLang="ja-JP" sz="1400" dirty="0">
                <a:solidFill>
                  <a:srgbClr val="0070C0"/>
                </a:solidFill>
              </a:rPr>
              <a:t>/</a:t>
            </a:r>
            <a:r>
              <a:rPr lang="ja-JP" altLang="en-US" sz="1400" dirty="0">
                <a:solidFill>
                  <a:srgbClr val="0070C0"/>
                </a:solidFill>
              </a:rPr>
              <a:t>頭（＋８千円</a:t>
            </a:r>
            <a:r>
              <a:rPr lang="en-US" altLang="ja-JP" sz="1400" dirty="0">
                <a:solidFill>
                  <a:srgbClr val="0070C0"/>
                </a:solidFill>
              </a:rPr>
              <a:t>/</a:t>
            </a:r>
            <a:r>
              <a:rPr lang="ja-JP" altLang="en-US" sz="1400" dirty="0">
                <a:solidFill>
                  <a:srgbClr val="0070C0"/>
                </a:solidFill>
              </a:rPr>
              <a:t>頭）、現行臨時対策の延長（～６年３月）、６年度和子牛緊急対策）</a:t>
            </a:r>
          </a:p>
          <a:p>
            <a:r>
              <a:rPr lang="ja-JP" altLang="en-US" sz="2000" dirty="0">
                <a:solidFill>
                  <a:srgbClr val="0070C0"/>
                </a:solidFill>
              </a:rPr>
              <a:t>　イ．繁殖雌牛更新</a:t>
            </a:r>
            <a:r>
              <a:rPr lang="ja-JP" altLang="en-US" sz="1400" dirty="0">
                <a:solidFill>
                  <a:srgbClr val="0070C0"/>
                </a:solidFill>
              </a:rPr>
              <a:t>（１０・１５万円</a:t>
            </a:r>
            <a:r>
              <a:rPr lang="en-US" altLang="ja-JP" sz="1400" dirty="0">
                <a:solidFill>
                  <a:srgbClr val="0070C0"/>
                </a:solidFill>
              </a:rPr>
              <a:t>/</a:t>
            </a:r>
            <a:r>
              <a:rPr lang="ja-JP" altLang="en-US" sz="1400" dirty="0">
                <a:solidFill>
                  <a:srgbClr val="0070C0"/>
                </a:solidFill>
              </a:rPr>
              <a:t>頭）</a:t>
            </a:r>
            <a:r>
              <a:rPr lang="ja-JP" altLang="en-US" sz="2000" dirty="0">
                <a:solidFill>
                  <a:srgbClr val="0070C0"/>
                </a:solidFill>
              </a:rPr>
              <a:t>、和牛肉需要拡大</a:t>
            </a:r>
            <a:r>
              <a:rPr lang="ja-JP" altLang="en-US" sz="1400" dirty="0">
                <a:solidFill>
                  <a:srgbClr val="0070C0"/>
                </a:solidFill>
              </a:rPr>
              <a:t>（Ａ５　１５万円</a:t>
            </a:r>
            <a:r>
              <a:rPr lang="en-US" altLang="ja-JP" sz="1400" dirty="0">
                <a:solidFill>
                  <a:srgbClr val="0070C0"/>
                </a:solidFill>
              </a:rPr>
              <a:t>/</a:t>
            </a:r>
            <a:r>
              <a:rPr lang="ja-JP" altLang="en-US" sz="1400" dirty="0">
                <a:solidFill>
                  <a:srgbClr val="0070C0"/>
                </a:solidFill>
              </a:rPr>
              <a:t>頭など）</a:t>
            </a:r>
            <a:r>
              <a:rPr lang="ja-JP" altLang="en-US" sz="2000" dirty="0">
                <a:solidFill>
                  <a:srgbClr val="0070C0"/>
                </a:solidFill>
              </a:rPr>
              <a:t>対策も措置！</a:t>
            </a:r>
          </a:p>
          <a:p>
            <a:r>
              <a:rPr lang="ja-JP" altLang="en-US" sz="2000" dirty="0">
                <a:solidFill>
                  <a:srgbClr val="0070C0"/>
                </a:solidFill>
              </a:rPr>
              <a:t>　ウ．補給金・集送乳調整金の単価引き上げ、関連対策を含め予算の増額を確保！</a:t>
            </a:r>
          </a:p>
          <a:p>
            <a:r>
              <a:rPr lang="ja-JP" altLang="en-US" sz="1400" dirty="0">
                <a:solidFill>
                  <a:srgbClr val="0070C0"/>
                </a:solidFill>
              </a:rPr>
              <a:t>　（補給金単価等１１．６７円</a:t>
            </a:r>
            <a:r>
              <a:rPr lang="en-US" altLang="ja-JP" sz="1400" dirty="0">
                <a:solidFill>
                  <a:srgbClr val="0070C0"/>
                </a:solidFill>
              </a:rPr>
              <a:t>/kg</a:t>
            </a:r>
            <a:r>
              <a:rPr lang="ja-JP" altLang="en-US" sz="1400" dirty="0">
                <a:solidFill>
                  <a:srgbClr val="0070C0"/>
                </a:solidFill>
              </a:rPr>
              <a:t>（＋０．３３円</a:t>
            </a:r>
            <a:r>
              <a:rPr lang="en-US" altLang="ja-JP" sz="1400" dirty="0">
                <a:solidFill>
                  <a:srgbClr val="0070C0"/>
                </a:solidFill>
              </a:rPr>
              <a:t>/kg</a:t>
            </a:r>
            <a:r>
              <a:rPr lang="ja-JP" altLang="en-US" sz="1400" dirty="0">
                <a:solidFill>
                  <a:srgbClr val="0070C0"/>
                </a:solidFill>
              </a:rPr>
              <a:t>）、数量３４３万トン（うち１３万トンは脂肪分）、総額３９３億円（＋７億円））</a:t>
            </a:r>
          </a:p>
          <a:p>
            <a:r>
              <a:rPr lang="ja-JP" altLang="en-US" sz="2000" dirty="0">
                <a:solidFill>
                  <a:srgbClr val="0070C0"/>
                </a:solidFill>
              </a:rPr>
              <a:t>　エ．長命連産支援</a:t>
            </a:r>
            <a:r>
              <a:rPr lang="ja-JP" altLang="en-US" sz="1400" dirty="0">
                <a:solidFill>
                  <a:srgbClr val="0070C0"/>
                </a:solidFill>
              </a:rPr>
              <a:t>（６・９千円</a:t>
            </a:r>
            <a:r>
              <a:rPr lang="en-US" altLang="ja-JP" sz="1400" dirty="0">
                <a:solidFill>
                  <a:srgbClr val="0070C0"/>
                </a:solidFill>
              </a:rPr>
              <a:t>/</a:t>
            </a:r>
            <a:r>
              <a:rPr lang="ja-JP" altLang="en-US" sz="1400" dirty="0">
                <a:solidFill>
                  <a:srgbClr val="0070C0"/>
                </a:solidFill>
              </a:rPr>
              <a:t>頭）</a:t>
            </a:r>
            <a:r>
              <a:rPr lang="ja-JP" altLang="en-US" sz="2000" dirty="0">
                <a:solidFill>
                  <a:srgbClr val="0070C0"/>
                </a:solidFill>
              </a:rPr>
              <a:t>、脱粉在庫対策</a:t>
            </a:r>
            <a:r>
              <a:rPr lang="ja-JP" altLang="en-US" sz="1400" dirty="0">
                <a:solidFill>
                  <a:srgbClr val="0070C0"/>
                </a:solidFill>
              </a:rPr>
              <a:t>（４０億円）</a:t>
            </a:r>
            <a:r>
              <a:rPr lang="ja-JP" altLang="en-US" sz="2000" dirty="0">
                <a:solidFill>
                  <a:srgbClr val="0070C0"/>
                </a:solidFill>
              </a:rPr>
              <a:t>、チーズ対策</a:t>
            </a:r>
            <a:r>
              <a:rPr lang="ja-JP" altLang="en-US" sz="1400" dirty="0">
                <a:solidFill>
                  <a:srgbClr val="0070C0"/>
                </a:solidFill>
              </a:rPr>
              <a:t>（６１億円）</a:t>
            </a:r>
            <a:r>
              <a:rPr lang="ja-JP" altLang="en-US" sz="2000" dirty="0">
                <a:solidFill>
                  <a:srgbClr val="0070C0"/>
                </a:solidFill>
              </a:rPr>
              <a:t>も措置！</a:t>
            </a:r>
          </a:p>
          <a:p>
            <a:endParaRPr lang="en-US" altLang="ja-JP" sz="1400" dirty="0">
              <a:solidFill>
                <a:srgbClr val="0070C0"/>
              </a:solidFill>
            </a:endParaRPr>
          </a:p>
          <a:p>
            <a:r>
              <a:rPr lang="ja-JP" altLang="en-US" sz="2000" b="1" dirty="0">
                <a:solidFill>
                  <a:schemeClr val="tx1"/>
                </a:solidFill>
              </a:rPr>
              <a:t>≪青果≫</a:t>
            </a:r>
            <a:endParaRPr lang="en-US" altLang="ja-JP" sz="2000" b="1" dirty="0">
              <a:solidFill>
                <a:schemeClr val="tx1"/>
              </a:solidFill>
            </a:endParaRPr>
          </a:p>
          <a:p>
            <a:pPr marL="447675" indent="-447675"/>
            <a:r>
              <a:rPr lang="ja-JP" altLang="en-US" sz="2000" dirty="0">
                <a:solidFill>
                  <a:srgbClr val="0070C0"/>
                </a:solidFill>
              </a:rPr>
              <a:t>　野菜価格安定対策事業の予算</a:t>
            </a:r>
            <a:r>
              <a:rPr lang="ja-JP" altLang="en-US" sz="1600" dirty="0">
                <a:solidFill>
                  <a:srgbClr val="0070C0"/>
                </a:solidFill>
              </a:rPr>
              <a:t>（１５６億円）</a:t>
            </a:r>
            <a:r>
              <a:rPr lang="ja-JP" altLang="en-US" sz="2000" dirty="0">
                <a:solidFill>
                  <a:srgbClr val="0070C0"/>
                </a:solidFill>
              </a:rPr>
              <a:t>、加工・業務用野菜対策</a:t>
            </a:r>
            <a:r>
              <a:rPr lang="ja-JP" altLang="en-US" sz="1600" dirty="0">
                <a:solidFill>
                  <a:srgbClr val="0070C0"/>
                </a:solidFill>
              </a:rPr>
              <a:t>（３３億円）</a:t>
            </a:r>
            <a:r>
              <a:rPr lang="ja-JP" altLang="en-US" sz="2000" dirty="0">
                <a:solidFill>
                  <a:srgbClr val="0070C0"/>
                </a:solidFill>
              </a:rPr>
              <a:t>、</a:t>
            </a:r>
            <a:endParaRPr lang="en-US" altLang="ja-JP" sz="2000" dirty="0">
              <a:solidFill>
                <a:srgbClr val="0070C0"/>
              </a:solidFill>
            </a:endParaRPr>
          </a:p>
          <a:p>
            <a:pPr marL="447675" indent="-447675"/>
            <a:r>
              <a:rPr lang="ja-JP" altLang="en-US" sz="2000" dirty="0">
                <a:solidFill>
                  <a:srgbClr val="0070C0"/>
                </a:solidFill>
              </a:rPr>
              <a:t>　果樹支援対策</a:t>
            </a:r>
            <a:r>
              <a:rPr lang="ja-JP" altLang="en-US" sz="1600" dirty="0">
                <a:solidFill>
                  <a:srgbClr val="0070C0"/>
                </a:solidFill>
              </a:rPr>
              <a:t>（５１億円）</a:t>
            </a:r>
            <a:r>
              <a:rPr lang="ja-JP" altLang="en-US" sz="2000" dirty="0">
                <a:solidFill>
                  <a:srgbClr val="0070C0"/>
                </a:solidFill>
              </a:rPr>
              <a:t>を確保！施設整備等に向けた支援を確保！</a:t>
            </a:r>
            <a:endParaRPr lang="en-US" altLang="ja-JP" sz="1400" dirty="0">
              <a:solidFill>
                <a:srgbClr val="0070C0"/>
              </a:solidFill>
            </a:endParaRPr>
          </a:p>
          <a:p>
            <a:endParaRPr lang="ja-JP" altLang="en-US" sz="2000" dirty="0">
              <a:solidFill>
                <a:srgbClr val="0070C0"/>
              </a:solidFill>
            </a:endParaRPr>
          </a:p>
          <a:p>
            <a:endParaRPr lang="en-US" altLang="ja-JP" sz="1400" dirty="0">
              <a:solidFill>
                <a:srgbClr val="0070C0"/>
              </a:solidFill>
            </a:endParaRPr>
          </a:p>
          <a:p>
            <a:endParaRPr lang="ja-JP" altLang="en-US" sz="2000" dirty="0">
              <a:solidFill>
                <a:srgbClr val="0070C0"/>
              </a:solidFill>
            </a:endParaRPr>
          </a:p>
        </p:txBody>
      </p:sp>
      <p:sp>
        <p:nvSpPr>
          <p:cNvPr id="2" name="スライド番号プレースホルダ 1"/>
          <p:cNvSpPr>
            <a:spLocks noGrp="1"/>
          </p:cNvSpPr>
          <p:nvPr>
            <p:ph type="sldNum" sz="quarter" idx="12"/>
          </p:nvPr>
        </p:nvSpPr>
        <p:spPr>
          <a:xfrm>
            <a:off x="6902895" y="6567151"/>
            <a:ext cx="2133600" cy="260648"/>
          </a:xfrm>
        </p:spPr>
        <p:txBody>
          <a:bodyPr/>
          <a:lstStyle/>
          <a:p>
            <a:fld id="{AC0CF3E3-977F-49A5-8EC7-B81E16CC7256}" type="slidenum">
              <a:rPr kumimoji="1" lang="ja-JP" altLang="en-US" smtClean="0"/>
              <a:pPr/>
              <a:t>17</a:t>
            </a:fld>
            <a:endParaRPr kumimoji="1" lang="ja-JP" altLang="en-US" dirty="0"/>
          </a:p>
        </p:txBody>
      </p:sp>
    </p:spTree>
    <p:extLst>
      <p:ext uri="{BB962C8B-B14F-4D97-AF65-F5344CB8AC3E}">
        <p14:creationId xmlns:p14="http://schemas.microsoft.com/office/powerpoint/2010/main" val="1649350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18</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295637" y="1412777"/>
            <a:ext cx="6552728"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a:latin typeface="+mj-ea"/>
                <a:ea typeface="+mj-ea"/>
              </a:rPr>
              <a:t>Ⅲ</a:t>
            </a:r>
            <a:r>
              <a:rPr lang="ja-JP" altLang="en-US" sz="4400" b="1" dirty="0">
                <a:latin typeface="+mj-ea"/>
                <a:ea typeface="+mj-ea"/>
              </a:rPr>
              <a:t>．令和５年農政対策の</a:t>
            </a:r>
            <a:endParaRPr lang="en-US" altLang="ja-JP" sz="4400" b="1" dirty="0">
              <a:latin typeface="+mj-ea"/>
              <a:ea typeface="+mj-ea"/>
            </a:endParaRPr>
          </a:p>
          <a:p>
            <a:pPr algn="ctr"/>
            <a:r>
              <a:rPr lang="ja-JP" altLang="en-US" sz="4400" b="1" dirty="0">
                <a:latin typeface="+mj-ea"/>
                <a:ea typeface="+mj-ea"/>
              </a:rPr>
              <a:t>個別結果について</a:t>
            </a:r>
          </a:p>
        </p:txBody>
      </p:sp>
    </p:spTree>
    <p:extLst>
      <p:ext uri="{BB962C8B-B14F-4D97-AF65-F5344CB8AC3E}">
        <p14:creationId xmlns:p14="http://schemas.microsoft.com/office/powerpoint/2010/main" val="2887188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AC0CF3E3-977F-49A5-8EC7-B81E16CC7256}" type="slidenum">
              <a:rPr kumimoji="1" lang="ja-JP" altLang="en-US" smtClean="0"/>
              <a:pPr/>
              <a:t>1</a:t>
            </a:fld>
            <a:endParaRPr kumimoji="1" lang="ja-JP" altLang="en-US"/>
          </a:p>
        </p:txBody>
      </p:sp>
      <p:sp>
        <p:nvSpPr>
          <p:cNvPr id="3" name="テキスト ボックス 2"/>
          <p:cNvSpPr txBox="1"/>
          <p:nvPr/>
        </p:nvSpPr>
        <p:spPr>
          <a:xfrm>
            <a:off x="539552" y="188640"/>
            <a:ext cx="7992888" cy="6632585"/>
          </a:xfrm>
          <a:prstGeom prst="rect">
            <a:avLst/>
          </a:prstGeom>
          <a:noFill/>
        </p:spPr>
        <p:txBody>
          <a:bodyPr wrap="square" rtlCol="0">
            <a:spAutoFit/>
          </a:bodyPr>
          <a:lstStyle/>
          <a:p>
            <a:pPr algn="ctr">
              <a:lnSpc>
                <a:spcPts val="2400"/>
              </a:lnSpc>
            </a:pPr>
            <a:r>
              <a:rPr lang="en-US" altLang="ja-JP" sz="2400" dirty="0"/>
              <a:t>《</a:t>
            </a:r>
            <a:r>
              <a:rPr lang="ja-JP" altLang="en-US" sz="2400" dirty="0"/>
              <a:t>　目　次　</a:t>
            </a:r>
            <a:r>
              <a:rPr lang="en-US" altLang="ja-JP" sz="2400" dirty="0" smtClean="0"/>
              <a:t>》</a:t>
            </a:r>
          </a:p>
          <a:p>
            <a:pPr>
              <a:lnSpc>
                <a:spcPts val="2400"/>
              </a:lnSpc>
              <a:spcBef>
                <a:spcPts val="1200"/>
              </a:spcBef>
            </a:pPr>
            <a:r>
              <a:rPr lang="en-US" altLang="ja-JP" sz="2000" dirty="0" smtClean="0"/>
              <a:t>Ⅰ</a:t>
            </a:r>
            <a:r>
              <a:rPr lang="ja-JP" altLang="en-US" sz="2000" dirty="0"/>
              <a:t>．農政活動の意義と取り組み経過</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   ２</a:t>
            </a:r>
            <a:endParaRPr lang="en-US" altLang="ja-JP" sz="2000" dirty="0" smtClean="0"/>
          </a:p>
          <a:p>
            <a:pPr>
              <a:lnSpc>
                <a:spcPts val="2400"/>
              </a:lnSpc>
              <a:spcBef>
                <a:spcPts val="1200"/>
              </a:spcBef>
            </a:pPr>
            <a:r>
              <a:rPr lang="en-US" altLang="ja-JP" sz="2000" dirty="0" smtClean="0"/>
              <a:t>Ⅱ</a:t>
            </a:r>
            <a:r>
              <a:rPr lang="ja-JP" altLang="en-US" sz="2000" dirty="0"/>
              <a:t>．令和５年農政対策の主な結果について・・・・・・・・・・</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en-US" altLang="ja-JP" sz="2000" dirty="0" smtClean="0"/>
              <a:t>	</a:t>
            </a:r>
            <a:r>
              <a:rPr lang="ja-JP" altLang="en-US" sz="2000" dirty="0" smtClean="0"/>
              <a:t>１４</a:t>
            </a:r>
            <a:endParaRPr lang="en-US" altLang="ja-JP" sz="2000" dirty="0" smtClean="0"/>
          </a:p>
          <a:p>
            <a:pPr>
              <a:lnSpc>
                <a:spcPts val="2400"/>
              </a:lnSpc>
              <a:spcBef>
                <a:spcPts val="1200"/>
              </a:spcBef>
            </a:pPr>
            <a:r>
              <a:rPr lang="en-US" altLang="ja-JP" sz="2000" dirty="0" smtClean="0"/>
              <a:t>Ⅲ</a:t>
            </a:r>
            <a:r>
              <a:rPr lang="ja-JP" altLang="en-US" sz="2000" dirty="0"/>
              <a:t>．令和５年農政対策の個別結果について・・・・・・</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 １８</a:t>
            </a:r>
            <a:endParaRPr lang="en-US" altLang="ja-JP" sz="2000" dirty="0"/>
          </a:p>
          <a:p>
            <a:pPr>
              <a:lnSpc>
                <a:spcPts val="2400"/>
              </a:lnSpc>
              <a:spcBef>
                <a:spcPts val="600"/>
              </a:spcBef>
            </a:pPr>
            <a:r>
              <a:rPr lang="ja-JP" altLang="en-US" sz="2000" dirty="0"/>
              <a:t> </a:t>
            </a:r>
            <a:r>
              <a:rPr lang="ja-JP" altLang="en-US" sz="2000" dirty="0" smtClean="0"/>
              <a:t>　１</a:t>
            </a:r>
            <a:r>
              <a:rPr lang="ja-JP" altLang="en-US" sz="2000" dirty="0"/>
              <a:t> </a:t>
            </a:r>
            <a:r>
              <a:rPr lang="ja-JP" altLang="en-US" sz="2000" dirty="0" smtClean="0"/>
              <a:t> 食料</a:t>
            </a:r>
            <a:r>
              <a:rPr lang="ja-JP" altLang="en-US" sz="2000" dirty="0"/>
              <a:t>・農業・農村基本法関係</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ja-JP" altLang="en-US" sz="2000" dirty="0"/>
              <a:t>・・ </a:t>
            </a:r>
            <a:r>
              <a:rPr lang="en-US" altLang="ja-JP" sz="2000" dirty="0"/>
              <a:t>	</a:t>
            </a:r>
            <a:r>
              <a:rPr lang="ja-JP" altLang="en-US" sz="2000" dirty="0" smtClean="0"/>
              <a:t>１９</a:t>
            </a:r>
            <a:endParaRPr lang="en-US" altLang="ja-JP" sz="2000" dirty="0"/>
          </a:p>
          <a:p>
            <a:pPr>
              <a:lnSpc>
                <a:spcPts val="2400"/>
              </a:lnSpc>
              <a:spcBef>
                <a:spcPts val="600"/>
              </a:spcBef>
            </a:pPr>
            <a:r>
              <a:rPr lang="ja-JP" altLang="en-US" sz="2000" dirty="0"/>
              <a:t>　</a:t>
            </a:r>
            <a:r>
              <a:rPr lang="ja-JP" altLang="en-US" sz="2000" dirty="0" smtClean="0"/>
              <a:t> ２  予算</a:t>
            </a:r>
            <a:r>
              <a:rPr lang="ja-JP" altLang="en-US" sz="2000" dirty="0"/>
              <a:t>関係</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ja-JP" altLang="en-US" sz="2000" dirty="0"/>
              <a:t>・・ </a:t>
            </a:r>
            <a:r>
              <a:rPr lang="en-US" altLang="ja-JP" sz="2000" dirty="0"/>
              <a:t>	</a:t>
            </a:r>
            <a:r>
              <a:rPr lang="ja-JP" altLang="en-US" sz="2000" dirty="0" smtClean="0"/>
              <a:t>２５</a:t>
            </a:r>
            <a:endParaRPr lang="en-US" altLang="ja-JP" sz="2000" dirty="0"/>
          </a:p>
          <a:p>
            <a:pPr>
              <a:lnSpc>
                <a:spcPts val="2400"/>
              </a:lnSpc>
              <a:spcBef>
                <a:spcPts val="600"/>
              </a:spcBef>
            </a:pPr>
            <a:r>
              <a:rPr lang="ja-JP" altLang="en-US" sz="2000" dirty="0"/>
              <a:t>　</a:t>
            </a:r>
            <a:r>
              <a:rPr lang="ja-JP" altLang="en-US" sz="2000" dirty="0" smtClean="0"/>
              <a:t> ３  税制関係・</a:t>
            </a:r>
            <a:r>
              <a:rPr lang="ja-JP" altLang="en-US" sz="2000" dirty="0"/>
              <a:t>・・・・・・・・・・・・・・</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ja-JP" altLang="en-US" sz="2000" dirty="0"/>
              <a:t>・・・・・・・・・</a:t>
            </a:r>
            <a:r>
              <a:rPr lang="ja-JP" altLang="en-US" sz="2000" dirty="0" smtClean="0"/>
              <a:t>・・</a:t>
            </a:r>
            <a:r>
              <a:rPr lang="ja-JP" altLang="en-US" sz="2000" dirty="0"/>
              <a:t>・・ </a:t>
            </a:r>
            <a:r>
              <a:rPr lang="en-US" altLang="ja-JP" sz="2000" dirty="0"/>
              <a:t>	</a:t>
            </a:r>
            <a:r>
              <a:rPr lang="ja-JP" altLang="en-US" sz="2000" dirty="0" smtClean="0"/>
              <a:t>２７</a:t>
            </a:r>
            <a:endParaRPr lang="en-US" altLang="ja-JP" sz="2000" dirty="0"/>
          </a:p>
          <a:p>
            <a:pPr>
              <a:lnSpc>
                <a:spcPts val="2400"/>
              </a:lnSpc>
              <a:spcBef>
                <a:spcPts val="600"/>
              </a:spcBef>
            </a:pPr>
            <a:r>
              <a:rPr lang="ja-JP" altLang="en-US" sz="2000" dirty="0"/>
              <a:t>　</a:t>
            </a:r>
            <a:r>
              <a:rPr lang="ja-JP" altLang="en-US" sz="2000" dirty="0" smtClean="0"/>
              <a:t> ４  国際関係・</a:t>
            </a:r>
            <a:r>
              <a:rPr lang="ja-JP" altLang="en-US" sz="2000" dirty="0"/>
              <a:t>・・・・・・・・・・・・・・・・・・・・・・・・・・・・・・・・・・・・・</a:t>
            </a:r>
            <a:r>
              <a:rPr lang="ja-JP" altLang="en-US" sz="2000" dirty="0" smtClean="0"/>
              <a:t>・・・・</a:t>
            </a:r>
            <a:r>
              <a:rPr lang="ja-JP" altLang="en-US" sz="2000" dirty="0"/>
              <a:t>・</a:t>
            </a:r>
            <a:r>
              <a:rPr lang="ja-JP" altLang="en-US" sz="2000" dirty="0" smtClean="0"/>
              <a:t>・・ ２８</a:t>
            </a:r>
            <a:endParaRPr lang="en-US" altLang="ja-JP" sz="2000" dirty="0"/>
          </a:p>
          <a:p>
            <a:pPr>
              <a:lnSpc>
                <a:spcPts val="2400"/>
              </a:lnSpc>
              <a:spcBef>
                <a:spcPts val="600"/>
              </a:spcBef>
            </a:pPr>
            <a:r>
              <a:rPr lang="ja-JP" altLang="en-US" sz="2000" dirty="0"/>
              <a:t>　</a:t>
            </a:r>
            <a:r>
              <a:rPr lang="ja-JP" altLang="en-US" sz="2000" dirty="0" smtClean="0"/>
              <a:t> ５  農村</a:t>
            </a:r>
            <a:r>
              <a:rPr lang="ja-JP" altLang="en-US" sz="2000" dirty="0"/>
              <a:t>関係・・</a:t>
            </a:r>
            <a:r>
              <a:rPr lang="ja-JP" altLang="en-US" sz="2000" dirty="0" smtClean="0"/>
              <a:t>・・</a:t>
            </a:r>
            <a:r>
              <a:rPr lang="ja-JP" altLang="en-US" sz="2000" dirty="0"/>
              <a:t>・・・・・・・・・・・・・・・・・・・・・・・・・・・・・・・・・・・・・</a:t>
            </a:r>
            <a:r>
              <a:rPr lang="ja-JP" altLang="en-US" sz="2000" dirty="0" smtClean="0"/>
              <a:t>・・・・ ２９</a:t>
            </a:r>
            <a:endParaRPr lang="en-US" altLang="ja-JP" sz="2000" dirty="0"/>
          </a:p>
          <a:p>
            <a:pPr>
              <a:lnSpc>
                <a:spcPts val="2400"/>
              </a:lnSpc>
              <a:spcBef>
                <a:spcPts val="600"/>
              </a:spcBef>
            </a:pPr>
            <a:r>
              <a:rPr lang="ja-JP" altLang="en-US" sz="2000" dirty="0"/>
              <a:t>　</a:t>
            </a:r>
            <a:r>
              <a:rPr lang="ja-JP" altLang="en-US" sz="2000" dirty="0" smtClean="0"/>
              <a:t> ６  物流</a:t>
            </a:r>
            <a:r>
              <a:rPr lang="ja-JP" altLang="en-US" sz="2000" dirty="0"/>
              <a:t>関係・・・・・・・・・・・・・・・・・・・・・・・・・・・・・・・・・・・・・・・</a:t>
            </a:r>
            <a:r>
              <a:rPr lang="ja-JP" altLang="en-US" sz="2000" dirty="0" smtClean="0"/>
              <a:t>・・・・・・ ３０</a:t>
            </a:r>
            <a:endParaRPr lang="en-US" altLang="ja-JP" sz="2000" dirty="0"/>
          </a:p>
          <a:p>
            <a:pPr>
              <a:lnSpc>
                <a:spcPts val="2400"/>
              </a:lnSpc>
              <a:spcBef>
                <a:spcPts val="600"/>
              </a:spcBef>
            </a:pPr>
            <a:r>
              <a:rPr lang="ja-JP" altLang="en-US" sz="2000" dirty="0" smtClean="0"/>
              <a:t>　</a:t>
            </a:r>
            <a:r>
              <a:rPr lang="ja-JP" altLang="en-US" sz="2000" dirty="0"/>
              <a:t> </a:t>
            </a:r>
            <a:r>
              <a:rPr lang="ja-JP" altLang="en-US" sz="2000" dirty="0" smtClean="0"/>
              <a:t>７  品目</a:t>
            </a:r>
            <a:r>
              <a:rPr lang="ja-JP" altLang="en-US" sz="2000" dirty="0"/>
              <a:t>別対策関係・・・・・・・・・・・・・・・・・・・・・・・・・・・・・・・・・・・</a:t>
            </a:r>
            <a:r>
              <a:rPr lang="ja-JP" altLang="en-US" sz="2000" dirty="0" smtClean="0"/>
              <a:t>・・</a:t>
            </a:r>
            <a:r>
              <a:rPr lang="ja-JP" altLang="en-US" sz="2000" dirty="0"/>
              <a:t>・</a:t>
            </a:r>
            <a:r>
              <a:rPr lang="ja-JP" altLang="en-US" sz="2000" dirty="0" smtClean="0"/>
              <a:t>・ ３１</a:t>
            </a:r>
            <a:endParaRPr lang="en-US" altLang="ja-JP" sz="2000" dirty="0" smtClean="0"/>
          </a:p>
          <a:p>
            <a:pPr>
              <a:lnSpc>
                <a:spcPts val="2400"/>
              </a:lnSpc>
              <a:spcBef>
                <a:spcPts val="1200"/>
              </a:spcBef>
            </a:pPr>
            <a:r>
              <a:rPr lang="en-US" altLang="ja-JP" sz="2000" dirty="0"/>
              <a:t>Ⅳ</a:t>
            </a:r>
            <a:r>
              <a:rPr lang="ja-JP" altLang="en-US" sz="2000" dirty="0" err="1"/>
              <a:t>．</a:t>
            </a:r>
            <a:r>
              <a:rPr lang="ja-JP" altLang="en-US" sz="2000" dirty="0"/>
              <a:t>ＪＡグループ山形の取り組みと結果について（追加）・・・・・・・・・・</a:t>
            </a:r>
            <a:r>
              <a:rPr lang="ja-JP" altLang="en-US" sz="2000" dirty="0" smtClean="0"/>
              <a:t>・ ３６</a:t>
            </a:r>
            <a:endParaRPr lang="en-US" altLang="ja-JP" sz="2000" dirty="0" smtClean="0"/>
          </a:p>
          <a:p>
            <a:pPr>
              <a:lnSpc>
                <a:spcPts val="2400"/>
              </a:lnSpc>
              <a:spcBef>
                <a:spcPts val="1200"/>
              </a:spcBef>
            </a:pPr>
            <a:r>
              <a:rPr lang="en-US" altLang="ja-JP" sz="2000" dirty="0"/>
              <a:t>Ⅴ</a:t>
            </a:r>
            <a:r>
              <a:rPr lang="ja-JP" altLang="en-US" sz="2000" dirty="0"/>
              <a:t>．令和５年の「国消国産月間」の取り組み・・・・・・・・・・・・・・・・・・・・</a:t>
            </a:r>
            <a:r>
              <a:rPr lang="ja-JP" altLang="en-US" sz="2000" dirty="0" smtClean="0"/>
              <a:t>・ ４８</a:t>
            </a:r>
            <a:endParaRPr lang="en-US" altLang="ja-JP" sz="2000" dirty="0"/>
          </a:p>
          <a:p>
            <a:pPr>
              <a:lnSpc>
                <a:spcPts val="2400"/>
              </a:lnSpc>
              <a:spcBef>
                <a:spcPts val="600"/>
              </a:spcBef>
            </a:pPr>
            <a:r>
              <a:rPr lang="ja-JP" altLang="en-US" sz="2000" dirty="0"/>
              <a:t>　</a:t>
            </a:r>
            <a:r>
              <a:rPr lang="ja-JP" altLang="en-US" sz="2000" dirty="0" smtClean="0"/>
              <a:t> １  令和</a:t>
            </a:r>
            <a:r>
              <a:rPr lang="ja-JP" altLang="en-US" sz="2000" dirty="0"/>
              <a:t>５年度「国消国産」ＪＡグループ統一運動について・・・・・・・</a:t>
            </a:r>
            <a:r>
              <a:rPr lang="ja-JP" altLang="en-US" sz="2000" dirty="0" smtClean="0"/>
              <a:t>・ ４９</a:t>
            </a:r>
            <a:endParaRPr lang="en-US" altLang="ja-JP" sz="2000" dirty="0"/>
          </a:p>
          <a:p>
            <a:pPr>
              <a:lnSpc>
                <a:spcPts val="2400"/>
              </a:lnSpc>
              <a:spcBef>
                <a:spcPts val="600"/>
              </a:spcBef>
            </a:pPr>
            <a:r>
              <a:rPr lang="ja-JP" altLang="en-US" sz="2000" dirty="0"/>
              <a:t>　 </a:t>
            </a:r>
            <a:r>
              <a:rPr lang="ja-JP" altLang="en-US" sz="2000" dirty="0" smtClean="0"/>
              <a:t>２  ＪＡ</a:t>
            </a:r>
            <a:r>
              <a:rPr lang="ja-JP" altLang="en-US" sz="2000" dirty="0"/>
              <a:t>グループ山形の取り組み（追加） ・・・・・・・・・・・・・・・・・</a:t>
            </a:r>
            <a:r>
              <a:rPr lang="ja-JP" altLang="en-US" sz="2000" dirty="0" smtClean="0"/>
              <a:t>・・・・・・ ５１</a:t>
            </a:r>
            <a:endParaRPr lang="en-US" altLang="ja-JP" sz="2000" dirty="0"/>
          </a:p>
          <a:p>
            <a:pPr>
              <a:lnSpc>
                <a:spcPts val="2400"/>
              </a:lnSpc>
              <a:spcBef>
                <a:spcPts val="1200"/>
              </a:spcBef>
            </a:pPr>
            <a:r>
              <a:rPr lang="en-US" altLang="ja-JP" sz="2000" dirty="0"/>
              <a:t>Ⅵ</a:t>
            </a:r>
            <a:r>
              <a:rPr lang="ja-JP" altLang="en-US" sz="2000" dirty="0"/>
              <a:t>．令和６年農政対策の見通しと取り組みについて ・・・・・・・・・・・・・</a:t>
            </a:r>
            <a:r>
              <a:rPr lang="ja-JP" altLang="en-US" sz="2000" dirty="0" smtClean="0"/>
              <a:t>・ ５７</a:t>
            </a:r>
            <a:r>
              <a:rPr lang="ja-JP" altLang="en-US" sz="2000" dirty="0"/>
              <a:t>　　</a:t>
            </a:r>
            <a:endParaRPr lang="en-US" altLang="ja-JP"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二等辺三角形 57">
            <a:extLst>
              <a:ext uri="{FF2B5EF4-FFF2-40B4-BE49-F238E27FC236}">
                <a16:creationId xmlns:a16="http://schemas.microsoft.com/office/drawing/2014/main" id="{47D3108D-8762-88A2-8FE4-B9F47ECC192E}"/>
              </a:ext>
            </a:extLst>
          </p:cNvPr>
          <p:cNvSpPr/>
          <p:nvPr/>
        </p:nvSpPr>
        <p:spPr>
          <a:xfrm rot="20105979" flipH="1">
            <a:off x="5232239" y="4986058"/>
            <a:ext cx="181973" cy="368781"/>
          </a:xfrm>
          <a:prstGeom prst="triangle">
            <a:avLst/>
          </a:prstGeom>
          <a:solidFill>
            <a:schemeClr val="accent4">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a:extLst>
              <a:ext uri="{FF2B5EF4-FFF2-40B4-BE49-F238E27FC236}">
                <a16:creationId xmlns:a16="http://schemas.microsoft.com/office/drawing/2014/main" id="{0BA0DD5B-8CBE-0C6C-465E-297B30D1EDDF}"/>
              </a:ext>
            </a:extLst>
          </p:cNvPr>
          <p:cNvSpPr/>
          <p:nvPr/>
        </p:nvSpPr>
        <p:spPr>
          <a:xfrm rot="5400000">
            <a:off x="4987303" y="4021341"/>
            <a:ext cx="1415913" cy="423738"/>
          </a:xfrm>
          <a:prstGeom prst="triangle">
            <a:avLst>
              <a:gd name="adj" fmla="val 50000"/>
            </a:avLst>
          </a:prstGeom>
          <a:solidFill>
            <a:schemeClr val="accent6">
              <a:lumMod val="60000"/>
              <a:lumOff val="4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2" name="直線コネクタ 71">
            <a:extLst>
              <a:ext uri="{FF2B5EF4-FFF2-40B4-BE49-F238E27FC236}">
                <a16:creationId xmlns:a16="http://schemas.microsoft.com/office/drawing/2014/main" id="{AF28B355-692A-9487-C569-1D0FB49ADCC3}"/>
              </a:ext>
            </a:extLst>
          </p:cNvPr>
          <p:cNvCxnSpPr>
            <a:cxnSpLocks/>
          </p:cNvCxnSpPr>
          <p:nvPr/>
        </p:nvCxnSpPr>
        <p:spPr>
          <a:xfrm>
            <a:off x="158683" y="6265584"/>
            <a:ext cx="125858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1E61AC98-E75D-6613-E72D-DBF4435B9C0F}"/>
              </a:ext>
            </a:extLst>
          </p:cNvPr>
          <p:cNvSpPr/>
          <p:nvPr/>
        </p:nvSpPr>
        <p:spPr>
          <a:xfrm>
            <a:off x="470733" y="6154347"/>
            <a:ext cx="552906" cy="169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51" name="直線コネクタ 50">
            <a:extLst>
              <a:ext uri="{FF2B5EF4-FFF2-40B4-BE49-F238E27FC236}">
                <a16:creationId xmlns:a16="http://schemas.microsoft.com/office/drawing/2014/main" id="{B8ECC3A5-A06C-CB9E-D03F-7939A7F79404}"/>
              </a:ext>
            </a:extLst>
          </p:cNvPr>
          <p:cNvCxnSpPr>
            <a:cxnSpLocks/>
          </p:cNvCxnSpPr>
          <p:nvPr/>
        </p:nvCxnSpPr>
        <p:spPr>
          <a:xfrm>
            <a:off x="2436663" y="6271819"/>
            <a:ext cx="343358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2C3E79F4-E3DD-580B-40F3-E52A037290AE}"/>
              </a:ext>
            </a:extLst>
          </p:cNvPr>
          <p:cNvSpPr/>
          <p:nvPr/>
        </p:nvSpPr>
        <p:spPr>
          <a:xfrm>
            <a:off x="3782519" y="6130462"/>
            <a:ext cx="651438" cy="2368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17" name="直線矢印コネクタ 16">
            <a:extLst>
              <a:ext uri="{FF2B5EF4-FFF2-40B4-BE49-F238E27FC236}">
                <a16:creationId xmlns:a16="http://schemas.microsoft.com/office/drawing/2014/main" id="{46018981-C33A-E669-D085-9EEAC9E7540C}"/>
              </a:ext>
            </a:extLst>
          </p:cNvPr>
          <p:cNvCxnSpPr/>
          <p:nvPr/>
        </p:nvCxnSpPr>
        <p:spPr>
          <a:xfrm>
            <a:off x="9914" y="3232964"/>
            <a:ext cx="8877528"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6B26EF6-191A-62E5-6654-F87EE7423EE1}"/>
              </a:ext>
            </a:extLst>
          </p:cNvPr>
          <p:cNvSpPr txBox="1"/>
          <p:nvPr/>
        </p:nvSpPr>
        <p:spPr>
          <a:xfrm>
            <a:off x="40223" y="548680"/>
            <a:ext cx="6836033" cy="461665"/>
          </a:xfrm>
          <a:prstGeom prst="rect">
            <a:avLst/>
          </a:prstGeom>
          <a:noFill/>
        </p:spPr>
        <p:txBody>
          <a:bodyPr wrap="square" rtlCol="0">
            <a:spAutoFit/>
          </a:bodyPr>
          <a:lstStyle/>
          <a:p>
            <a:r>
              <a:rPr kumimoji="1" lang="ja-JP" altLang="en-US" sz="2400" dirty="0">
                <a:solidFill>
                  <a:schemeClr val="bg2">
                    <a:lumMod val="25000"/>
                  </a:schemeClr>
                </a:solidFill>
                <a:latin typeface="+mn-ea"/>
              </a:rPr>
              <a:t>食料・農業・農村基本法改正を巡る動向</a:t>
            </a:r>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44721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55227" y="1144542"/>
            <a:ext cx="9053277" cy="1132329"/>
          </a:xfrm>
          <a:prstGeom prst="roundRect">
            <a:avLst>
              <a:gd name="adj" fmla="val 7826"/>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dirty="0"/>
              <a:t>　政府は、自民党の提言等を踏まえ、令和６年の通常国会において、食料・農業・農村基本法の改正法案（関連法案含む）を提出する見通し。</a:t>
            </a:r>
            <a:endParaRPr lang="en-US" altLang="ja-JP" dirty="0"/>
          </a:p>
          <a:p>
            <a:r>
              <a:rPr lang="ja-JP" altLang="en-US" dirty="0"/>
              <a:t>　なお、</a:t>
            </a:r>
            <a:r>
              <a:rPr lang="ja-JP" altLang="en-US" dirty="0">
                <a:solidFill>
                  <a:schemeClr val="tx1"/>
                </a:solidFill>
              </a:rPr>
              <a:t>政府・与党の取りまとめ内容には、ＪＡグループの要請内容が概ね反映されている。</a:t>
            </a:r>
            <a:endParaRPr lang="en-US" altLang="ja-JP" dirty="0">
              <a:solidFill>
                <a:schemeClr val="tx1"/>
              </a:solidFill>
            </a:endParaRPr>
          </a:p>
        </p:txBody>
      </p:sp>
      <p:sp>
        <p:nvSpPr>
          <p:cNvPr id="2" name="楕円 1">
            <a:extLst>
              <a:ext uri="{FF2B5EF4-FFF2-40B4-BE49-F238E27FC236}">
                <a16:creationId xmlns:a16="http://schemas.microsoft.com/office/drawing/2014/main" id="{E73CBF62-C6EB-BB9E-AF93-34CE2BC87F5E}"/>
              </a:ext>
            </a:extLst>
          </p:cNvPr>
          <p:cNvSpPr/>
          <p:nvPr/>
        </p:nvSpPr>
        <p:spPr>
          <a:xfrm>
            <a:off x="2974686" y="3079041"/>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0BF463FD-3697-6D45-A741-92A4F67A05C2}"/>
              </a:ext>
            </a:extLst>
          </p:cNvPr>
          <p:cNvSpPr/>
          <p:nvPr/>
        </p:nvSpPr>
        <p:spPr>
          <a:xfrm>
            <a:off x="4619535" y="3080784"/>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AF0CFA70-BBE1-AEDD-5531-D73889BA0431}"/>
              </a:ext>
            </a:extLst>
          </p:cNvPr>
          <p:cNvSpPr/>
          <p:nvPr/>
        </p:nvSpPr>
        <p:spPr>
          <a:xfrm>
            <a:off x="6506126" y="3080613"/>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35C73C02-25A2-A121-115D-DBBEFF05900A}"/>
              </a:ext>
            </a:extLst>
          </p:cNvPr>
          <p:cNvSpPr/>
          <p:nvPr/>
        </p:nvSpPr>
        <p:spPr>
          <a:xfrm>
            <a:off x="7956376" y="3080687"/>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51FEED4-4FE1-DFFB-B7F2-0134503C9FB5}"/>
              </a:ext>
            </a:extLst>
          </p:cNvPr>
          <p:cNvSpPr txBox="1"/>
          <p:nvPr/>
        </p:nvSpPr>
        <p:spPr>
          <a:xfrm>
            <a:off x="2699792" y="2790989"/>
            <a:ext cx="932518" cy="307777"/>
          </a:xfrm>
          <a:prstGeom prst="rect">
            <a:avLst/>
          </a:prstGeom>
          <a:noFill/>
        </p:spPr>
        <p:txBody>
          <a:bodyPr wrap="square" rtlCol="0">
            <a:spAutoFit/>
          </a:bodyPr>
          <a:lstStyle/>
          <a:p>
            <a:pPr algn="ctr"/>
            <a:r>
              <a:rPr kumimoji="1" lang="en-US" altLang="ja-JP" sz="1400" dirty="0">
                <a:solidFill>
                  <a:schemeClr val="bg2">
                    <a:lumMod val="10000"/>
                  </a:schemeClr>
                </a:solidFill>
              </a:rPr>
              <a:t>11</a:t>
            </a:r>
            <a:r>
              <a:rPr kumimoji="1" lang="ja-JP" altLang="en-US" sz="1400" dirty="0">
                <a:solidFill>
                  <a:schemeClr val="bg2">
                    <a:lumMod val="10000"/>
                  </a:schemeClr>
                </a:solidFill>
              </a:rPr>
              <a:t>月</a:t>
            </a:r>
            <a:r>
              <a:rPr lang="en-US" altLang="ja-JP" sz="1400" dirty="0">
                <a:solidFill>
                  <a:schemeClr val="bg2">
                    <a:lumMod val="10000"/>
                  </a:schemeClr>
                </a:solidFill>
              </a:rPr>
              <a:t>30</a:t>
            </a:r>
            <a:r>
              <a:rPr kumimoji="1" lang="ja-JP" altLang="en-US" sz="1400" dirty="0">
                <a:solidFill>
                  <a:schemeClr val="bg2">
                    <a:lumMod val="10000"/>
                  </a:schemeClr>
                </a:solidFill>
              </a:rPr>
              <a:t>日</a:t>
            </a:r>
          </a:p>
        </p:txBody>
      </p:sp>
      <p:sp>
        <p:nvSpPr>
          <p:cNvPr id="19" name="テキスト ボックス 18">
            <a:extLst>
              <a:ext uri="{FF2B5EF4-FFF2-40B4-BE49-F238E27FC236}">
                <a16:creationId xmlns:a16="http://schemas.microsoft.com/office/drawing/2014/main" id="{6D6143B7-8D65-2374-9CFD-281D946E086D}"/>
              </a:ext>
            </a:extLst>
          </p:cNvPr>
          <p:cNvSpPr txBox="1"/>
          <p:nvPr/>
        </p:nvSpPr>
        <p:spPr>
          <a:xfrm>
            <a:off x="4283968" y="2790989"/>
            <a:ext cx="963363" cy="307777"/>
          </a:xfrm>
          <a:prstGeom prst="rect">
            <a:avLst/>
          </a:prstGeom>
          <a:noFill/>
        </p:spPr>
        <p:txBody>
          <a:bodyPr wrap="square" rtlCol="0">
            <a:spAutoFit/>
          </a:bodyPr>
          <a:lstStyle/>
          <a:p>
            <a:pPr algn="ctr"/>
            <a:r>
              <a:rPr lang="en-US" altLang="ja-JP" sz="1400" dirty="0">
                <a:solidFill>
                  <a:schemeClr val="bg2">
                    <a:lumMod val="10000"/>
                  </a:schemeClr>
                </a:solidFill>
              </a:rPr>
              <a:t>12</a:t>
            </a:r>
            <a:r>
              <a:rPr kumimoji="1" lang="ja-JP" altLang="en-US" sz="1400" dirty="0">
                <a:solidFill>
                  <a:schemeClr val="bg2">
                    <a:lumMod val="10000"/>
                  </a:schemeClr>
                </a:solidFill>
              </a:rPr>
              <a:t>月</a:t>
            </a:r>
            <a:r>
              <a:rPr lang="en-US" altLang="ja-JP" sz="1400" dirty="0">
                <a:solidFill>
                  <a:schemeClr val="bg2">
                    <a:lumMod val="10000"/>
                  </a:schemeClr>
                </a:solidFill>
              </a:rPr>
              <a:t>14</a:t>
            </a:r>
            <a:r>
              <a:rPr kumimoji="1" lang="ja-JP" altLang="en-US" sz="1400" dirty="0">
                <a:solidFill>
                  <a:schemeClr val="bg2">
                    <a:lumMod val="10000"/>
                  </a:schemeClr>
                </a:solidFill>
              </a:rPr>
              <a:t>日</a:t>
            </a:r>
          </a:p>
        </p:txBody>
      </p:sp>
      <p:sp>
        <p:nvSpPr>
          <p:cNvPr id="20" name="テキスト ボックス 19">
            <a:extLst>
              <a:ext uri="{FF2B5EF4-FFF2-40B4-BE49-F238E27FC236}">
                <a16:creationId xmlns:a16="http://schemas.microsoft.com/office/drawing/2014/main" id="{1C3138C5-B7CA-2D84-3B6F-71B54CA8F7C4}"/>
              </a:ext>
            </a:extLst>
          </p:cNvPr>
          <p:cNvSpPr txBox="1"/>
          <p:nvPr/>
        </p:nvSpPr>
        <p:spPr>
          <a:xfrm>
            <a:off x="6005414" y="2790989"/>
            <a:ext cx="1363119" cy="307777"/>
          </a:xfrm>
          <a:prstGeom prst="rect">
            <a:avLst/>
          </a:prstGeom>
          <a:noFill/>
        </p:spPr>
        <p:txBody>
          <a:bodyPr wrap="square" rtlCol="0">
            <a:spAutoFit/>
          </a:bodyPr>
          <a:lstStyle/>
          <a:p>
            <a:pPr algn="ctr"/>
            <a:r>
              <a:rPr lang="en-US" altLang="ja-JP" sz="1400" dirty="0">
                <a:solidFill>
                  <a:schemeClr val="bg2">
                    <a:lumMod val="10000"/>
                  </a:schemeClr>
                </a:solidFill>
              </a:rPr>
              <a:t>12</a:t>
            </a:r>
            <a:r>
              <a:rPr kumimoji="1" lang="ja-JP" altLang="en-US" sz="1400" dirty="0">
                <a:solidFill>
                  <a:schemeClr val="bg2">
                    <a:lumMod val="10000"/>
                  </a:schemeClr>
                </a:solidFill>
              </a:rPr>
              <a:t>月</a:t>
            </a:r>
            <a:r>
              <a:rPr kumimoji="1" lang="en-US" altLang="ja-JP" sz="1400" dirty="0">
                <a:solidFill>
                  <a:schemeClr val="bg2">
                    <a:lumMod val="10000"/>
                  </a:schemeClr>
                </a:solidFill>
              </a:rPr>
              <a:t>27</a:t>
            </a:r>
            <a:r>
              <a:rPr kumimoji="1" lang="ja-JP" altLang="en-US" sz="1400" dirty="0">
                <a:solidFill>
                  <a:schemeClr val="bg2">
                    <a:lumMod val="10000"/>
                  </a:schemeClr>
                </a:solidFill>
              </a:rPr>
              <a:t>日</a:t>
            </a:r>
          </a:p>
        </p:txBody>
      </p:sp>
      <p:sp>
        <p:nvSpPr>
          <p:cNvPr id="23" name="テキスト ボックス 22">
            <a:extLst>
              <a:ext uri="{FF2B5EF4-FFF2-40B4-BE49-F238E27FC236}">
                <a16:creationId xmlns:a16="http://schemas.microsoft.com/office/drawing/2014/main" id="{A0DDEFD2-FBEF-6B13-9D11-F94052ACD8E1}"/>
              </a:ext>
            </a:extLst>
          </p:cNvPr>
          <p:cNvSpPr txBox="1"/>
          <p:nvPr/>
        </p:nvSpPr>
        <p:spPr>
          <a:xfrm>
            <a:off x="7457353" y="2790989"/>
            <a:ext cx="1363119" cy="307777"/>
          </a:xfrm>
          <a:prstGeom prst="rect">
            <a:avLst/>
          </a:prstGeom>
          <a:noFill/>
        </p:spPr>
        <p:txBody>
          <a:bodyPr wrap="square" rtlCol="0">
            <a:spAutoFit/>
          </a:bodyPr>
          <a:lstStyle/>
          <a:p>
            <a:pPr algn="ctr"/>
            <a:r>
              <a:rPr kumimoji="1" lang="ja-JP" altLang="en-US" sz="1400" dirty="0">
                <a:solidFill>
                  <a:schemeClr val="bg2">
                    <a:lumMod val="10000"/>
                  </a:schemeClr>
                </a:solidFill>
              </a:rPr>
              <a:t>１月？日～</a:t>
            </a:r>
          </a:p>
        </p:txBody>
      </p:sp>
      <p:sp>
        <p:nvSpPr>
          <p:cNvPr id="26" name="テキスト ボックス 25">
            <a:extLst>
              <a:ext uri="{FF2B5EF4-FFF2-40B4-BE49-F238E27FC236}">
                <a16:creationId xmlns:a16="http://schemas.microsoft.com/office/drawing/2014/main" id="{5A24EFC7-E069-B170-CC86-5EC8557C166B}"/>
              </a:ext>
            </a:extLst>
          </p:cNvPr>
          <p:cNvSpPr txBox="1"/>
          <p:nvPr/>
        </p:nvSpPr>
        <p:spPr>
          <a:xfrm>
            <a:off x="5830082" y="4423739"/>
            <a:ext cx="1892759" cy="523220"/>
          </a:xfrm>
          <a:prstGeom prst="rect">
            <a:avLst/>
          </a:prstGeom>
          <a:noFill/>
        </p:spPr>
        <p:txBody>
          <a:bodyPr wrap="square" rtlCol="0">
            <a:spAutoFit/>
          </a:bodyPr>
          <a:lstStyle/>
          <a:p>
            <a:pPr algn="ctr"/>
            <a:r>
              <a:rPr kumimoji="1" lang="ja-JP" altLang="en-US" sz="1400" b="1" dirty="0"/>
              <a:t>食料安全保障強化</a:t>
            </a:r>
            <a:endParaRPr kumimoji="1" lang="en-US" altLang="ja-JP" sz="1400" b="1" dirty="0"/>
          </a:p>
          <a:p>
            <a:pPr algn="ctr"/>
            <a:r>
              <a:rPr kumimoji="1" lang="ja-JP" altLang="en-US" sz="1400" b="1" dirty="0"/>
              <a:t>政策大綱</a:t>
            </a:r>
            <a:r>
              <a:rPr kumimoji="1" lang="ja-JP" altLang="en-US" sz="1400" dirty="0"/>
              <a:t>を改訂</a:t>
            </a:r>
          </a:p>
        </p:txBody>
      </p:sp>
      <p:sp>
        <p:nvSpPr>
          <p:cNvPr id="29" name="テキスト ボックス 28">
            <a:extLst>
              <a:ext uri="{FF2B5EF4-FFF2-40B4-BE49-F238E27FC236}">
                <a16:creationId xmlns:a16="http://schemas.microsoft.com/office/drawing/2014/main" id="{E80E729A-7670-17E5-D884-2E2724D43827}"/>
              </a:ext>
            </a:extLst>
          </p:cNvPr>
          <p:cNvSpPr txBox="1"/>
          <p:nvPr/>
        </p:nvSpPr>
        <p:spPr>
          <a:xfrm>
            <a:off x="7442002" y="3564201"/>
            <a:ext cx="1265006" cy="307777"/>
          </a:xfrm>
          <a:prstGeom prst="rect">
            <a:avLst/>
          </a:prstGeom>
          <a:noFill/>
        </p:spPr>
        <p:txBody>
          <a:bodyPr wrap="square" rtlCol="0">
            <a:spAutoFit/>
          </a:bodyPr>
          <a:lstStyle/>
          <a:p>
            <a:pPr algn="ctr"/>
            <a:r>
              <a:rPr kumimoji="1" lang="ja-JP" altLang="en-US" sz="1400" dirty="0"/>
              <a:t>通常国会</a:t>
            </a:r>
          </a:p>
        </p:txBody>
      </p:sp>
      <p:sp>
        <p:nvSpPr>
          <p:cNvPr id="32" name="テキスト ボックス 31">
            <a:extLst>
              <a:ext uri="{FF2B5EF4-FFF2-40B4-BE49-F238E27FC236}">
                <a16:creationId xmlns:a16="http://schemas.microsoft.com/office/drawing/2014/main" id="{24BB277B-F18A-CA5D-5446-4039EF21279F}"/>
              </a:ext>
            </a:extLst>
          </p:cNvPr>
          <p:cNvSpPr txBox="1"/>
          <p:nvPr/>
        </p:nvSpPr>
        <p:spPr>
          <a:xfrm>
            <a:off x="7835047" y="3862452"/>
            <a:ext cx="1265006" cy="707886"/>
          </a:xfrm>
          <a:prstGeom prst="rect">
            <a:avLst/>
          </a:prstGeom>
          <a:noFill/>
        </p:spPr>
        <p:txBody>
          <a:bodyPr wrap="square" rtlCol="0">
            <a:spAutoFit/>
          </a:bodyPr>
          <a:lstStyle/>
          <a:p>
            <a:pPr algn="ctr"/>
            <a:r>
              <a:rPr kumimoji="1" lang="ja-JP" altLang="en-US" sz="1400" dirty="0"/>
              <a:t>基本法</a:t>
            </a:r>
            <a:endParaRPr kumimoji="1" lang="en-US" altLang="ja-JP" sz="1400" dirty="0"/>
          </a:p>
          <a:p>
            <a:pPr algn="ctr"/>
            <a:r>
              <a:rPr kumimoji="1" lang="ja-JP" altLang="en-US" sz="1400" dirty="0"/>
              <a:t>改正法案提出</a:t>
            </a:r>
            <a:endParaRPr kumimoji="1" lang="en-US" altLang="ja-JP" sz="1400" dirty="0"/>
          </a:p>
          <a:p>
            <a:pPr algn="ctr"/>
            <a:r>
              <a:rPr lang="ja-JP" altLang="en-US" sz="1200" dirty="0"/>
              <a:t>（関連法案含）</a:t>
            </a:r>
            <a:endParaRPr kumimoji="1" lang="ja-JP" altLang="en-US" sz="1200" dirty="0"/>
          </a:p>
        </p:txBody>
      </p:sp>
      <p:sp>
        <p:nvSpPr>
          <p:cNvPr id="33" name="テキスト ボックス 32">
            <a:extLst>
              <a:ext uri="{FF2B5EF4-FFF2-40B4-BE49-F238E27FC236}">
                <a16:creationId xmlns:a16="http://schemas.microsoft.com/office/drawing/2014/main" id="{9BD7A8E7-909A-AEBB-84C7-8F18BF88767E}"/>
              </a:ext>
            </a:extLst>
          </p:cNvPr>
          <p:cNvSpPr txBox="1"/>
          <p:nvPr/>
        </p:nvSpPr>
        <p:spPr>
          <a:xfrm>
            <a:off x="-112797" y="2617158"/>
            <a:ext cx="545356" cy="338554"/>
          </a:xfrm>
          <a:prstGeom prst="rect">
            <a:avLst/>
          </a:prstGeom>
          <a:noFill/>
        </p:spPr>
        <p:txBody>
          <a:bodyPr wrap="square" rtlCol="0">
            <a:spAutoFit/>
          </a:bodyPr>
          <a:lstStyle/>
          <a:p>
            <a:pPr algn="ctr"/>
            <a:r>
              <a:rPr lang="ja-JP" altLang="en-US" sz="1600" b="1" dirty="0">
                <a:solidFill>
                  <a:schemeClr val="bg2">
                    <a:lumMod val="10000"/>
                  </a:schemeClr>
                </a:solidFill>
              </a:rPr>
              <a:t>Ｒ</a:t>
            </a:r>
            <a:r>
              <a:rPr kumimoji="1" lang="ja-JP" altLang="en-US" sz="1600" b="1" dirty="0">
                <a:solidFill>
                  <a:schemeClr val="bg2">
                    <a:lumMod val="10000"/>
                  </a:schemeClr>
                </a:solidFill>
              </a:rPr>
              <a:t>５</a:t>
            </a:r>
          </a:p>
        </p:txBody>
      </p:sp>
      <p:sp>
        <p:nvSpPr>
          <p:cNvPr id="34" name="テキスト ボックス 33">
            <a:extLst>
              <a:ext uri="{FF2B5EF4-FFF2-40B4-BE49-F238E27FC236}">
                <a16:creationId xmlns:a16="http://schemas.microsoft.com/office/drawing/2014/main" id="{A7A2174D-4446-EC98-5DCB-F436D543C468}"/>
              </a:ext>
            </a:extLst>
          </p:cNvPr>
          <p:cNvSpPr txBox="1"/>
          <p:nvPr/>
        </p:nvSpPr>
        <p:spPr>
          <a:xfrm>
            <a:off x="7051341" y="2625894"/>
            <a:ext cx="833027" cy="338554"/>
          </a:xfrm>
          <a:prstGeom prst="rect">
            <a:avLst/>
          </a:prstGeom>
          <a:noFill/>
        </p:spPr>
        <p:txBody>
          <a:bodyPr wrap="square" rtlCol="0">
            <a:spAutoFit/>
          </a:bodyPr>
          <a:lstStyle/>
          <a:p>
            <a:pPr algn="ctr"/>
            <a:r>
              <a:rPr lang="ja-JP" altLang="en-US" sz="1600" b="1" dirty="0">
                <a:solidFill>
                  <a:schemeClr val="bg2">
                    <a:lumMod val="10000"/>
                  </a:schemeClr>
                </a:solidFill>
              </a:rPr>
              <a:t>Ｒ６</a:t>
            </a:r>
            <a:endParaRPr kumimoji="1" lang="ja-JP" altLang="en-US" sz="1600" b="1" dirty="0">
              <a:solidFill>
                <a:schemeClr val="bg2">
                  <a:lumMod val="10000"/>
                </a:schemeClr>
              </a:solidFill>
            </a:endParaRPr>
          </a:p>
        </p:txBody>
      </p:sp>
      <p:sp>
        <p:nvSpPr>
          <p:cNvPr id="35" name="テキスト ボックス 34">
            <a:extLst>
              <a:ext uri="{FF2B5EF4-FFF2-40B4-BE49-F238E27FC236}">
                <a16:creationId xmlns:a16="http://schemas.microsoft.com/office/drawing/2014/main" id="{76356265-CB55-0C84-76D3-2606BF6C460A}"/>
              </a:ext>
            </a:extLst>
          </p:cNvPr>
          <p:cNvSpPr txBox="1"/>
          <p:nvPr/>
        </p:nvSpPr>
        <p:spPr>
          <a:xfrm>
            <a:off x="3858557" y="3823039"/>
            <a:ext cx="1779734" cy="738664"/>
          </a:xfrm>
          <a:prstGeom prst="rect">
            <a:avLst/>
          </a:prstGeom>
          <a:noFill/>
        </p:spPr>
        <p:txBody>
          <a:bodyPr wrap="square" rtlCol="0">
            <a:spAutoFit/>
          </a:bodyPr>
          <a:lstStyle/>
          <a:p>
            <a:pPr algn="ctr"/>
            <a:r>
              <a:rPr lang="ja-JP" altLang="en-US" sz="1400" dirty="0"/>
              <a:t>基本法改正の</a:t>
            </a:r>
            <a:endParaRPr lang="en-US" altLang="ja-JP" sz="1400" dirty="0"/>
          </a:p>
          <a:p>
            <a:pPr algn="ctr"/>
            <a:r>
              <a:rPr lang="ja-JP" altLang="en-US" sz="1400" b="1" dirty="0"/>
              <a:t>具体的な方向性</a:t>
            </a:r>
            <a:endParaRPr lang="en-US" altLang="ja-JP" sz="1400" b="1" dirty="0"/>
          </a:p>
          <a:p>
            <a:pPr algn="ctr"/>
            <a:r>
              <a:rPr lang="ja-JP" altLang="en-US" sz="1400" b="1" dirty="0"/>
              <a:t>についての提言</a:t>
            </a:r>
            <a:endParaRPr lang="en-US" altLang="ja-JP" sz="1400" b="1" dirty="0"/>
          </a:p>
        </p:txBody>
      </p:sp>
      <p:sp>
        <p:nvSpPr>
          <p:cNvPr id="36" name="テキスト ボックス 35">
            <a:extLst>
              <a:ext uri="{FF2B5EF4-FFF2-40B4-BE49-F238E27FC236}">
                <a16:creationId xmlns:a16="http://schemas.microsoft.com/office/drawing/2014/main" id="{7F81281E-3B6F-2FC4-A71B-FC13063C7963}"/>
              </a:ext>
            </a:extLst>
          </p:cNvPr>
          <p:cNvSpPr txBox="1"/>
          <p:nvPr/>
        </p:nvSpPr>
        <p:spPr>
          <a:xfrm>
            <a:off x="2261186" y="3669787"/>
            <a:ext cx="1779734" cy="954107"/>
          </a:xfrm>
          <a:prstGeom prst="rect">
            <a:avLst/>
          </a:prstGeom>
          <a:noFill/>
        </p:spPr>
        <p:txBody>
          <a:bodyPr wrap="square" rtlCol="0">
            <a:spAutoFit/>
          </a:bodyPr>
          <a:lstStyle/>
          <a:p>
            <a:pPr algn="ctr"/>
            <a:r>
              <a:rPr lang="ja-JP" altLang="en-US" sz="1400" dirty="0"/>
              <a:t>新たな展開方向</a:t>
            </a:r>
            <a:endParaRPr lang="en-US" altLang="ja-JP" sz="1400" dirty="0"/>
          </a:p>
          <a:p>
            <a:pPr algn="ctr"/>
            <a:r>
              <a:rPr lang="ja-JP" altLang="en-US" sz="1400" dirty="0"/>
              <a:t>に基づく</a:t>
            </a:r>
            <a:endParaRPr lang="en-US" altLang="ja-JP" sz="1400" dirty="0"/>
          </a:p>
          <a:p>
            <a:pPr algn="ctr"/>
            <a:r>
              <a:rPr lang="ja-JP" altLang="en-US" sz="1400" b="1" dirty="0"/>
              <a:t>具体的な施策の内容</a:t>
            </a:r>
            <a:endParaRPr lang="en-US" altLang="ja-JP" sz="1400" b="1" dirty="0"/>
          </a:p>
          <a:p>
            <a:pPr algn="ctr"/>
            <a:r>
              <a:rPr lang="ja-JP" altLang="en-US" sz="1400" dirty="0"/>
              <a:t>を取りまとめ</a:t>
            </a:r>
            <a:endParaRPr lang="en-US" altLang="ja-JP" sz="1400" dirty="0"/>
          </a:p>
        </p:txBody>
      </p:sp>
      <p:sp>
        <p:nvSpPr>
          <p:cNvPr id="37" name="二等辺三角形 36">
            <a:extLst>
              <a:ext uri="{FF2B5EF4-FFF2-40B4-BE49-F238E27FC236}">
                <a16:creationId xmlns:a16="http://schemas.microsoft.com/office/drawing/2014/main" id="{B390F90D-0F47-BB65-E64B-C487F892CA40}"/>
              </a:ext>
            </a:extLst>
          </p:cNvPr>
          <p:cNvSpPr/>
          <p:nvPr/>
        </p:nvSpPr>
        <p:spPr>
          <a:xfrm flipH="1">
            <a:off x="8460345" y="3501008"/>
            <a:ext cx="66530" cy="372455"/>
          </a:xfrm>
          <a:prstGeom prst="triangle">
            <a:avLst/>
          </a:prstGeom>
          <a:solidFill>
            <a:schemeClr val="bg2">
              <a:lumMod val="50000"/>
            </a:schemeClr>
          </a:solidFill>
          <a:ln>
            <a:solidFill>
              <a:schemeClr val="bg2">
                <a:lumMod val="5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49C07F6-11DE-3440-8B81-5CA995BF225D}"/>
              </a:ext>
            </a:extLst>
          </p:cNvPr>
          <p:cNvSpPr txBox="1"/>
          <p:nvPr/>
        </p:nvSpPr>
        <p:spPr>
          <a:xfrm>
            <a:off x="2240598" y="5282624"/>
            <a:ext cx="1749323" cy="738664"/>
          </a:xfrm>
          <a:prstGeom prst="rect">
            <a:avLst/>
          </a:prstGeom>
          <a:noFill/>
        </p:spPr>
        <p:txBody>
          <a:bodyPr wrap="square" rtlCol="0">
            <a:spAutoFit/>
          </a:bodyPr>
          <a:lstStyle/>
          <a:p>
            <a:pPr algn="ctr"/>
            <a:r>
              <a:rPr kumimoji="1" lang="ja-JP" altLang="en-US" sz="1400" dirty="0"/>
              <a:t>農業基本政策</a:t>
            </a:r>
            <a:endParaRPr kumimoji="1" lang="en-US" altLang="ja-JP" sz="1400" dirty="0"/>
          </a:p>
          <a:p>
            <a:pPr algn="ctr"/>
            <a:r>
              <a:rPr lang="ja-JP" altLang="en-US" sz="1400" dirty="0"/>
              <a:t>農地政策</a:t>
            </a:r>
            <a:endParaRPr lang="en-US" altLang="ja-JP" sz="1400" dirty="0"/>
          </a:p>
          <a:p>
            <a:pPr algn="ctr"/>
            <a:r>
              <a:rPr kumimoji="1" lang="ja-JP" altLang="en-US" sz="1400" dirty="0"/>
              <a:t>食料産業政策</a:t>
            </a:r>
          </a:p>
        </p:txBody>
      </p:sp>
      <p:sp>
        <p:nvSpPr>
          <p:cNvPr id="41" name="テキスト ボックス 40">
            <a:extLst>
              <a:ext uri="{FF2B5EF4-FFF2-40B4-BE49-F238E27FC236}">
                <a16:creationId xmlns:a16="http://schemas.microsoft.com/office/drawing/2014/main" id="{F98B6D5F-C3B8-0452-5D28-4A9628A3754E}"/>
              </a:ext>
            </a:extLst>
          </p:cNvPr>
          <p:cNvSpPr txBox="1"/>
          <p:nvPr/>
        </p:nvSpPr>
        <p:spPr>
          <a:xfrm>
            <a:off x="2298006" y="5371593"/>
            <a:ext cx="194112" cy="646331"/>
          </a:xfrm>
          <a:prstGeom prst="rect">
            <a:avLst/>
          </a:prstGeom>
          <a:noFill/>
        </p:spPr>
        <p:txBody>
          <a:bodyPr wrap="square" rtlCol="0">
            <a:spAutoFit/>
          </a:bodyPr>
          <a:lstStyle/>
          <a:p>
            <a:pPr algn="ctr"/>
            <a:r>
              <a:rPr kumimoji="1" lang="ja-JP" altLang="en-US" sz="1200" dirty="0">
                <a:solidFill>
                  <a:schemeClr val="bg2">
                    <a:lumMod val="25000"/>
                  </a:schemeClr>
                </a:solidFill>
              </a:rPr>
              <a:t>分科会</a:t>
            </a:r>
          </a:p>
        </p:txBody>
      </p:sp>
      <p:sp>
        <p:nvSpPr>
          <p:cNvPr id="44" name="テキスト ボックス 43">
            <a:extLst>
              <a:ext uri="{FF2B5EF4-FFF2-40B4-BE49-F238E27FC236}">
                <a16:creationId xmlns:a16="http://schemas.microsoft.com/office/drawing/2014/main" id="{F3B058AE-E45B-105A-C3DB-199C222384B6}"/>
              </a:ext>
            </a:extLst>
          </p:cNvPr>
          <p:cNvSpPr txBox="1"/>
          <p:nvPr/>
        </p:nvSpPr>
        <p:spPr>
          <a:xfrm>
            <a:off x="2298006" y="5191575"/>
            <a:ext cx="194112" cy="276999"/>
          </a:xfrm>
          <a:prstGeom prst="rect">
            <a:avLst/>
          </a:prstGeom>
          <a:noFill/>
        </p:spPr>
        <p:txBody>
          <a:bodyPr wrap="square" rtlCol="0">
            <a:spAutoFit/>
          </a:bodyPr>
          <a:lstStyle/>
          <a:p>
            <a:pPr algn="ctr"/>
            <a:r>
              <a:rPr kumimoji="1" lang="ja-JP" altLang="en-US" sz="1200" dirty="0">
                <a:solidFill>
                  <a:schemeClr val="bg2">
                    <a:lumMod val="25000"/>
                  </a:schemeClr>
                </a:solidFill>
              </a:rPr>
              <a:t>３</a:t>
            </a:r>
          </a:p>
        </p:txBody>
      </p:sp>
      <p:sp>
        <p:nvSpPr>
          <p:cNvPr id="45" name="二等辺三角形 44">
            <a:extLst>
              <a:ext uri="{FF2B5EF4-FFF2-40B4-BE49-F238E27FC236}">
                <a16:creationId xmlns:a16="http://schemas.microsoft.com/office/drawing/2014/main" id="{06417047-12C2-3215-341B-1EC7F0663647}"/>
              </a:ext>
            </a:extLst>
          </p:cNvPr>
          <p:cNvSpPr/>
          <p:nvPr/>
        </p:nvSpPr>
        <p:spPr>
          <a:xfrm>
            <a:off x="2767938" y="4941167"/>
            <a:ext cx="766230" cy="281377"/>
          </a:xfrm>
          <a:prstGeom prst="triangle">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765EF89-4E78-45DE-68C6-7D7F8D849992}"/>
              </a:ext>
            </a:extLst>
          </p:cNvPr>
          <p:cNvSpPr txBox="1"/>
          <p:nvPr/>
        </p:nvSpPr>
        <p:spPr>
          <a:xfrm>
            <a:off x="2748780" y="5037140"/>
            <a:ext cx="844103" cy="215444"/>
          </a:xfrm>
          <a:prstGeom prst="rect">
            <a:avLst/>
          </a:prstGeom>
          <a:noFill/>
        </p:spPr>
        <p:txBody>
          <a:bodyPr wrap="square" rtlCol="0">
            <a:spAutoFit/>
          </a:bodyPr>
          <a:lstStyle/>
          <a:p>
            <a:pPr algn="ctr"/>
            <a:r>
              <a:rPr kumimoji="1" lang="en-US" altLang="ja-JP" sz="800" dirty="0">
                <a:solidFill>
                  <a:schemeClr val="bg1">
                    <a:lumMod val="75000"/>
                  </a:schemeClr>
                </a:solidFill>
              </a:rPr>
              <a:t>9</a:t>
            </a:r>
            <a:r>
              <a:rPr kumimoji="1" lang="ja-JP" altLang="en-US" sz="800" dirty="0">
                <a:solidFill>
                  <a:schemeClr val="bg1">
                    <a:lumMod val="75000"/>
                  </a:schemeClr>
                </a:solidFill>
              </a:rPr>
              <a:t>月～議論</a:t>
            </a:r>
          </a:p>
        </p:txBody>
      </p:sp>
      <p:sp>
        <p:nvSpPr>
          <p:cNvPr id="48" name="テキスト ボックス 47">
            <a:extLst>
              <a:ext uri="{FF2B5EF4-FFF2-40B4-BE49-F238E27FC236}">
                <a16:creationId xmlns:a16="http://schemas.microsoft.com/office/drawing/2014/main" id="{466DE972-061B-5385-42BC-F55013F714F8}"/>
              </a:ext>
            </a:extLst>
          </p:cNvPr>
          <p:cNvSpPr txBox="1"/>
          <p:nvPr/>
        </p:nvSpPr>
        <p:spPr>
          <a:xfrm>
            <a:off x="3732421" y="6096756"/>
            <a:ext cx="824698" cy="338554"/>
          </a:xfrm>
          <a:prstGeom prst="rect">
            <a:avLst/>
          </a:prstGeom>
          <a:noFill/>
          <a:ln>
            <a:noFill/>
          </a:ln>
        </p:spPr>
        <p:txBody>
          <a:bodyPr wrap="square" rtlCol="0">
            <a:spAutoFit/>
          </a:bodyPr>
          <a:lstStyle/>
          <a:p>
            <a:pPr algn="ctr"/>
            <a:r>
              <a:rPr kumimoji="1" lang="ja-JP" altLang="en-US" sz="1600" dirty="0">
                <a:solidFill>
                  <a:schemeClr val="bg2">
                    <a:lumMod val="25000"/>
                  </a:schemeClr>
                </a:solidFill>
              </a:rPr>
              <a:t>自民党</a:t>
            </a:r>
          </a:p>
        </p:txBody>
      </p:sp>
      <p:cxnSp>
        <p:nvCxnSpPr>
          <p:cNvPr id="53" name="直線コネクタ 52">
            <a:extLst>
              <a:ext uri="{FF2B5EF4-FFF2-40B4-BE49-F238E27FC236}">
                <a16:creationId xmlns:a16="http://schemas.microsoft.com/office/drawing/2014/main" id="{550F46A4-A7DA-F74F-884B-279E97B2F87D}"/>
              </a:ext>
            </a:extLst>
          </p:cNvPr>
          <p:cNvCxnSpPr>
            <a:cxnSpLocks/>
          </p:cNvCxnSpPr>
          <p:nvPr/>
        </p:nvCxnSpPr>
        <p:spPr>
          <a:xfrm>
            <a:off x="5945190" y="6265584"/>
            <a:ext cx="301929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64BE05FA-8EA5-C48F-845F-D95A629248FC}"/>
              </a:ext>
            </a:extLst>
          </p:cNvPr>
          <p:cNvSpPr/>
          <p:nvPr/>
        </p:nvSpPr>
        <p:spPr>
          <a:xfrm>
            <a:off x="7202038" y="6120031"/>
            <a:ext cx="651438" cy="2368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5" name="テキスト ボックス 54">
            <a:extLst>
              <a:ext uri="{FF2B5EF4-FFF2-40B4-BE49-F238E27FC236}">
                <a16:creationId xmlns:a16="http://schemas.microsoft.com/office/drawing/2014/main" id="{E2E88622-C731-6450-1C0B-04E89E7A0F14}"/>
              </a:ext>
            </a:extLst>
          </p:cNvPr>
          <p:cNvSpPr txBox="1"/>
          <p:nvPr/>
        </p:nvSpPr>
        <p:spPr>
          <a:xfrm>
            <a:off x="7112592" y="6093296"/>
            <a:ext cx="848097" cy="338554"/>
          </a:xfrm>
          <a:prstGeom prst="rect">
            <a:avLst/>
          </a:prstGeom>
          <a:noFill/>
          <a:ln>
            <a:noFill/>
          </a:ln>
        </p:spPr>
        <p:txBody>
          <a:bodyPr wrap="square" rtlCol="0">
            <a:spAutoFit/>
          </a:bodyPr>
          <a:lstStyle/>
          <a:p>
            <a:pPr algn="ctr"/>
            <a:r>
              <a:rPr lang="ja-JP" altLang="en-US" sz="1600" dirty="0">
                <a:solidFill>
                  <a:schemeClr val="tx2">
                    <a:lumMod val="75000"/>
                  </a:schemeClr>
                </a:solidFill>
              </a:rPr>
              <a:t>政府</a:t>
            </a:r>
            <a:endParaRPr kumimoji="1" lang="ja-JP" altLang="en-US" sz="1600" dirty="0">
              <a:solidFill>
                <a:schemeClr val="tx2">
                  <a:lumMod val="75000"/>
                </a:schemeClr>
              </a:solidFill>
            </a:endParaRPr>
          </a:p>
        </p:txBody>
      </p:sp>
      <p:sp>
        <p:nvSpPr>
          <p:cNvPr id="57" name="テキスト ボックス 56">
            <a:extLst>
              <a:ext uri="{FF2B5EF4-FFF2-40B4-BE49-F238E27FC236}">
                <a16:creationId xmlns:a16="http://schemas.microsoft.com/office/drawing/2014/main" id="{F50A5876-BB13-C8F5-79D7-7428D2116ED7}"/>
              </a:ext>
            </a:extLst>
          </p:cNvPr>
          <p:cNvSpPr txBox="1"/>
          <p:nvPr/>
        </p:nvSpPr>
        <p:spPr>
          <a:xfrm>
            <a:off x="4456233" y="5247170"/>
            <a:ext cx="2527092" cy="707886"/>
          </a:xfrm>
          <a:prstGeom prst="rect">
            <a:avLst/>
          </a:prstGeom>
          <a:ln>
            <a:solidFill>
              <a:schemeClr val="accent3">
                <a:lumMod val="75000"/>
              </a:schemeClr>
            </a:solid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kumimoji="1" lang="en-US" altLang="ja-JP" sz="2000" b="1" dirty="0">
                <a:solidFill>
                  <a:srgbClr val="FF0000"/>
                </a:solidFill>
              </a:rPr>
              <a:t>JA</a:t>
            </a:r>
            <a:r>
              <a:rPr kumimoji="1" lang="ja-JP" altLang="en-US" sz="2000" b="1" dirty="0">
                <a:solidFill>
                  <a:srgbClr val="FF0000"/>
                </a:solidFill>
              </a:rPr>
              <a:t>グループの要請</a:t>
            </a:r>
            <a:endParaRPr kumimoji="1" lang="en-US" altLang="ja-JP" sz="2000" b="1" dirty="0">
              <a:solidFill>
                <a:srgbClr val="FF0000"/>
              </a:solidFill>
            </a:endParaRPr>
          </a:p>
          <a:p>
            <a:pPr algn="ctr"/>
            <a:r>
              <a:rPr kumimoji="1" lang="ja-JP" altLang="en-US" sz="2000" b="1" dirty="0">
                <a:solidFill>
                  <a:srgbClr val="FF0000"/>
                </a:solidFill>
              </a:rPr>
              <a:t>内容が概ね反映！</a:t>
            </a:r>
          </a:p>
        </p:txBody>
      </p:sp>
      <p:sp>
        <p:nvSpPr>
          <p:cNvPr id="40" name="大かっこ 39">
            <a:extLst>
              <a:ext uri="{FF2B5EF4-FFF2-40B4-BE49-F238E27FC236}">
                <a16:creationId xmlns:a16="http://schemas.microsoft.com/office/drawing/2014/main" id="{9076DBF3-BC69-5A35-E9AE-6758D11ED453}"/>
              </a:ext>
            </a:extLst>
          </p:cNvPr>
          <p:cNvSpPr/>
          <p:nvPr/>
        </p:nvSpPr>
        <p:spPr>
          <a:xfrm>
            <a:off x="2492118" y="5318002"/>
            <a:ext cx="1357428" cy="667907"/>
          </a:xfrm>
          <a:prstGeom prst="bracketPair">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B5DAB167-62CA-1C88-1BDB-B18B196DF7AB}"/>
              </a:ext>
            </a:extLst>
          </p:cNvPr>
          <p:cNvSpPr txBox="1"/>
          <p:nvPr/>
        </p:nvSpPr>
        <p:spPr>
          <a:xfrm>
            <a:off x="1212601" y="3715109"/>
            <a:ext cx="1176850" cy="738664"/>
          </a:xfrm>
          <a:prstGeom prst="rect">
            <a:avLst/>
          </a:prstGeom>
          <a:noFill/>
        </p:spPr>
        <p:txBody>
          <a:bodyPr wrap="square">
            <a:spAutoFit/>
          </a:bodyPr>
          <a:lstStyle/>
          <a:p>
            <a:pPr algn="ctr"/>
            <a:r>
              <a:rPr lang="ja-JP" altLang="en-US" sz="1400" b="1" dirty="0">
                <a:latin typeface="+mj-ea"/>
                <a:ea typeface="+mj-ea"/>
              </a:rPr>
              <a:t>新たな</a:t>
            </a:r>
            <a:endParaRPr lang="en-US" altLang="ja-JP" sz="1400" b="1" dirty="0">
              <a:latin typeface="+mj-ea"/>
              <a:ea typeface="+mj-ea"/>
            </a:endParaRPr>
          </a:p>
          <a:p>
            <a:pPr algn="ctr"/>
            <a:r>
              <a:rPr lang="ja-JP" altLang="en-US" sz="1400" b="1" dirty="0">
                <a:latin typeface="+mj-ea"/>
                <a:ea typeface="+mj-ea"/>
              </a:rPr>
              <a:t>展開方向</a:t>
            </a:r>
            <a:endParaRPr lang="en-US" altLang="ja-JP" sz="1400" b="1" dirty="0">
              <a:latin typeface="+mj-ea"/>
              <a:ea typeface="+mj-ea"/>
            </a:endParaRPr>
          </a:p>
          <a:p>
            <a:pPr algn="ctr"/>
            <a:r>
              <a:rPr lang="ja-JP" altLang="en-US" sz="1400" dirty="0">
                <a:latin typeface="+mj-ea"/>
                <a:ea typeface="+mj-ea"/>
              </a:rPr>
              <a:t>決定</a:t>
            </a:r>
            <a:endParaRPr lang="en-US" altLang="ja-JP" sz="1400" dirty="0">
              <a:latin typeface="+mj-ea"/>
              <a:ea typeface="+mj-ea"/>
            </a:endParaRPr>
          </a:p>
        </p:txBody>
      </p:sp>
      <p:sp>
        <p:nvSpPr>
          <p:cNvPr id="63" name="楕円 62">
            <a:extLst>
              <a:ext uri="{FF2B5EF4-FFF2-40B4-BE49-F238E27FC236}">
                <a16:creationId xmlns:a16="http://schemas.microsoft.com/office/drawing/2014/main" id="{AEF430CC-25DB-8078-AFED-F8F6AFF0F79B}"/>
              </a:ext>
            </a:extLst>
          </p:cNvPr>
          <p:cNvSpPr/>
          <p:nvPr/>
        </p:nvSpPr>
        <p:spPr>
          <a:xfrm>
            <a:off x="1619672" y="3079721"/>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0B37E568-B051-AD4C-477E-8D8B0C5677CA}"/>
              </a:ext>
            </a:extLst>
          </p:cNvPr>
          <p:cNvSpPr txBox="1"/>
          <p:nvPr/>
        </p:nvSpPr>
        <p:spPr>
          <a:xfrm>
            <a:off x="1343898" y="2811568"/>
            <a:ext cx="884793" cy="307777"/>
          </a:xfrm>
          <a:prstGeom prst="rect">
            <a:avLst/>
          </a:prstGeom>
          <a:noFill/>
        </p:spPr>
        <p:txBody>
          <a:bodyPr wrap="square" rtlCol="0">
            <a:spAutoFit/>
          </a:bodyPr>
          <a:lstStyle/>
          <a:p>
            <a:pPr algn="ctr"/>
            <a:r>
              <a:rPr kumimoji="1" lang="ja-JP" altLang="en-US" sz="1400" dirty="0">
                <a:solidFill>
                  <a:schemeClr val="bg2">
                    <a:lumMod val="10000"/>
                  </a:schemeClr>
                </a:solidFill>
              </a:rPr>
              <a:t>６月２日</a:t>
            </a:r>
          </a:p>
        </p:txBody>
      </p:sp>
      <p:cxnSp>
        <p:nvCxnSpPr>
          <p:cNvPr id="65" name="直線コネクタ 64">
            <a:extLst>
              <a:ext uri="{FF2B5EF4-FFF2-40B4-BE49-F238E27FC236}">
                <a16:creationId xmlns:a16="http://schemas.microsoft.com/office/drawing/2014/main" id="{27E3AD03-8D4F-4EEC-E43F-CDA38E9234E7}"/>
              </a:ext>
            </a:extLst>
          </p:cNvPr>
          <p:cNvCxnSpPr>
            <a:cxnSpLocks/>
          </p:cNvCxnSpPr>
          <p:nvPr/>
        </p:nvCxnSpPr>
        <p:spPr>
          <a:xfrm>
            <a:off x="1454731" y="6265584"/>
            <a:ext cx="926336"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358F0937-EAA5-AB20-AEF9-E61DC27B3434}"/>
              </a:ext>
            </a:extLst>
          </p:cNvPr>
          <p:cNvSpPr/>
          <p:nvPr/>
        </p:nvSpPr>
        <p:spPr>
          <a:xfrm>
            <a:off x="1647499" y="6128778"/>
            <a:ext cx="540077" cy="2368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8" name="テキスト ボックス 67">
            <a:extLst>
              <a:ext uri="{FF2B5EF4-FFF2-40B4-BE49-F238E27FC236}">
                <a16:creationId xmlns:a16="http://schemas.microsoft.com/office/drawing/2014/main" id="{94729EFF-63B3-AC72-7265-D56C6FFD92DF}"/>
              </a:ext>
            </a:extLst>
          </p:cNvPr>
          <p:cNvSpPr txBox="1"/>
          <p:nvPr/>
        </p:nvSpPr>
        <p:spPr>
          <a:xfrm>
            <a:off x="1591818" y="6114782"/>
            <a:ext cx="651438" cy="338554"/>
          </a:xfrm>
          <a:prstGeom prst="rect">
            <a:avLst/>
          </a:prstGeom>
          <a:noFill/>
          <a:ln>
            <a:noFill/>
          </a:ln>
        </p:spPr>
        <p:txBody>
          <a:bodyPr wrap="square" rtlCol="0">
            <a:spAutoFit/>
          </a:bodyPr>
          <a:lstStyle/>
          <a:p>
            <a:pPr algn="ctr"/>
            <a:r>
              <a:rPr lang="ja-JP" altLang="en-US" sz="1600" dirty="0">
                <a:solidFill>
                  <a:schemeClr val="tx2">
                    <a:lumMod val="75000"/>
                  </a:schemeClr>
                </a:solidFill>
              </a:rPr>
              <a:t>政府</a:t>
            </a:r>
            <a:endParaRPr kumimoji="1" lang="ja-JP" altLang="en-US" sz="1600" dirty="0">
              <a:solidFill>
                <a:schemeClr val="tx2">
                  <a:lumMod val="75000"/>
                </a:schemeClr>
              </a:solidFill>
            </a:endParaRPr>
          </a:p>
        </p:txBody>
      </p:sp>
      <p:sp>
        <p:nvSpPr>
          <p:cNvPr id="71" name="楕円 70">
            <a:extLst>
              <a:ext uri="{FF2B5EF4-FFF2-40B4-BE49-F238E27FC236}">
                <a16:creationId xmlns:a16="http://schemas.microsoft.com/office/drawing/2014/main" id="{8A4AB7FF-B5CD-463A-0186-8152397F99DE}"/>
              </a:ext>
            </a:extLst>
          </p:cNvPr>
          <p:cNvSpPr/>
          <p:nvPr/>
        </p:nvSpPr>
        <p:spPr>
          <a:xfrm>
            <a:off x="543800" y="3088915"/>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FDB50977-3E42-4C79-5C37-E8B9C38EF43D}"/>
              </a:ext>
            </a:extLst>
          </p:cNvPr>
          <p:cNvSpPr txBox="1"/>
          <p:nvPr/>
        </p:nvSpPr>
        <p:spPr>
          <a:xfrm>
            <a:off x="365545" y="6093296"/>
            <a:ext cx="824698" cy="338554"/>
          </a:xfrm>
          <a:prstGeom prst="rect">
            <a:avLst/>
          </a:prstGeom>
          <a:noFill/>
          <a:ln>
            <a:noFill/>
          </a:ln>
        </p:spPr>
        <p:txBody>
          <a:bodyPr wrap="square" rtlCol="0">
            <a:spAutoFit/>
          </a:bodyPr>
          <a:lstStyle/>
          <a:p>
            <a:pPr algn="ctr"/>
            <a:r>
              <a:rPr kumimoji="1" lang="ja-JP" altLang="en-US" sz="1600" dirty="0">
                <a:solidFill>
                  <a:schemeClr val="bg2">
                    <a:lumMod val="25000"/>
                  </a:schemeClr>
                </a:solidFill>
              </a:rPr>
              <a:t>自民党</a:t>
            </a:r>
          </a:p>
        </p:txBody>
      </p:sp>
      <p:sp>
        <p:nvSpPr>
          <p:cNvPr id="56" name="正方形/長方形 55">
            <a:extLst>
              <a:ext uri="{FF2B5EF4-FFF2-40B4-BE49-F238E27FC236}">
                <a16:creationId xmlns:a16="http://schemas.microsoft.com/office/drawing/2014/main" id="{87D574B7-33AD-1C52-9340-CCE089A82BCB}"/>
              </a:ext>
            </a:extLst>
          </p:cNvPr>
          <p:cNvSpPr/>
          <p:nvPr/>
        </p:nvSpPr>
        <p:spPr>
          <a:xfrm>
            <a:off x="37412" y="3376266"/>
            <a:ext cx="7617502" cy="1584085"/>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0B254F94-77D1-6895-792A-CFDBEE633ECE}"/>
              </a:ext>
            </a:extLst>
          </p:cNvPr>
          <p:cNvSpPr/>
          <p:nvPr/>
        </p:nvSpPr>
        <p:spPr>
          <a:xfrm>
            <a:off x="35496" y="4937463"/>
            <a:ext cx="1473664" cy="508223"/>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0975A80F-F425-A97D-99F9-B7F6240EF270}"/>
              </a:ext>
            </a:extLst>
          </p:cNvPr>
          <p:cNvSpPr txBox="1"/>
          <p:nvPr/>
        </p:nvSpPr>
        <p:spPr>
          <a:xfrm>
            <a:off x="308239" y="2808680"/>
            <a:ext cx="884793" cy="307777"/>
          </a:xfrm>
          <a:prstGeom prst="rect">
            <a:avLst/>
          </a:prstGeom>
          <a:noFill/>
        </p:spPr>
        <p:txBody>
          <a:bodyPr wrap="square" rtlCol="0">
            <a:spAutoFit/>
          </a:bodyPr>
          <a:lstStyle/>
          <a:p>
            <a:pPr algn="ctr"/>
            <a:r>
              <a:rPr lang="ja-JP" altLang="en-US" sz="1400" dirty="0">
                <a:solidFill>
                  <a:schemeClr val="bg2">
                    <a:lumMod val="10000"/>
                  </a:schemeClr>
                </a:solidFill>
              </a:rPr>
              <a:t>５</a:t>
            </a:r>
            <a:r>
              <a:rPr kumimoji="1" lang="ja-JP" altLang="en-US" sz="1400" dirty="0">
                <a:solidFill>
                  <a:schemeClr val="bg2">
                    <a:lumMod val="10000"/>
                  </a:schemeClr>
                </a:solidFill>
              </a:rPr>
              <a:t>月</a:t>
            </a:r>
            <a:r>
              <a:rPr lang="en-US" altLang="ja-JP" sz="1400" dirty="0">
                <a:solidFill>
                  <a:schemeClr val="bg2">
                    <a:lumMod val="10000"/>
                  </a:schemeClr>
                </a:solidFill>
              </a:rPr>
              <a:t>17</a:t>
            </a:r>
            <a:r>
              <a:rPr kumimoji="1" lang="ja-JP" altLang="en-US" sz="1400" dirty="0">
                <a:solidFill>
                  <a:schemeClr val="bg2">
                    <a:lumMod val="10000"/>
                  </a:schemeClr>
                </a:solidFill>
              </a:rPr>
              <a:t>日</a:t>
            </a:r>
          </a:p>
        </p:txBody>
      </p:sp>
      <p:sp>
        <p:nvSpPr>
          <p:cNvPr id="83" name="テキスト ボックス 82">
            <a:extLst>
              <a:ext uri="{FF2B5EF4-FFF2-40B4-BE49-F238E27FC236}">
                <a16:creationId xmlns:a16="http://schemas.microsoft.com/office/drawing/2014/main" id="{4BA76651-3C31-F705-6C4A-7207002EA74C}"/>
              </a:ext>
            </a:extLst>
          </p:cNvPr>
          <p:cNvSpPr txBox="1"/>
          <p:nvPr/>
        </p:nvSpPr>
        <p:spPr>
          <a:xfrm>
            <a:off x="-7681" y="3612889"/>
            <a:ext cx="1431338" cy="1031051"/>
          </a:xfrm>
          <a:prstGeom prst="rect">
            <a:avLst/>
          </a:prstGeom>
          <a:noFill/>
        </p:spPr>
        <p:txBody>
          <a:bodyPr wrap="square">
            <a:spAutoFit/>
          </a:bodyPr>
          <a:lstStyle/>
          <a:p>
            <a:pPr algn="ctr"/>
            <a:r>
              <a:rPr lang="ja-JP" altLang="en-US" sz="1400" b="1" dirty="0">
                <a:latin typeface="+mj-ea"/>
                <a:ea typeface="+mj-ea"/>
              </a:rPr>
              <a:t>食料・農業・農村政策の</a:t>
            </a:r>
            <a:endParaRPr lang="en-US" altLang="ja-JP" sz="1400" b="1" dirty="0">
              <a:latin typeface="+mj-ea"/>
              <a:ea typeface="+mj-ea"/>
            </a:endParaRPr>
          </a:p>
          <a:p>
            <a:pPr algn="ctr"/>
            <a:r>
              <a:rPr lang="ja-JP" altLang="en-US" sz="1400" b="1" dirty="0">
                <a:latin typeface="+mj-ea"/>
                <a:ea typeface="+mj-ea"/>
              </a:rPr>
              <a:t>新たな展開方向</a:t>
            </a:r>
            <a:endParaRPr lang="en-US" altLang="ja-JP" sz="1400" b="1" dirty="0">
              <a:latin typeface="+mj-ea"/>
              <a:ea typeface="+mj-ea"/>
            </a:endParaRPr>
          </a:p>
          <a:p>
            <a:pPr algn="ctr"/>
            <a:r>
              <a:rPr lang="ja-JP" altLang="en-US" sz="500" dirty="0">
                <a:latin typeface="+mj-ea"/>
                <a:ea typeface="+mj-ea"/>
              </a:rPr>
              <a:t>（以下、新たな展開方向）</a:t>
            </a:r>
            <a:endParaRPr lang="en-US" altLang="ja-JP" sz="500" dirty="0">
              <a:latin typeface="+mj-ea"/>
              <a:ea typeface="+mj-ea"/>
            </a:endParaRPr>
          </a:p>
          <a:p>
            <a:pPr algn="ctr"/>
            <a:r>
              <a:rPr lang="ja-JP" altLang="en-US" sz="1400" dirty="0">
                <a:latin typeface="+mj-ea"/>
                <a:ea typeface="+mj-ea"/>
              </a:rPr>
              <a:t>と</a:t>
            </a:r>
            <a:endParaRPr lang="en-US" altLang="ja-JP" sz="1400" dirty="0">
              <a:latin typeface="+mj-ea"/>
              <a:ea typeface="+mj-ea"/>
            </a:endParaRPr>
          </a:p>
        </p:txBody>
      </p:sp>
      <p:sp>
        <p:nvSpPr>
          <p:cNvPr id="8" name="テキスト ボックス 7">
            <a:extLst>
              <a:ext uri="{FF2B5EF4-FFF2-40B4-BE49-F238E27FC236}">
                <a16:creationId xmlns:a16="http://schemas.microsoft.com/office/drawing/2014/main" id="{0A92C1EF-4C49-BF02-84BA-65E3CB46CDBB}"/>
              </a:ext>
            </a:extLst>
          </p:cNvPr>
          <p:cNvSpPr txBox="1"/>
          <p:nvPr/>
        </p:nvSpPr>
        <p:spPr>
          <a:xfrm>
            <a:off x="7880456" y="4654877"/>
            <a:ext cx="1219597" cy="646331"/>
          </a:xfrm>
          <a:prstGeom prst="rect">
            <a:avLst/>
          </a:prstGeom>
          <a:noFill/>
        </p:spPr>
        <p:txBody>
          <a:bodyPr wrap="square" rtlCol="0">
            <a:spAutoFit/>
          </a:bodyPr>
          <a:lstStyle/>
          <a:p>
            <a:r>
              <a:rPr kumimoji="1" lang="ja-JP" altLang="en-US" sz="900" dirty="0"/>
              <a:t>・不測時新</a:t>
            </a:r>
            <a:r>
              <a:rPr lang="ja-JP" altLang="en-US" sz="900" dirty="0"/>
              <a:t>法</a:t>
            </a:r>
            <a:endParaRPr kumimoji="1" lang="en-US" altLang="ja-JP" sz="900" dirty="0"/>
          </a:p>
          <a:p>
            <a:r>
              <a:rPr kumimoji="1" lang="ja-JP" altLang="en-US" sz="900" dirty="0"/>
              <a:t>・スマート農業新法</a:t>
            </a:r>
            <a:endParaRPr kumimoji="1" lang="en-US" altLang="ja-JP" sz="900" dirty="0"/>
          </a:p>
          <a:p>
            <a:r>
              <a:rPr kumimoji="1" lang="ja-JP" altLang="en-US" sz="900" dirty="0"/>
              <a:t>・農地法・</a:t>
            </a:r>
            <a:r>
              <a:rPr lang="ja-JP" altLang="en-US" sz="900" dirty="0"/>
              <a:t>農振法等</a:t>
            </a:r>
            <a:endParaRPr lang="en-US" altLang="ja-JP" sz="900" dirty="0"/>
          </a:p>
          <a:p>
            <a:r>
              <a:rPr lang="ja-JP" altLang="en-US" sz="900" dirty="0"/>
              <a:t>・特定農産加工法 </a:t>
            </a:r>
            <a:r>
              <a:rPr kumimoji="1" lang="ja-JP" altLang="en-US" sz="900" dirty="0"/>
              <a:t>等</a:t>
            </a:r>
            <a:endParaRPr kumimoji="1" lang="en-US" altLang="ja-JP" sz="900" dirty="0"/>
          </a:p>
        </p:txBody>
      </p:sp>
      <p:sp>
        <p:nvSpPr>
          <p:cNvPr id="9" name="大かっこ 8">
            <a:extLst>
              <a:ext uri="{FF2B5EF4-FFF2-40B4-BE49-F238E27FC236}">
                <a16:creationId xmlns:a16="http://schemas.microsoft.com/office/drawing/2014/main" id="{F37AFDB9-082E-376A-D29E-550C9BCFDE41}"/>
              </a:ext>
            </a:extLst>
          </p:cNvPr>
          <p:cNvSpPr/>
          <p:nvPr/>
        </p:nvSpPr>
        <p:spPr>
          <a:xfrm>
            <a:off x="7885844" y="4639958"/>
            <a:ext cx="1157323" cy="6893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スライド番号プレースホルダ 1">
            <a:extLst>
              <a:ext uri="{FF2B5EF4-FFF2-40B4-BE49-F238E27FC236}">
                <a16:creationId xmlns:a16="http://schemas.microsoft.com/office/drawing/2014/main" id="{799D400C-C086-B259-5FB4-A25F43EB6C7B}"/>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19</a:t>
            </a:fld>
            <a:endParaRPr kumimoji="1" lang="ja-JP" altLang="en-US" dirty="0"/>
          </a:p>
        </p:txBody>
      </p:sp>
      <p:sp>
        <p:nvSpPr>
          <p:cNvPr id="21" name="楕円 20">
            <a:extLst>
              <a:ext uri="{FF2B5EF4-FFF2-40B4-BE49-F238E27FC236}">
                <a16:creationId xmlns:a16="http://schemas.microsoft.com/office/drawing/2014/main" id="{3289766A-9867-EDCC-F837-E38C8E83DF79}"/>
              </a:ext>
            </a:extLst>
          </p:cNvPr>
          <p:cNvSpPr/>
          <p:nvPr/>
        </p:nvSpPr>
        <p:spPr>
          <a:xfrm>
            <a:off x="5583023" y="3089891"/>
            <a:ext cx="273512" cy="273512"/>
          </a:xfrm>
          <a:prstGeom prst="ellipse">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38165CC-6A3A-6F34-F368-89A6030D470E}"/>
              </a:ext>
            </a:extLst>
          </p:cNvPr>
          <p:cNvSpPr txBox="1"/>
          <p:nvPr/>
        </p:nvSpPr>
        <p:spPr>
          <a:xfrm>
            <a:off x="5257823" y="2788892"/>
            <a:ext cx="963363" cy="307777"/>
          </a:xfrm>
          <a:prstGeom prst="rect">
            <a:avLst/>
          </a:prstGeom>
          <a:noFill/>
        </p:spPr>
        <p:txBody>
          <a:bodyPr wrap="square" rtlCol="0">
            <a:spAutoFit/>
          </a:bodyPr>
          <a:lstStyle/>
          <a:p>
            <a:pPr algn="ctr"/>
            <a:r>
              <a:rPr lang="en-US" altLang="ja-JP" sz="1400" dirty="0">
                <a:solidFill>
                  <a:schemeClr val="bg2">
                    <a:lumMod val="10000"/>
                  </a:schemeClr>
                </a:solidFill>
              </a:rPr>
              <a:t>12</a:t>
            </a:r>
            <a:r>
              <a:rPr kumimoji="1" lang="ja-JP" altLang="en-US" sz="1400" dirty="0">
                <a:solidFill>
                  <a:schemeClr val="bg2">
                    <a:lumMod val="10000"/>
                  </a:schemeClr>
                </a:solidFill>
              </a:rPr>
              <a:t>月</a:t>
            </a:r>
            <a:r>
              <a:rPr kumimoji="1" lang="en-US" altLang="ja-JP" sz="1400" dirty="0">
                <a:solidFill>
                  <a:schemeClr val="bg2">
                    <a:lumMod val="10000"/>
                  </a:schemeClr>
                </a:solidFill>
              </a:rPr>
              <a:t>20</a:t>
            </a:r>
            <a:r>
              <a:rPr kumimoji="1" lang="ja-JP" altLang="en-US" sz="1400" dirty="0">
                <a:solidFill>
                  <a:schemeClr val="bg2">
                    <a:lumMod val="10000"/>
                  </a:schemeClr>
                </a:solidFill>
              </a:rPr>
              <a:t>日</a:t>
            </a:r>
          </a:p>
        </p:txBody>
      </p:sp>
      <p:sp>
        <p:nvSpPr>
          <p:cNvPr id="24" name="テキスト ボックス 23">
            <a:extLst>
              <a:ext uri="{FF2B5EF4-FFF2-40B4-BE49-F238E27FC236}">
                <a16:creationId xmlns:a16="http://schemas.microsoft.com/office/drawing/2014/main" id="{F0FEB198-907B-53A7-5A6B-D57CC6FC9FE0}"/>
              </a:ext>
            </a:extLst>
          </p:cNvPr>
          <p:cNvSpPr txBox="1"/>
          <p:nvPr/>
        </p:nvSpPr>
        <p:spPr>
          <a:xfrm>
            <a:off x="5436096" y="3711481"/>
            <a:ext cx="307119" cy="1015663"/>
          </a:xfrm>
          <a:prstGeom prst="rect">
            <a:avLst/>
          </a:prstGeom>
          <a:noFill/>
        </p:spPr>
        <p:txBody>
          <a:bodyPr wrap="square" rtlCol="0">
            <a:spAutoFit/>
          </a:bodyPr>
          <a:lstStyle/>
          <a:p>
            <a:r>
              <a:rPr kumimoji="1" lang="ja-JP" altLang="en-US" sz="1200" dirty="0"/>
              <a:t>首相へ提言</a:t>
            </a:r>
          </a:p>
        </p:txBody>
      </p:sp>
      <p:sp>
        <p:nvSpPr>
          <p:cNvPr id="13" name="テキスト ボックス 12">
            <a:extLst>
              <a:ext uri="{FF2B5EF4-FFF2-40B4-BE49-F238E27FC236}">
                <a16:creationId xmlns:a16="http://schemas.microsoft.com/office/drawing/2014/main" id="{041DD8CB-3594-5B5E-33A4-D7D75A01BDC9}"/>
              </a:ext>
            </a:extLst>
          </p:cNvPr>
          <p:cNvSpPr txBox="1"/>
          <p:nvPr/>
        </p:nvSpPr>
        <p:spPr>
          <a:xfrm>
            <a:off x="5710151" y="3898165"/>
            <a:ext cx="2045692" cy="523220"/>
          </a:xfrm>
          <a:prstGeom prst="rect">
            <a:avLst/>
          </a:prstGeom>
          <a:noFill/>
        </p:spPr>
        <p:txBody>
          <a:bodyPr wrap="square">
            <a:spAutoFit/>
          </a:bodyPr>
          <a:lstStyle/>
          <a:p>
            <a:pPr algn="ctr"/>
            <a:r>
              <a:rPr lang="ja-JP" altLang="en-US" sz="1400" dirty="0"/>
              <a:t>基本法の</a:t>
            </a:r>
            <a:r>
              <a:rPr lang="ja-JP" altLang="en-US" sz="1400" b="1" dirty="0"/>
              <a:t>改正の方向性</a:t>
            </a:r>
            <a:endParaRPr lang="en-US" altLang="ja-JP" sz="1400" b="1" dirty="0"/>
          </a:p>
          <a:p>
            <a:pPr algn="ctr"/>
            <a:r>
              <a:rPr lang="ja-JP" altLang="en-US" sz="1400" b="1" dirty="0"/>
              <a:t>について等</a:t>
            </a:r>
            <a:r>
              <a:rPr lang="ja-JP" altLang="en-US" sz="1400" dirty="0"/>
              <a:t>を決定</a:t>
            </a:r>
            <a:endParaRPr lang="en-US" altLang="ja-JP" sz="1400" b="1" dirty="0"/>
          </a:p>
        </p:txBody>
      </p:sp>
      <p:sp>
        <p:nvSpPr>
          <p:cNvPr id="28" name="テキスト ボックス 27">
            <a:extLst>
              <a:ext uri="{FF2B5EF4-FFF2-40B4-BE49-F238E27FC236}">
                <a16:creationId xmlns:a16="http://schemas.microsoft.com/office/drawing/2014/main" id="{4840CA7F-3D16-1062-A28B-3C52AB34E77C}"/>
              </a:ext>
            </a:extLst>
          </p:cNvPr>
          <p:cNvSpPr txBox="1"/>
          <p:nvPr/>
        </p:nvSpPr>
        <p:spPr>
          <a:xfrm>
            <a:off x="5793601" y="3488269"/>
            <a:ext cx="1911099" cy="523220"/>
          </a:xfrm>
          <a:prstGeom prst="rect">
            <a:avLst/>
          </a:prstGeom>
          <a:noFill/>
        </p:spPr>
        <p:txBody>
          <a:bodyPr wrap="square" rtlCol="0">
            <a:spAutoFit/>
          </a:bodyPr>
          <a:lstStyle/>
          <a:p>
            <a:pPr algn="ctr"/>
            <a:r>
              <a:rPr kumimoji="1" lang="ja-JP" altLang="en-US" sz="1400" dirty="0"/>
              <a:t>新たな展開方向に</a:t>
            </a:r>
            <a:endParaRPr kumimoji="1" lang="en-US" altLang="ja-JP" sz="1400" dirty="0"/>
          </a:p>
          <a:p>
            <a:pPr algn="ctr"/>
            <a:r>
              <a:rPr kumimoji="1" lang="ja-JP" altLang="en-US" sz="1400" dirty="0"/>
              <a:t>基づく</a:t>
            </a:r>
            <a:r>
              <a:rPr kumimoji="1" lang="ja-JP" altLang="en-US" sz="1400" b="1" dirty="0"/>
              <a:t>施策の</a:t>
            </a:r>
            <a:r>
              <a:rPr lang="ja-JP" altLang="en-US" sz="1400" b="1" dirty="0"/>
              <a:t>工程表、</a:t>
            </a:r>
            <a:endParaRPr kumimoji="1" lang="ja-JP" altLang="en-US" sz="1400" dirty="0"/>
          </a:p>
        </p:txBody>
      </p:sp>
      <p:sp>
        <p:nvSpPr>
          <p:cNvPr id="30" name="正方形/長方形 29">
            <a:extLst>
              <a:ext uri="{FF2B5EF4-FFF2-40B4-BE49-F238E27FC236}">
                <a16:creationId xmlns:a16="http://schemas.microsoft.com/office/drawing/2014/main" id="{AD56DD82-5BE3-2418-5E0F-302675C430CD}"/>
              </a:ext>
            </a:extLst>
          </p:cNvPr>
          <p:cNvSpPr/>
          <p:nvPr/>
        </p:nvSpPr>
        <p:spPr>
          <a:xfrm>
            <a:off x="89639" y="4923624"/>
            <a:ext cx="1386017" cy="95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C4882C9-2DAF-68E7-56CD-777BFACA1649}"/>
              </a:ext>
            </a:extLst>
          </p:cNvPr>
          <p:cNvSpPr txBox="1"/>
          <p:nvPr/>
        </p:nvSpPr>
        <p:spPr>
          <a:xfrm>
            <a:off x="35496" y="4615285"/>
            <a:ext cx="1310723" cy="738664"/>
          </a:xfrm>
          <a:prstGeom prst="rect">
            <a:avLst/>
          </a:prstGeom>
          <a:solidFill>
            <a:schemeClr val="bg1"/>
          </a:solidFill>
          <a:ln>
            <a:noFill/>
          </a:ln>
          <a:effectLst>
            <a:glow>
              <a:schemeClr val="accent1"/>
            </a:glow>
            <a:reflection endPos="0" dir="5400000" sy="-100000" algn="bl" rotWithShape="0"/>
          </a:effectLst>
        </p:spPr>
        <p:txBody>
          <a:bodyPr wrap="square">
            <a:spAutoFit/>
          </a:bodyPr>
          <a:lstStyle/>
          <a:p>
            <a:pPr algn="ctr"/>
            <a:r>
              <a:rPr lang="ja-JP" altLang="en-US" sz="1400" b="1" dirty="0">
                <a:latin typeface="+mj-ea"/>
                <a:ea typeface="+mj-ea"/>
              </a:rPr>
              <a:t>基本法見直し</a:t>
            </a:r>
            <a:endParaRPr lang="en-US" altLang="ja-JP" sz="1400" b="1" dirty="0">
              <a:latin typeface="+mj-ea"/>
              <a:ea typeface="+mj-ea"/>
            </a:endParaRPr>
          </a:p>
          <a:p>
            <a:pPr algn="ctr"/>
            <a:r>
              <a:rPr lang="ja-JP" altLang="en-US" sz="1400" b="1" dirty="0">
                <a:latin typeface="+mj-ea"/>
                <a:ea typeface="+mj-ea"/>
              </a:rPr>
              <a:t>に向けた提言</a:t>
            </a:r>
            <a:endParaRPr lang="en-US" altLang="ja-JP" sz="1400" b="1" dirty="0">
              <a:latin typeface="+mj-ea"/>
              <a:ea typeface="+mj-ea"/>
            </a:endParaRPr>
          </a:p>
          <a:p>
            <a:pPr algn="ctr"/>
            <a:r>
              <a:rPr lang="ja-JP" altLang="en-US" sz="1400" dirty="0">
                <a:latin typeface="+mj-ea"/>
                <a:ea typeface="+mj-ea"/>
              </a:rPr>
              <a:t>を取りまとめ</a:t>
            </a:r>
            <a:endParaRPr lang="en-US" altLang="ja-JP" sz="1400" dirty="0">
              <a:latin typeface="+mj-ea"/>
              <a:ea typeface="+mj-ea"/>
            </a:endParaRPr>
          </a:p>
        </p:txBody>
      </p:sp>
    </p:spTree>
    <p:extLst>
      <p:ext uri="{BB962C8B-B14F-4D97-AF65-F5344CB8AC3E}">
        <p14:creationId xmlns:p14="http://schemas.microsoft.com/office/powerpoint/2010/main" val="3250742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四角形: 角を丸くする 51">
            <a:extLst>
              <a:ext uri="{FF2B5EF4-FFF2-40B4-BE49-F238E27FC236}">
                <a16:creationId xmlns:a16="http://schemas.microsoft.com/office/drawing/2014/main" id="{A6309F7B-EC2A-0C1F-6B59-7AA430C57648}"/>
              </a:ext>
            </a:extLst>
          </p:cNvPr>
          <p:cNvSpPr/>
          <p:nvPr/>
        </p:nvSpPr>
        <p:spPr>
          <a:xfrm>
            <a:off x="155744" y="1109799"/>
            <a:ext cx="8832512" cy="828978"/>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sp>
        <p:nvSpPr>
          <p:cNvPr id="40" name="正方形/長方形 39">
            <a:extLst>
              <a:ext uri="{FF2B5EF4-FFF2-40B4-BE49-F238E27FC236}">
                <a16:creationId xmlns:a16="http://schemas.microsoft.com/office/drawing/2014/main" id="{464C35C3-BE42-B5F4-22FD-26642423C7E6}"/>
              </a:ext>
            </a:extLst>
          </p:cNvPr>
          <p:cNvSpPr/>
          <p:nvPr/>
        </p:nvSpPr>
        <p:spPr>
          <a:xfrm>
            <a:off x="155744" y="3855498"/>
            <a:ext cx="8905414" cy="2914212"/>
          </a:xfrm>
          <a:prstGeom prst="rect">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94EFD38-4632-ECA0-BF48-1BAF4B9DE25B}"/>
              </a:ext>
            </a:extLst>
          </p:cNvPr>
          <p:cNvSpPr/>
          <p:nvPr/>
        </p:nvSpPr>
        <p:spPr>
          <a:xfrm>
            <a:off x="5678790" y="3722812"/>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EB114B7-04D1-2F11-E436-AA52FE7E7D1F}"/>
              </a:ext>
            </a:extLst>
          </p:cNvPr>
          <p:cNvSpPr/>
          <p:nvPr/>
        </p:nvSpPr>
        <p:spPr>
          <a:xfrm>
            <a:off x="393763" y="3655615"/>
            <a:ext cx="4282372"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35496" y="2522569"/>
            <a:ext cx="9053277" cy="906431"/>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000" dirty="0">
                <a:solidFill>
                  <a:schemeClr val="tx1"/>
                </a:solidFill>
              </a:rPr>
              <a:t>　基本理念において食料安全保障を柱に位置付け、平時から評価できる仕組みの導入や、不測時の新法、国内生産の増大を基本とし安定的な備蓄を確保する等方向性が示された。</a:t>
            </a:r>
            <a:endParaRPr lang="en-US" altLang="ja-JP" sz="2000" dirty="0">
              <a:solidFill>
                <a:schemeClr val="tx1"/>
              </a:solidFill>
            </a:endParaRPr>
          </a:p>
        </p:txBody>
      </p:sp>
      <p:sp>
        <p:nvSpPr>
          <p:cNvPr id="6" name="テキスト ボックス 5">
            <a:extLst>
              <a:ext uri="{FF2B5EF4-FFF2-40B4-BE49-F238E27FC236}">
                <a16:creationId xmlns:a16="http://schemas.microsoft.com/office/drawing/2014/main" id="{63E5B8CD-91F0-1C8E-4CAD-A65B1FF842D9}"/>
              </a:ext>
            </a:extLst>
          </p:cNvPr>
          <p:cNvSpPr txBox="1"/>
          <p:nvPr/>
        </p:nvSpPr>
        <p:spPr>
          <a:xfrm>
            <a:off x="300469" y="3688691"/>
            <a:ext cx="4514096"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endParaRPr kumimoji="1" lang="en-US" altLang="ja-JP"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AFF59C22-2B87-0B13-AC87-C98539885555}"/>
              </a:ext>
            </a:extLst>
          </p:cNvPr>
          <p:cNvSpPr txBox="1"/>
          <p:nvPr/>
        </p:nvSpPr>
        <p:spPr>
          <a:xfrm>
            <a:off x="297291" y="4446691"/>
            <a:ext cx="4517274" cy="738664"/>
          </a:xfrm>
          <a:prstGeom prst="rect">
            <a:avLst/>
          </a:prstGeom>
          <a:noFill/>
        </p:spPr>
        <p:txBody>
          <a:bodyPr wrap="square" rtlCol="0">
            <a:spAutoFit/>
          </a:bodyPr>
          <a:lstStyle/>
          <a:p>
            <a:r>
              <a:rPr kumimoji="1" lang="ja-JP" altLang="en-US" sz="1400" b="1" dirty="0">
                <a:solidFill>
                  <a:srgbClr val="FF0000"/>
                </a:solidFill>
              </a:rPr>
              <a:t>　食料安全保障を柱として位置付け</a:t>
            </a:r>
            <a:r>
              <a:rPr kumimoji="1" lang="ja-JP" altLang="en-US" sz="1400" dirty="0"/>
              <a:t>、全体としての食料の確保（食料の安定供給）に加えて、国民一人一人がこれを入手できるようにすることを含むものへと再整理する。</a:t>
            </a:r>
          </a:p>
        </p:txBody>
      </p:sp>
      <p:sp>
        <p:nvSpPr>
          <p:cNvPr id="16" name="テキスト ボックス 15">
            <a:extLst>
              <a:ext uri="{FF2B5EF4-FFF2-40B4-BE49-F238E27FC236}">
                <a16:creationId xmlns:a16="http://schemas.microsoft.com/office/drawing/2014/main" id="{77B31ADE-1087-E9D9-810E-CA9100B897AB}"/>
              </a:ext>
            </a:extLst>
          </p:cNvPr>
          <p:cNvSpPr txBox="1"/>
          <p:nvPr/>
        </p:nvSpPr>
        <p:spPr>
          <a:xfrm>
            <a:off x="277069" y="5670247"/>
            <a:ext cx="4517274" cy="523220"/>
          </a:xfrm>
          <a:prstGeom prst="rect">
            <a:avLst/>
          </a:prstGeom>
          <a:noFill/>
        </p:spPr>
        <p:txBody>
          <a:bodyPr wrap="square" rtlCol="0">
            <a:spAutoFit/>
          </a:bodyPr>
          <a:lstStyle/>
          <a:p>
            <a:r>
              <a:rPr kumimoji="1" lang="ja-JP" altLang="en-US" sz="1400" b="1" dirty="0"/>
              <a:t>　</a:t>
            </a:r>
            <a:r>
              <a:rPr kumimoji="1" lang="ja-JP" altLang="en-US" sz="1400" b="1" dirty="0">
                <a:solidFill>
                  <a:srgbClr val="FF0000"/>
                </a:solidFill>
              </a:rPr>
              <a:t>国内の農業生産の増大を基本</a:t>
            </a:r>
            <a:r>
              <a:rPr kumimoji="1" lang="ja-JP" altLang="en-US" sz="1400" dirty="0"/>
              <a:t>に、輸入・備蓄を行うという食料安定供給の基本的考え方は堅持する。</a:t>
            </a:r>
          </a:p>
        </p:txBody>
      </p:sp>
      <p:sp>
        <p:nvSpPr>
          <p:cNvPr id="18" name="テキスト ボックス 17">
            <a:extLst>
              <a:ext uri="{FF2B5EF4-FFF2-40B4-BE49-F238E27FC236}">
                <a16:creationId xmlns:a16="http://schemas.microsoft.com/office/drawing/2014/main" id="{8D752F67-AF35-E7C0-027D-3D93086B3AA2}"/>
              </a:ext>
            </a:extLst>
          </p:cNvPr>
          <p:cNvSpPr txBox="1"/>
          <p:nvPr/>
        </p:nvSpPr>
        <p:spPr>
          <a:xfrm>
            <a:off x="5497716" y="3655615"/>
            <a:ext cx="2882427"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想定される具体的施策</a:t>
            </a:r>
            <a:endParaRPr kumimoji="1" lang="en-US" altLang="ja-JP"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959BD466-75B7-8C79-03DA-B7AF28ED43D2}"/>
              </a:ext>
            </a:extLst>
          </p:cNvPr>
          <p:cNvSpPr txBox="1"/>
          <p:nvPr/>
        </p:nvSpPr>
        <p:spPr>
          <a:xfrm>
            <a:off x="4067943" y="6453336"/>
            <a:ext cx="4968551"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　抜粋</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0" name="テキスト ボックス 19">
            <a:extLst>
              <a:ext uri="{FF2B5EF4-FFF2-40B4-BE49-F238E27FC236}">
                <a16:creationId xmlns:a16="http://schemas.microsoft.com/office/drawing/2014/main" id="{8DFCDCDB-08BC-5463-BCA4-567408CBBF27}"/>
              </a:ext>
            </a:extLst>
          </p:cNvPr>
          <p:cNvSpPr txBox="1"/>
          <p:nvPr/>
        </p:nvSpPr>
        <p:spPr>
          <a:xfrm>
            <a:off x="5153378" y="4033227"/>
            <a:ext cx="3907780" cy="1523494"/>
          </a:xfrm>
          <a:prstGeom prst="rect">
            <a:avLst/>
          </a:prstGeom>
          <a:noFill/>
        </p:spPr>
        <p:txBody>
          <a:bodyPr wrap="square" rtlCol="0">
            <a:spAutoFit/>
          </a:bodyPr>
          <a:lstStyle/>
          <a:p>
            <a:pPr marL="182563" indent="-182563"/>
            <a:r>
              <a:rPr kumimoji="1" lang="ja-JP" altLang="en-US" sz="1400" dirty="0"/>
              <a:t>①食料安全保障の状況を</a:t>
            </a:r>
            <a:r>
              <a:rPr kumimoji="1" lang="ja-JP" altLang="en-US" sz="1400" b="1" dirty="0">
                <a:solidFill>
                  <a:srgbClr val="FF0000"/>
                </a:solidFill>
              </a:rPr>
              <a:t>平時から評価できるよう、基本計画について、その記載事項や運用方法の見直し</a:t>
            </a:r>
            <a:endParaRPr kumimoji="1" lang="en-US" altLang="ja-JP" sz="1400" b="1" dirty="0">
              <a:solidFill>
                <a:srgbClr val="FF0000"/>
              </a:solidFill>
            </a:endParaRPr>
          </a:p>
          <a:p>
            <a:pPr marL="182563" indent="-182563"/>
            <a:endParaRPr lang="en-US" altLang="ja-JP" sz="900" b="1" dirty="0">
              <a:solidFill>
                <a:srgbClr val="FF0000"/>
              </a:solidFill>
            </a:endParaRPr>
          </a:p>
          <a:p>
            <a:pPr marL="182563" indent="-182563"/>
            <a:r>
              <a:rPr lang="ja-JP" altLang="en-US" sz="1400" dirty="0"/>
              <a:t>②不測の事態が発生するおそれがある段階から、</a:t>
            </a:r>
            <a:r>
              <a:rPr lang="ja-JP" altLang="en-US" sz="1400" b="1" dirty="0">
                <a:solidFill>
                  <a:srgbClr val="FF0000"/>
                </a:solidFill>
              </a:rPr>
              <a:t>政府一体で食料安全保障の確保の対策を講じる仕組みの導入　</a:t>
            </a:r>
            <a:r>
              <a:rPr kumimoji="1" lang="ja-JP" altLang="en-US" sz="1400" dirty="0"/>
              <a:t>等</a:t>
            </a:r>
            <a:endParaRPr kumimoji="1" lang="ja-JP" altLang="en-US" sz="1400" b="1" dirty="0">
              <a:solidFill>
                <a:srgbClr val="FF0000"/>
              </a:solidFill>
            </a:endParaRPr>
          </a:p>
        </p:txBody>
      </p:sp>
      <p:sp>
        <p:nvSpPr>
          <p:cNvPr id="30" name="テキスト ボックス 29">
            <a:extLst>
              <a:ext uri="{FF2B5EF4-FFF2-40B4-BE49-F238E27FC236}">
                <a16:creationId xmlns:a16="http://schemas.microsoft.com/office/drawing/2014/main" id="{048F6E4A-E5F2-5800-AF4E-53A9C52B8DBA}"/>
              </a:ext>
            </a:extLst>
          </p:cNvPr>
          <p:cNvSpPr txBox="1"/>
          <p:nvPr/>
        </p:nvSpPr>
        <p:spPr>
          <a:xfrm>
            <a:off x="5153378" y="5644786"/>
            <a:ext cx="3661091" cy="907941"/>
          </a:xfrm>
          <a:prstGeom prst="rect">
            <a:avLst/>
          </a:prstGeom>
          <a:noFill/>
        </p:spPr>
        <p:txBody>
          <a:bodyPr wrap="square" rtlCol="0">
            <a:spAutoFit/>
          </a:bodyPr>
          <a:lstStyle/>
          <a:p>
            <a:r>
              <a:rPr lang="ja-JP" altLang="en-US" sz="1400" dirty="0"/>
              <a:t>①</a:t>
            </a:r>
            <a:r>
              <a:rPr kumimoji="1" lang="ja-JP" altLang="en-US" sz="1400" dirty="0"/>
              <a:t>生産基盤の維持につながる各種施策</a:t>
            </a:r>
            <a:endParaRPr kumimoji="1" lang="en-US" altLang="ja-JP" sz="1400" dirty="0"/>
          </a:p>
          <a:p>
            <a:endParaRPr kumimoji="1" lang="en-US" altLang="ja-JP" sz="1050" dirty="0"/>
          </a:p>
          <a:p>
            <a:pPr marL="182563" indent="-182563"/>
            <a:r>
              <a:rPr kumimoji="1" lang="ja-JP" altLang="en-US" sz="1400" dirty="0"/>
              <a:t>②</a:t>
            </a:r>
            <a:r>
              <a:rPr kumimoji="1" lang="ja-JP" altLang="en-US" sz="1400" b="1" dirty="0">
                <a:solidFill>
                  <a:srgbClr val="FF0000"/>
                </a:solidFill>
              </a:rPr>
              <a:t>生産資材の安定的な確保（肥料・飼料作物の国内資源の有効活用、輸入の確保等）</a:t>
            </a:r>
            <a:r>
              <a:rPr kumimoji="1" lang="ja-JP" altLang="en-US" sz="1400" dirty="0"/>
              <a:t>等</a:t>
            </a:r>
          </a:p>
        </p:txBody>
      </p:sp>
      <p:sp>
        <p:nvSpPr>
          <p:cNvPr id="50" name="テキスト ボックス 49">
            <a:extLst>
              <a:ext uri="{FF2B5EF4-FFF2-40B4-BE49-F238E27FC236}">
                <a16:creationId xmlns:a16="http://schemas.microsoft.com/office/drawing/2014/main" id="{7521E181-51BE-8AF0-705B-71FD72F3A12F}"/>
              </a:ext>
            </a:extLst>
          </p:cNvPr>
          <p:cNvSpPr txBox="1"/>
          <p:nvPr/>
        </p:nvSpPr>
        <p:spPr>
          <a:xfrm>
            <a:off x="155743" y="1065510"/>
            <a:ext cx="8832511" cy="923330"/>
          </a:xfrm>
          <a:prstGeom prst="rect">
            <a:avLst/>
          </a:prstGeom>
          <a:noFill/>
        </p:spPr>
        <p:txBody>
          <a:bodyPr wrap="square" rtlCol="0">
            <a:spAutoFit/>
          </a:bodyPr>
          <a:lstStyle/>
          <a:p>
            <a:r>
              <a:rPr lang="ja-JP" altLang="en-US" dirty="0">
                <a:latin typeface="+mj-ea"/>
                <a:ea typeface="+mj-ea"/>
              </a:rPr>
              <a:t>　</a:t>
            </a:r>
            <a:r>
              <a:rPr kumimoji="1" lang="ja-JP" altLang="en-US" dirty="0">
                <a:latin typeface="+mj-ea"/>
                <a:ea typeface="+mj-ea"/>
              </a:rPr>
              <a:t>平時</a:t>
            </a:r>
            <a:r>
              <a:rPr lang="ja-JP" altLang="en-US" dirty="0">
                <a:latin typeface="+mj-ea"/>
                <a:ea typeface="+mj-ea"/>
              </a:rPr>
              <a:t>からの</a:t>
            </a:r>
            <a:r>
              <a:rPr kumimoji="1" lang="ja-JP" altLang="en-US" dirty="0">
                <a:latin typeface="+mj-ea"/>
                <a:ea typeface="+mj-ea"/>
              </a:rPr>
              <a:t>食料安全保障の強化を基本法の目的として明確に位置づけ</a:t>
            </a:r>
            <a:endParaRPr kumimoji="1" lang="en-US" altLang="ja-JP" dirty="0">
              <a:latin typeface="+mj-ea"/>
              <a:ea typeface="+mj-ea"/>
            </a:endParaRPr>
          </a:p>
          <a:p>
            <a:r>
              <a:rPr kumimoji="1" lang="ja-JP" altLang="en-US" dirty="0">
                <a:latin typeface="+mj-ea"/>
                <a:ea typeface="+mj-ea"/>
              </a:rPr>
              <a:t>　不測時において政府全体で対応しうる体制構築のため、新法を整備</a:t>
            </a:r>
            <a:endParaRPr kumimoji="1" lang="en-US" altLang="ja-JP" dirty="0">
              <a:latin typeface="+mj-ea"/>
              <a:ea typeface="+mj-ea"/>
            </a:endParaRPr>
          </a:p>
          <a:p>
            <a:r>
              <a:rPr lang="ja-JP" altLang="en-US" dirty="0">
                <a:latin typeface="+mj-ea"/>
                <a:ea typeface="+mj-ea"/>
              </a:rPr>
              <a:t>　国内の農業生産の増大を基本とした方向の明確化　生産資材の確保・安定供給</a:t>
            </a:r>
            <a:endParaRPr kumimoji="1" lang="ja-JP" altLang="en-US" dirty="0">
              <a:latin typeface="+mj-ea"/>
              <a:ea typeface="+mj-ea"/>
            </a:endParaRPr>
          </a:p>
        </p:txBody>
      </p:sp>
      <p:sp>
        <p:nvSpPr>
          <p:cNvPr id="51" name="テキスト ボックス 50">
            <a:extLst>
              <a:ext uri="{FF2B5EF4-FFF2-40B4-BE49-F238E27FC236}">
                <a16:creationId xmlns:a16="http://schemas.microsoft.com/office/drawing/2014/main" id="{5D01C188-E6D7-5361-BA81-DBE066C3DBEB}"/>
              </a:ext>
            </a:extLst>
          </p:cNvPr>
          <p:cNvSpPr txBox="1"/>
          <p:nvPr/>
        </p:nvSpPr>
        <p:spPr>
          <a:xfrm>
            <a:off x="40224" y="548680"/>
            <a:ext cx="9360218" cy="461665"/>
          </a:xfrm>
          <a:prstGeom prst="rect">
            <a:avLst/>
          </a:prstGeom>
          <a:noFill/>
        </p:spPr>
        <p:txBody>
          <a:bodyPr wrap="square" rtlCol="0">
            <a:spAutoFit/>
          </a:bodyPr>
          <a:lstStyle/>
          <a:p>
            <a:r>
              <a:rPr lang="en-US" altLang="ja-JP" sz="2400" dirty="0">
                <a:solidFill>
                  <a:schemeClr val="bg2">
                    <a:lumMod val="25000"/>
                  </a:schemeClr>
                </a:solidFill>
                <a:latin typeface="+mn-ea"/>
              </a:rPr>
              <a:t>JA</a:t>
            </a:r>
            <a:r>
              <a:rPr lang="ja-JP" altLang="en-US" sz="2400" dirty="0">
                <a:solidFill>
                  <a:schemeClr val="bg2">
                    <a:lumMod val="25000"/>
                  </a:schemeClr>
                </a:solidFill>
                <a:latin typeface="+mn-ea"/>
              </a:rPr>
              <a:t>グループの政策提案・重点要請①～食料安全保障の強化</a:t>
            </a:r>
            <a:endParaRPr kumimoji="1" lang="ja-JP" altLang="en-US" sz="2400" dirty="0">
              <a:solidFill>
                <a:schemeClr val="bg2">
                  <a:lumMod val="25000"/>
                </a:schemeClr>
              </a:solidFill>
              <a:latin typeface="+mn-ea"/>
            </a:endParaRPr>
          </a:p>
        </p:txBody>
      </p:sp>
      <p:sp>
        <p:nvSpPr>
          <p:cNvPr id="53" name="二等辺三角形 52">
            <a:extLst>
              <a:ext uri="{FF2B5EF4-FFF2-40B4-BE49-F238E27FC236}">
                <a16:creationId xmlns:a16="http://schemas.microsoft.com/office/drawing/2014/main" id="{89869F5B-DF34-8BA0-A23E-F37319F10C9F}"/>
              </a:ext>
            </a:extLst>
          </p:cNvPr>
          <p:cNvSpPr/>
          <p:nvPr/>
        </p:nvSpPr>
        <p:spPr>
          <a:xfrm rot="5400000">
            <a:off x="4832827" y="4683275"/>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a:extLst>
              <a:ext uri="{FF2B5EF4-FFF2-40B4-BE49-F238E27FC236}">
                <a16:creationId xmlns:a16="http://schemas.microsoft.com/office/drawing/2014/main" id="{1E27ED7E-594D-A9CE-4FA9-7BBC42AEB841}"/>
              </a:ext>
            </a:extLst>
          </p:cNvPr>
          <p:cNvSpPr/>
          <p:nvPr/>
        </p:nvSpPr>
        <p:spPr>
          <a:xfrm rot="5400000">
            <a:off x="4832827" y="5774724"/>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755DE3F8-79BE-0880-19F7-40E2DC998032}"/>
              </a:ext>
            </a:extLst>
          </p:cNvPr>
          <p:cNvSpPr txBox="1"/>
          <p:nvPr/>
        </p:nvSpPr>
        <p:spPr>
          <a:xfrm>
            <a:off x="94101" y="2060905"/>
            <a:ext cx="1237539" cy="461665"/>
          </a:xfrm>
          <a:prstGeom prst="rect">
            <a:avLst/>
          </a:prstGeom>
          <a:noFill/>
        </p:spPr>
        <p:txBody>
          <a:bodyPr wrap="square" rtlCol="0">
            <a:spAutoFit/>
          </a:bodyPr>
          <a:lstStyle/>
          <a:p>
            <a:r>
              <a:rPr lang="ja-JP" altLang="en-US" sz="2400" dirty="0">
                <a:solidFill>
                  <a:schemeClr val="bg2">
                    <a:lumMod val="25000"/>
                  </a:schemeClr>
                </a:solidFill>
                <a:latin typeface="+mn-ea"/>
              </a:rPr>
              <a:t>結果</a:t>
            </a:r>
            <a:endParaRPr kumimoji="1" lang="ja-JP" altLang="en-US" sz="2400" dirty="0">
              <a:solidFill>
                <a:schemeClr val="bg2">
                  <a:lumMod val="25000"/>
                </a:schemeClr>
              </a:solidFill>
              <a:latin typeface="+mn-ea"/>
            </a:endParaRPr>
          </a:p>
        </p:txBody>
      </p:sp>
      <p:sp>
        <p:nvSpPr>
          <p:cNvPr id="2" name="スライド番号プレースホルダ 1">
            <a:extLst>
              <a:ext uri="{FF2B5EF4-FFF2-40B4-BE49-F238E27FC236}">
                <a16:creationId xmlns:a16="http://schemas.microsoft.com/office/drawing/2014/main" id="{F43B325C-29D2-E276-EDCF-3A05D654CCF7}"/>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20</a:t>
            </a:fld>
            <a:endParaRPr kumimoji="1" lang="ja-JP" altLang="en-US" dirty="0"/>
          </a:p>
        </p:txBody>
      </p:sp>
    </p:spTree>
    <p:extLst>
      <p:ext uri="{BB962C8B-B14F-4D97-AF65-F5344CB8AC3E}">
        <p14:creationId xmlns:p14="http://schemas.microsoft.com/office/powerpoint/2010/main" val="2147317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464C35C3-BE42-B5F4-22FD-26642423C7E6}"/>
              </a:ext>
            </a:extLst>
          </p:cNvPr>
          <p:cNvSpPr/>
          <p:nvPr/>
        </p:nvSpPr>
        <p:spPr>
          <a:xfrm>
            <a:off x="152261" y="3644417"/>
            <a:ext cx="8873162" cy="3024943"/>
          </a:xfrm>
          <a:prstGeom prst="rect">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B99DD618-8F13-3D81-9C57-18C98AD99D78}"/>
              </a:ext>
            </a:extLst>
          </p:cNvPr>
          <p:cNvSpPr/>
          <p:nvPr/>
        </p:nvSpPr>
        <p:spPr>
          <a:xfrm>
            <a:off x="5501925" y="5787472"/>
            <a:ext cx="3394275" cy="461665"/>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BF165-7BE2-D4D1-B9F7-A800EBCFA0FC}"/>
              </a:ext>
            </a:extLst>
          </p:cNvPr>
          <p:cNvSpPr/>
          <p:nvPr/>
        </p:nvSpPr>
        <p:spPr>
          <a:xfrm>
            <a:off x="155744" y="799822"/>
            <a:ext cx="8832512" cy="828978"/>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j-ea"/>
                <a:ea typeface="+mj-ea"/>
              </a:rPr>
              <a:t>　農業の再生産に配慮した適正な価格形成について、政府主導により、生産から消費まで各段階の関係者による議論をすすめ、先行実施する品目を特定し具体的な議論をすすめる等法制度の早期実現</a:t>
            </a:r>
            <a:endParaRPr lang="en-US" altLang="ja-JP" dirty="0">
              <a:solidFill>
                <a:schemeClr val="tx1"/>
              </a:solidFill>
              <a:latin typeface="+mj-ea"/>
              <a:ea typeface="+mj-ea"/>
            </a:endParaRPr>
          </a:p>
        </p:txBody>
      </p:sp>
      <p:sp>
        <p:nvSpPr>
          <p:cNvPr id="10" name="テキスト ボックス 9">
            <a:extLst>
              <a:ext uri="{FF2B5EF4-FFF2-40B4-BE49-F238E27FC236}">
                <a16:creationId xmlns:a16="http://schemas.microsoft.com/office/drawing/2014/main" id="{96B26EF6-191A-62E5-6654-F87EE7423EE1}"/>
              </a:ext>
            </a:extLst>
          </p:cNvPr>
          <p:cNvSpPr txBox="1"/>
          <p:nvPr/>
        </p:nvSpPr>
        <p:spPr>
          <a:xfrm>
            <a:off x="40224" y="427891"/>
            <a:ext cx="8564224" cy="461665"/>
          </a:xfrm>
          <a:prstGeom prst="rect">
            <a:avLst/>
          </a:prstGeom>
          <a:noFill/>
        </p:spPr>
        <p:txBody>
          <a:bodyPr wrap="square" rtlCol="0">
            <a:spAutoFit/>
          </a:bodyPr>
          <a:lstStyle/>
          <a:p>
            <a:r>
              <a:rPr lang="en-US" altLang="ja-JP" sz="2400" dirty="0">
                <a:solidFill>
                  <a:schemeClr val="bg2">
                    <a:lumMod val="25000"/>
                  </a:schemeClr>
                </a:solidFill>
                <a:latin typeface="+mn-ea"/>
              </a:rPr>
              <a:t>JA</a:t>
            </a:r>
            <a:r>
              <a:rPr lang="ja-JP" altLang="en-US" sz="2400" dirty="0">
                <a:solidFill>
                  <a:schemeClr val="bg2">
                    <a:lumMod val="25000"/>
                  </a:schemeClr>
                </a:solidFill>
                <a:latin typeface="+mn-ea"/>
              </a:rPr>
              <a:t>グループの政策提案・重点要請②～適正な価格形成</a:t>
            </a:r>
            <a:endParaRPr lang="en-US" altLang="ja-JP" sz="2400" dirty="0">
              <a:solidFill>
                <a:schemeClr val="bg2">
                  <a:lumMod val="25000"/>
                </a:schemeClr>
              </a:solidFill>
              <a:latin typeface="+mn-ea"/>
            </a:endParaRPr>
          </a:p>
        </p:txBody>
      </p:sp>
      <p:sp>
        <p:nvSpPr>
          <p:cNvPr id="43" name="正方形/長方形 42">
            <a:extLst>
              <a:ext uri="{FF2B5EF4-FFF2-40B4-BE49-F238E27FC236}">
                <a16:creationId xmlns:a16="http://schemas.microsoft.com/office/drawing/2014/main" id="{C94EFD38-4632-ECA0-BF48-1BAF4B9DE25B}"/>
              </a:ext>
            </a:extLst>
          </p:cNvPr>
          <p:cNvSpPr/>
          <p:nvPr/>
        </p:nvSpPr>
        <p:spPr>
          <a:xfrm>
            <a:off x="5675307" y="3518601"/>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a:extLst>
              <a:ext uri="{FF2B5EF4-FFF2-40B4-BE49-F238E27FC236}">
                <a16:creationId xmlns:a16="http://schemas.microsoft.com/office/drawing/2014/main" id="{AEB114B7-04D1-2F11-E436-AA52FE7E7D1F}"/>
              </a:ext>
            </a:extLst>
          </p:cNvPr>
          <p:cNvSpPr/>
          <p:nvPr/>
        </p:nvSpPr>
        <p:spPr>
          <a:xfrm>
            <a:off x="412848" y="3362557"/>
            <a:ext cx="4282372"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44721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74887" y="2133350"/>
            <a:ext cx="9053277" cy="1295650"/>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000" dirty="0"/>
              <a:t>　適正な価格形成に向けては、食料の持続的な供給に要する合理的な費用が考慮されるようにしなければならないことを明確化。</a:t>
            </a:r>
            <a:endParaRPr lang="en-US" altLang="ja-JP" sz="2000" dirty="0"/>
          </a:p>
          <a:p>
            <a:r>
              <a:rPr lang="ja-JP" altLang="en-US" sz="2000" dirty="0"/>
              <a:t>　「新たな展開方向」では「適正な価格転嫁を進めるための仕組みの“法制化”」とも記載。先行して飲用牛乳等で議論が開始。</a:t>
            </a:r>
            <a:endParaRPr lang="en-US" altLang="ja-JP" sz="2000" dirty="0"/>
          </a:p>
        </p:txBody>
      </p:sp>
      <p:sp>
        <p:nvSpPr>
          <p:cNvPr id="6" name="テキスト ボックス 5">
            <a:extLst>
              <a:ext uri="{FF2B5EF4-FFF2-40B4-BE49-F238E27FC236}">
                <a16:creationId xmlns:a16="http://schemas.microsoft.com/office/drawing/2014/main" id="{63E5B8CD-91F0-1C8E-4CAD-A65B1FF842D9}"/>
              </a:ext>
            </a:extLst>
          </p:cNvPr>
          <p:cNvSpPr txBox="1"/>
          <p:nvPr/>
        </p:nvSpPr>
        <p:spPr>
          <a:xfrm>
            <a:off x="308096" y="3441228"/>
            <a:ext cx="4514096"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endParaRPr kumimoji="1" lang="en-US" altLang="ja-JP"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AFF59C22-2B87-0B13-AC87-C98539885555}"/>
              </a:ext>
            </a:extLst>
          </p:cNvPr>
          <p:cNvSpPr txBox="1"/>
          <p:nvPr/>
        </p:nvSpPr>
        <p:spPr>
          <a:xfrm>
            <a:off x="304918" y="3855513"/>
            <a:ext cx="4517274" cy="1169551"/>
          </a:xfrm>
          <a:prstGeom prst="rect">
            <a:avLst/>
          </a:prstGeom>
          <a:noFill/>
        </p:spPr>
        <p:txBody>
          <a:bodyPr wrap="square" rtlCol="0">
            <a:spAutoFit/>
          </a:bodyPr>
          <a:lstStyle/>
          <a:p>
            <a:r>
              <a:rPr kumimoji="1" lang="ja-JP" altLang="en-US" sz="1400" dirty="0"/>
              <a:t>　</a:t>
            </a:r>
            <a:r>
              <a:rPr kumimoji="1" lang="ja-JP" altLang="en-US" sz="1400" b="1" dirty="0">
                <a:solidFill>
                  <a:srgbClr val="FF0000"/>
                </a:solidFill>
              </a:rPr>
              <a:t>食料の価格形成に当たっては、農業者、食品事業者、消費者といった関係者の相互理解と連携の下に、農業生産等に係る合理的な費用や環境負荷低減のコストなど、「食料の持続的な供給に要する合理的な費用」が考慮されるようにしなければならないことを明確化</a:t>
            </a:r>
            <a:r>
              <a:rPr kumimoji="1" lang="ja-JP" altLang="en-US" sz="1400" dirty="0"/>
              <a:t>する。</a:t>
            </a:r>
          </a:p>
        </p:txBody>
      </p:sp>
      <p:sp>
        <p:nvSpPr>
          <p:cNvPr id="18" name="テキスト ボックス 17">
            <a:extLst>
              <a:ext uri="{FF2B5EF4-FFF2-40B4-BE49-F238E27FC236}">
                <a16:creationId xmlns:a16="http://schemas.microsoft.com/office/drawing/2014/main" id="{8D752F67-AF35-E7C0-027D-3D93086B3AA2}"/>
              </a:ext>
            </a:extLst>
          </p:cNvPr>
          <p:cNvSpPr txBox="1"/>
          <p:nvPr/>
        </p:nvSpPr>
        <p:spPr>
          <a:xfrm>
            <a:off x="5536328" y="3441228"/>
            <a:ext cx="2882427"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想定される具体的施策</a:t>
            </a:r>
            <a:endParaRPr kumimoji="1" lang="en-US" altLang="ja-JP"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8DFCDCDB-08BC-5463-BCA4-567408CBBF27}"/>
              </a:ext>
            </a:extLst>
          </p:cNvPr>
          <p:cNvSpPr txBox="1"/>
          <p:nvPr/>
        </p:nvSpPr>
        <p:spPr>
          <a:xfrm>
            <a:off x="5101400" y="3846750"/>
            <a:ext cx="3907780" cy="1600438"/>
          </a:xfrm>
          <a:prstGeom prst="rect">
            <a:avLst/>
          </a:prstGeom>
          <a:noFill/>
        </p:spPr>
        <p:txBody>
          <a:bodyPr wrap="square" rtlCol="0">
            <a:spAutoFit/>
          </a:bodyPr>
          <a:lstStyle/>
          <a:p>
            <a:r>
              <a:rPr kumimoji="1" lang="ja-JP" altLang="en-US" sz="1400" b="1" dirty="0">
                <a:solidFill>
                  <a:srgbClr val="FF0000"/>
                </a:solidFill>
                <a:latin typeface="+mn-ea"/>
              </a:rPr>
              <a:t>　持続的な供給に要する費用を考慮した価格形成の推進　</a:t>
            </a:r>
            <a:r>
              <a:rPr kumimoji="1" lang="ja-JP" altLang="en-US" sz="1400" dirty="0"/>
              <a:t>等</a:t>
            </a:r>
            <a:endParaRPr kumimoji="1" lang="en-US" altLang="ja-JP" sz="1400" b="1" dirty="0">
              <a:solidFill>
                <a:srgbClr val="FF0000"/>
              </a:solidFill>
              <a:latin typeface="+mn-ea"/>
            </a:endParaRPr>
          </a:p>
          <a:p>
            <a:endParaRPr kumimoji="1" lang="en-US" altLang="ja-JP" sz="1400" b="1" dirty="0">
              <a:solidFill>
                <a:srgbClr val="FF0000"/>
              </a:solidFill>
              <a:latin typeface="+mn-ea"/>
            </a:endParaRPr>
          </a:p>
          <a:p>
            <a:pPr marL="269875" indent="-269875"/>
            <a:r>
              <a:rPr lang="ja-JP" altLang="en-US" sz="1400" dirty="0">
                <a:solidFill>
                  <a:srgbClr val="FF0000"/>
                </a:solidFill>
                <a:latin typeface="+mn-ea"/>
              </a:rPr>
              <a:t>　</a:t>
            </a:r>
            <a:r>
              <a:rPr lang="ja-JP" altLang="en-US" sz="1400" dirty="0">
                <a:latin typeface="+mn-ea"/>
              </a:rPr>
              <a:t>・食料全般での適正な価格形成の推進に向けた取組の推進に向けた取組の促進（</a:t>
            </a:r>
            <a:r>
              <a:rPr lang="ja-JP" altLang="en-US" sz="1400" b="1" u="sng" dirty="0">
                <a:solidFill>
                  <a:srgbClr val="FF0000"/>
                </a:solidFill>
                <a:latin typeface="+mn-ea"/>
              </a:rPr>
              <a:t>一部品目で先行的な取組</a:t>
            </a:r>
            <a:r>
              <a:rPr lang="ja-JP" altLang="en-US" sz="1400" dirty="0">
                <a:latin typeface="+mn-ea"/>
              </a:rPr>
              <a:t>の具体化や調査の実施）</a:t>
            </a:r>
            <a:endParaRPr lang="en-US" altLang="ja-JP" sz="1400" dirty="0">
              <a:latin typeface="+mn-ea"/>
            </a:endParaRPr>
          </a:p>
          <a:p>
            <a:r>
              <a:rPr lang="ja-JP" altLang="en-US" sz="1400" dirty="0">
                <a:latin typeface="+mn-ea"/>
              </a:rPr>
              <a:t>　・関係者による理解の増進　等</a:t>
            </a:r>
            <a:endParaRPr kumimoji="1" lang="ja-JP" altLang="en-US" sz="1400" dirty="0">
              <a:solidFill>
                <a:srgbClr val="FF0000"/>
              </a:solidFill>
              <a:latin typeface="+mn-ea"/>
            </a:endParaRPr>
          </a:p>
        </p:txBody>
      </p:sp>
      <p:sp>
        <p:nvSpPr>
          <p:cNvPr id="46" name="テキスト ボックス 45">
            <a:extLst>
              <a:ext uri="{FF2B5EF4-FFF2-40B4-BE49-F238E27FC236}">
                <a16:creationId xmlns:a16="http://schemas.microsoft.com/office/drawing/2014/main" id="{35664AC2-C103-3FCD-835B-BC4D8CC413BA}"/>
              </a:ext>
            </a:extLst>
          </p:cNvPr>
          <p:cNvSpPr txBox="1"/>
          <p:nvPr/>
        </p:nvSpPr>
        <p:spPr>
          <a:xfrm>
            <a:off x="5593981" y="5756557"/>
            <a:ext cx="3394275" cy="461665"/>
          </a:xfrm>
          <a:prstGeom prst="rect">
            <a:avLst/>
          </a:prstGeom>
          <a:noFill/>
        </p:spPr>
        <p:txBody>
          <a:bodyPr wrap="square" rtlCol="0">
            <a:spAutoFit/>
          </a:bodyPr>
          <a:lstStyle/>
          <a:p>
            <a:r>
              <a:rPr lang="ja-JP" altLang="en-US" sz="1200" dirty="0"/>
              <a:t>　政府は、「飲用牛乳」「豆腐・納豆」について、　　先行して仕組みづくりの具体化を目指す！</a:t>
            </a:r>
            <a:endParaRPr kumimoji="1" lang="ja-JP" altLang="en-US" dirty="0"/>
          </a:p>
        </p:txBody>
      </p:sp>
      <p:sp>
        <p:nvSpPr>
          <p:cNvPr id="2" name="テキスト ボックス 1">
            <a:extLst>
              <a:ext uri="{FF2B5EF4-FFF2-40B4-BE49-F238E27FC236}">
                <a16:creationId xmlns:a16="http://schemas.microsoft.com/office/drawing/2014/main" id="{87BDD14C-EBCC-23BF-A62F-C78099D57C46}"/>
              </a:ext>
            </a:extLst>
          </p:cNvPr>
          <p:cNvSpPr txBox="1"/>
          <p:nvPr/>
        </p:nvSpPr>
        <p:spPr>
          <a:xfrm>
            <a:off x="295397" y="5404915"/>
            <a:ext cx="4517274" cy="954107"/>
          </a:xfrm>
          <a:prstGeom prst="rect">
            <a:avLst/>
          </a:prstGeom>
          <a:noFill/>
        </p:spPr>
        <p:txBody>
          <a:bodyPr wrap="square" rtlCol="0">
            <a:spAutoFit/>
          </a:bodyPr>
          <a:lstStyle/>
          <a:p>
            <a:r>
              <a:rPr kumimoji="1" lang="ja-JP" altLang="en-US" sz="1400" dirty="0"/>
              <a:t>　その上で、食料の持続的な供給の必要性に対する国民理解の増進や、関係者による食料の持続的な供給に要する合理的な費用の明確化の促進、</a:t>
            </a:r>
            <a:r>
              <a:rPr kumimoji="1" lang="ja-JP" altLang="en-US" sz="1400" b="1" dirty="0">
                <a:solidFill>
                  <a:srgbClr val="FF0000"/>
                </a:solidFill>
              </a:rPr>
              <a:t>消費者の役割として持続的な食料供給に寄与することなどを明確化</a:t>
            </a:r>
            <a:r>
              <a:rPr kumimoji="1" lang="ja-JP" altLang="en-US" sz="1400" dirty="0"/>
              <a:t>する。</a:t>
            </a:r>
          </a:p>
        </p:txBody>
      </p:sp>
      <p:sp>
        <p:nvSpPr>
          <p:cNvPr id="7" name="大かっこ 6">
            <a:extLst>
              <a:ext uri="{FF2B5EF4-FFF2-40B4-BE49-F238E27FC236}">
                <a16:creationId xmlns:a16="http://schemas.microsoft.com/office/drawing/2014/main" id="{0644E3B2-B3BE-1704-1A75-FABC5381F5E1}"/>
              </a:ext>
            </a:extLst>
          </p:cNvPr>
          <p:cNvSpPr/>
          <p:nvPr/>
        </p:nvSpPr>
        <p:spPr>
          <a:xfrm>
            <a:off x="5176114" y="4524862"/>
            <a:ext cx="3758353" cy="99916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6186FCB-96DD-3BA8-7225-C89036A03E58}"/>
              </a:ext>
            </a:extLst>
          </p:cNvPr>
          <p:cNvSpPr txBox="1"/>
          <p:nvPr/>
        </p:nvSpPr>
        <p:spPr>
          <a:xfrm>
            <a:off x="140270" y="1711224"/>
            <a:ext cx="1237539" cy="461665"/>
          </a:xfrm>
          <a:prstGeom prst="rect">
            <a:avLst/>
          </a:prstGeom>
          <a:noFill/>
        </p:spPr>
        <p:txBody>
          <a:bodyPr wrap="square" rtlCol="0">
            <a:spAutoFit/>
          </a:bodyPr>
          <a:lstStyle/>
          <a:p>
            <a:r>
              <a:rPr lang="ja-JP" altLang="en-US" sz="2400" dirty="0">
                <a:solidFill>
                  <a:schemeClr val="bg2">
                    <a:lumMod val="25000"/>
                  </a:schemeClr>
                </a:solidFill>
                <a:latin typeface="+mn-ea"/>
              </a:rPr>
              <a:t>結果</a:t>
            </a:r>
            <a:endParaRPr kumimoji="1" lang="ja-JP" altLang="en-US" sz="2400" dirty="0">
              <a:solidFill>
                <a:schemeClr val="bg2">
                  <a:lumMod val="25000"/>
                </a:schemeClr>
              </a:solidFill>
              <a:latin typeface="+mn-ea"/>
            </a:endParaRPr>
          </a:p>
        </p:txBody>
      </p:sp>
      <p:sp>
        <p:nvSpPr>
          <p:cNvPr id="22" name="二等辺三角形 21">
            <a:extLst>
              <a:ext uri="{FF2B5EF4-FFF2-40B4-BE49-F238E27FC236}">
                <a16:creationId xmlns:a16="http://schemas.microsoft.com/office/drawing/2014/main" id="{3C320754-FFA5-F2C9-2850-153C1054BBFC}"/>
              </a:ext>
            </a:extLst>
          </p:cNvPr>
          <p:cNvSpPr/>
          <p:nvPr/>
        </p:nvSpPr>
        <p:spPr>
          <a:xfrm rot="5400000">
            <a:off x="4781467" y="4686951"/>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a:extLst>
              <a:ext uri="{FF2B5EF4-FFF2-40B4-BE49-F238E27FC236}">
                <a16:creationId xmlns:a16="http://schemas.microsoft.com/office/drawing/2014/main" id="{E339A8EA-B37F-47BD-D90D-2A6A6C8A92FD}"/>
              </a:ext>
            </a:extLst>
          </p:cNvPr>
          <p:cNvSpPr/>
          <p:nvPr/>
        </p:nvSpPr>
        <p:spPr>
          <a:xfrm>
            <a:off x="7751653" y="5306773"/>
            <a:ext cx="144016" cy="476292"/>
          </a:xfrm>
          <a:prstGeom prst="triangle">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1">
            <a:extLst>
              <a:ext uri="{FF2B5EF4-FFF2-40B4-BE49-F238E27FC236}">
                <a16:creationId xmlns:a16="http://schemas.microsoft.com/office/drawing/2014/main" id="{641FCBBB-1D04-319F-5CEB-0A743EB54CB3}"/>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21</a:t>
            </a:fld>
            <a:endParaRPr kumimoji="1" lang="ja-JP" altLang="en-US" dirty="0"/>
          </a:p>
        </p:txBody>
      </p:sp>
      <p:sp>
        <p:nvSpPr>
          <p:cNvPr id="12" name="テキスト ボックス 11">
            <a:extLst>
              <a:ext uri="{FF2B5EF4-FFF2-40B4-BE49-F238E27FC236}">
                <a16:creationId xmlns:a16="http://schemas.microsoft.com/office/drawing/2014/main" id="{EFCDE62B-3647-96C2-CE30-30B4F90648D7}"/>
              </a:ext>
            </a:extLst>
          </p:cNvPr>
          <p:cNvSpPr txBox="1"/>
          <p:nvPr/>
        </p:nvSpPr>
        <p:spPr>
          <a:xfrm>
            <a:off x="4067943" y="6309320"/>
            <a:ext cx="4968551"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　抜粋</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4105244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E4FBF165-7BE2-D4D1-B9F7-A800EBCFA0FC}"/>
              </a:ext>
            </a:extLst>
          </p:cNvPr>
          <p:cNvSpPr/>
          <p:nvPr/>
        </p:nvSpPr>
        <p:spPr>
          <a:xfrm>
            <a:off x="155743" y="953601"/>
            <a:ext cx="8933029" cy="67519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n-ea"/>
              </a:rPr>
              <a:t>　資材高騰など生産コストの変動に対しても経営の影響緩和対策を講じる旨基本法に明記</a:t>
            </a:r>
            <a:endParaRPr lang="en-US" altLang="ja-JP" dirty="0">
              <a:solidFill>
                <a:schemeClr val="tx1"/>
              </a:solidFill>
              <a:latin typeface="+mn-ea"/>
            </a:endParaRPr>
          </a:p>
          <a:p>
            <a:r>
              <a:rPr lang="ja-JP" altLang="en-US" dirty="0">
                <a:solidFill>
                  <a:schemeClr val="tx1"/>
                </a:solidFill>
                <a:latin typeface="+mn-ea"/>
              </a:rPr>
              <a:t>　経営安定対策については、資材高騰対策など生産コストの変動へのあり方を検討</a:t>
            </a:r>
            <a:endParaRPr lang="en-US" altLang="ja-JP" dirty="0">
              <a:solidFill>
                <a:schemeClr val="tx1"/>
              </a:solidFill>
              <a:latin typeface="+mn-ea"/>
            </a:endParaRPr>
          </a:p>
        </p:txBody>
      </p:sp>
      <p:sp>
        <p:nvSpPr>
          <p:cNvPr id="10" name="テキスト ボックス 9">
            <a:extLst>
              <a:ext uri="{FF2B5EF4-FFF2-40B4-BE49-F238E27FC236}">
                <a16:creationId xmlns:a16="http://schemas.microsoft.com/office/drawing/2014/main" id="{96B26EF6-191A-62E5-6654-F87EE7423EE1}"/>
              </a:ext>
            </a:extLst>
          </p:cNvPr>
          <p:cNvSpPr txBox="1"/>
          <p:nvPr/>
        </p:nvSpPr>
        <p:spPr>
          <a:xfrm>
            <a:off x="40223" y="476672"/>
            <a:ext cx="9428321" cy="461665"/>
          </a:xfrm>
          <a:prstGeom prst="rect">
            <a:avLst/>
          </a:prstGeom>
          <a:noFill/>
        </p:spPr>
        <p:txBody>
          <a:bodyPr wrap="square" rtlCol="0">
            <a:spAutoFit/>
          </a:bodyPr>
          <a:lstStyle/>
          <a:p>
            <a:r>
              <a:rPr lang="en-US" altLang="ja-JP" sz="2400" dirty="0">
                <a:solidFill>
                  <a:schemeClr val="bg2">
                    <a:lumMod val="25000"/>
                  </a:schemeClr>
                </a:solidFill>
                <a:latin typeface="+mn-ea"/>
              </a:rPr>
              <a:t>JA</a:t>
            </a:r>
            <a:r>
              <a:rPr lang="ja-JP" altLang="en-US" sz="2400" dirty="0">
                <a:solidFill>
                  <a:schemeClr val="bg2">
                    <a:lumMod val="25000"/>
                  </a:schemeClr>
                </a:solidFill>
                <a:latin typeface="+mn-ea"/>
              </a:rPr>
              <a:t>グループの政策提案・重点要請③～経営安定対策</a:t>
            </a:r>
            <a:endParaRPr kumimoji="1" lang="ja-JP" altLang="en-US" sz="2400" dirty="0">
              <a:solidFill>
                <a:schemeClr val="bg2">
                  <a:lumMod val="25000"/>
                </a:schemeClr>
              </a:solidFill>
              <a:latin typeface="+mn-ea"/>
            </a:endParaRPr>
          </a:p>
        </p:txBody>
      </p:sp>
      <p:sp>
        <p:nvSpPr>
          <p:cNvPr id="43" name="正方形/長方形 42">
            <a:extLst>
              <a:ext uri="{FF2B5EF4-FFF2-40B4-BE49-F238E27FC236}">
                <a16:creationId xmlns:a16="http://schemas.microsoft.com/office/drawing/2014/main" id="{C94EFD38-4632-ECA0-BF48-1BAF4B9DE25B}"/>
              </a:ext>
            </a:extLst>
          </p:cNvPr>
          <p:cNvSpPr/>
          <p:nvPr/>
        </p:nvSpPr>
        <p:spPr>
          <a:xfrm>
            <a:off x="5675307" y="3489197"/>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44721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35496" y="2093890"/>
            <a:ext cx="9053277" cy="831054"/>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000" dirty="0"/>
              <a:t>　生産資材について、「生産資材の価格高騰に対する農業経営への影響緩和対応も明確化する」と記載。</a:t>
            </a:r>
            <a:endParaRPr lang="en-US" altLang="ja-JP" sz="2000" dirty="0"/>
          </a:p>
        </p:txBody>
      </p:sp>
      <p:sp>
        <p:nvSpPr>
          <p:cNvPr id="8" name="テキスト ボックス 7">
            <a:extLst>
              <a:ext uri="{FF2B5EF4-FFF2-40B4-BE49-F238E27FC236}">
                <a16:creationId xmlns:a16="http://schemas.microsoft.com/office/drawing/2014/main" id="{B6186FCB-96DD-3BA8-7225-C89036A03E58}"/>
              </a:ext>
            </a:extLst>
          </p:cNvPr>
          <p:cNvSpPr txBox="1"/>
          <p:nvPr/>
        </p:nvSpPr>
        <p:spPr>
          <a:xfrm>
            <a:off x="70128" y="1636784"/>
            <a:ext cx="1237539" cy="461665"/>
          </a:xfrm>
          <a:prstGeom prst="rect">
            <a:avLst/>
          </a:prstGeom>
          <a:noFill/>
        </p:spPr>
        <p:txBody>
          <a:bodyPr wrap="square" rtlCol="0">
            <a:spAutoFit/>
          </a:bodyPr>
          <a:lstStyle/>
          <a:p>
            <a:r>
              <a:rPr lang="ja-JP" altLang="en-US" sz="2400" dirty="0">
                <a:solidFill>
                  <a:schemeClr val="bg2">
                    <a:lumMod val="25000"/>
                  </a:schemeClr>
                </a:solidFill>
                <a:latin typeface="+mn-ea"/>
              </a:rPr>
              <a:t>結果</a:t>
            </a:r>
            <a:endParaRPr kumimoji="1" lang="ja-JP" altLang="en-US" sz="2400" dirty="0">
              <a:solidFill>
                <a:schemeClr val="bg2">
                  <a:lumMod val="25000"/>
                </a:schemeClr>
              </a:solidFill>
              <a:latin typeface="+mn-ea"/>
            </a:endParaRPr>
          </a:p>
        </p:txBody>
      </p:sp>
      <p:sp>
        <p:nvSpPr>
          <p:cNvPr id="11" name="正方形/長方形 10">
            <a:extLst>
              <a:ext uri="{FF2B5EF4-FFF2-40B4-BE49-F238E27FC236}">
                <a16:creationId xmlns:a16="http://schemas.microsoft.com/office/drawing/2014/main" id="{9D3FBF3A-4DF1-6E1E-2446-67F70238CBB4}"/>
              </a:ext>
            </a:extLst>
          </p:cNvPr>
          <p:cNvSpPr/>
          <p:nvPr/>
        </p:nvSpPr>
        <p:spPr>
          <a:xfrm>
            <a:off x="93175" y="3331072"/>
            <a:ext cx="8957650" cy="1756266"/>
          </a:xfrm>
          <a:prstGeom prst="rect">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2461394-C139-13F9-8681-0A014108E29A}"/>
              </a:ext>
            </a:extLst>
          </p:cNvPr>
          <p:cNvSpPr/>
          <p:nvPr/>
        </p:nvSpPr>
        <p:spPr>
          <a:xfrm>
            <a:off x="5689603" y="3282298"/>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D4B340F-E9A5-135B-DA48-AC253227FE04}"/>
              </a:ext>
            </a:extLst>
          </p:cNvPr>
          <p:cNvSpPr/>
          <p:nvPr/>
        </p:nvSpPr>
        <p:spPr>
          <a:xfrm>
            <a:off x="368571" y="3187946"/>
            <a:ext cx="4282372"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3DD1B33-B414-BE9E-ADA2-9271D5C4F8B7}"/>
              </a:ext>
            </a:extLst>
          </p:cNvPr>
          <p:cNvSpPr txBox="1"/>
          <p:nvPr/>
        </p:nvSpPr>
        <p:spPr>
          <a:xfrm>
            <a:off x="131122" y="5436295"/>
            <a:ext cx="8957650" cy="1169551"/>
          </a:xfrm>
          <a:prstGeom prst="rect">
            <a:avLst/>
          </a:prstGeom>
          <a:noFill/>
        </p:spPr>
        <p:txBody>
          <a:bodyPr wrap="square" rtlCol="0">
            <a:spAutoFit/>
          </a:bodyPr>
          <a:lstStyle/>
          <a:p>
            <a:r>
              <a:rPr lang="en-US" altLang="ja-JP" sz="1400" dirty="0">
                <a:solidFill>
                  <a:srgbClr val="000000"/>
                </a:solidFill>
                <a:latin typeface="+mn-ea"/>
              </a:rPr>
              <a:t>※</a:t>
            </a:r>
            <a:r>
              <a:rPr lang="ja-JP" altLang="en-US" sz="1400" dirty="0">
                <a:solidFill>
                  <a:srgbClr val="000000"/>
                </a:solidFill>
                <a:latin typeface="+mn-ea"/>
              </a:rPr>
              <a:t>「政府　</a:t>
            </a:r>
            <a:r>
              <a:rPr lang="en-US" altLang="ja-JP" sz="1400" dirty="0">
                <a:solidFill>
                  <a:srgbClr val="000000"/>
                </a:solidFill>
                <a:latin typeface="+mn-ea"/>
              </a:rPr>
              <a:t>『</a:t>
            </a:r>
            <a:r>
              <a:rPr lang="ja-JP" altLang="en-US" sz="1400" dirty="0">
                <a:solidFill>
                  <a:srgbClr val="000000"/>
                </a:solidFill>
                <a:latin typeface="+mn-ea"/>
              </a:rPr>
              <a:t>食料安全保障強化政策大綱</a:t>
            </a:r>
            <a:r>
              <a:rPr lang="en-US" altLang="ja-JP" sz="1400" dirty="0">
                <a:solidFill>
                  <a:srgbClr val="000000"/>
                </a:solidFill>
                <a:latin typeface="+mn-ea"/>
              </a:rPr>
              <a:t>』</a:t>
            </a:r>
            <a:r>
              <a:rPr lang="ja-JP" altLang="en-US" sz="1400" dirty="0">
                <a:solidFill>
                  <a:srgbClr val="000000"/>
                </a:solidFill>
                <a:latin typeface="+mn-ea"/>
              </a:rPr>
              <a:t>」においても、以下の通り記載</a:t>
            </a:r>
            <a:endParaRPr lang="en-US" altLang="ja-JP" sz="1400" dirty="0">
              <a:solidFill>
                <a:srgbClr val="000000"/>
              </a:solidFill>
              <a:latin typeface="+mn-ea"/>
            </a:endParaRPr>
          </a:p>
          <a:p>
            <a:pPr marL="92075" indent="-92075"/>
            <a:r>
              <a:rPr lang="ja-JP" altLang="en-US" sz="1400" dirty="0">
                <a:solidFill>
                  <a:srgbClr val="000000"/>
                </a:solidFill>
                <a:latin typeface="+mn-ea"/>
              </a:rPr>
              <a:t>・　</a:t>
            </a:r>
            <a:r>
              <a:rPr lang="ja-JP" altLang="en-US" sz="1400" b="1" i="0" u="none" strike="noStrike" baseline="0" dirty="0">
                <a:solidFill>
                  <a:srgbClr val="FF0000"/>
                </a:solidFill>
                <a:latin typeface="+mn-ea"/>
              </a:rPr>
              <a:t>肥料</a:t>
            </a:r>
            <a:r>
              <a:rPr lang="ja-JP" altLang="en-US" sz="1400" dirty="0">
                <a:solidFill>
                  <a:srgbClr val="000000"/>
                </a:solidFill>
                <a:latin typeface="+mn-ea"/>
              </a:rPr>
              <a:t>の</a:t>
            </a:r>
            <a:r>
              <a:rPr lang="ja-JP" altLang="en-US" sz="1400" b="1" i="0" u="none" strike="noStrike" baseline="0" dirty="0">
                <a:solidFill>
                  <a:srgbClr val="FF0000"/>
                </a:solidFill>
                <a:latin typeface="+mn-ea"/>
              </a:rPr>
              <a:t>価格急騰時の対応として</a:t>
            </a:r>
            <a:r>
              <a:rPr lang="ja-JP" altLang="en-US" sz="1400" b="0" i="0" u="none" strike="noStrike" baseline="0" dirty="0">
                <a:solidFill>
                  <a:srgbClr val="000000"/>
                </a:solidFill>
                <a:latin typeface="+mn-ea"/>
              </a:rPr>
              <a:t>、平時より通関における肥料原料価格等を調査し、同価格が急騰し、肥料小売価格の急騰が見込まれる場合は、</a:t>
            </a:r>
            <a:r>
              <a:rPr lang="ja-JP" altLang="en-US" sz="1400" b="1" i="0" u="none" strike="noStrike" baseline="0" dirty="0">
                <a:solidFill>
                  <a:srgbClr val="FF0000"/>
                </a:solidFill>
                <a:latin typeface="+mn-ea"/>
              </a:rPr>
              <a:t>これまでに実施した肥料価格高騰対策の仕組みや効果等を踏まえて影響緩和対策の実施する</a:t>
            </a:r>
            <a:r>
              <a:rPr lang="ja-JP" altLang="en-US" sz="1400" b="0" i="0" u="none" strike="noStrike" baseline="0" dirty="0">
                <a:solidFill>
                  <a:srgbClr val="000000"/>
                </a:solidFill>
                <a:latin typeface="+mn-ea"/>
              </a:rPr>
              <a:t>。</a:t>
            </a:r>
            <a:endParaRPr lang="en-US" altLang="ja-JP" sz="1400" b="0" i="0" u="none" strike="noStrike" baseline="0" dirty="0">
              <a:solidFill>
                <a:srgbClr val="000000"/>
              </a:solidFill>
              <a:latin typeface="+mn-ea"/>
            </a:endParaRPr>
          </a:p>
          <a:p>
            <a:endParaRPr lang="en-US" altLang="ja-JP" sz="1400" b="0" i="0" u="none" strike="noStrike" baseline="0" dirty="0">
              <a:solidFill>
                <a:srgbClr val="000000"/>
              </a:solidFill>
              <a:latin typeface="+mn-ea"/>
            </a:endParaRPr>
          </a:p>
        </p:txBody>
      </p:sp>
      <p:sp>
        <p:nvSpPr>
          <p:cNvPr id="14" name="テキスト ボックス 13">
            <a:extLst>
              <a:ext uri="{FF2B5EF4-FFF2-40B4-BE49-F238E27FC236}">
                <a16:creationId xmlns:a16="http://schemas.microsoft.com/office/drawing/2014/main" id="{30056857-01FD-A62C-B4AF-405A9F470E68}"/>
              </a:ext>
            </a:extLst>
          </p:cNvPr>
          <p:cNvSpPr txBox="1"/>
          <p:nvPr/>
        </p:nvSpPr>
        <p:spPr>
          <a:xfrm>
            <a:off x="172634" y="3632504"/>
            <a:ext cx="4517274" cy="738664"/>
          </a:xfrm>
          <a:prstGeom prst="rect">
            <a:avLst/>
          </a:prstGeom>
          <a:noFill/>
        </p:spPr>
        <p:txBody>
          <a:bodyPr wrap="square" rtlCol="0">
            <a:spAutoFit/>
          </a:bodyPr>
          <a:lstStyle/>
          <a:p>
            <a:r>
              <a:rPr kumimoji="1" lang="ja-JP" altLang="en-US" sz="1400" dirty="0"/>
              <a:t>　生産資材について、その安定確保の視点を加えるとともに、</a:t>
            </a:r>
            <a:r>
              <a:rPr kumimoji="1" lang="ja-JP" altLang="en-US" sz="1400" b="1" dirty="0">
                <a:solidFill>
                  <a:srgbClr val="FF0000"/>
                </a:solidFill>
              </a:rPr>
              <a:t>生産資材の価格高騰に対する農業経営への影響緩和の対応も明確化する。</a:t>
            </a:r>
            <a:endParaRPr kumimoji="1" lang="ja-JP" altLang="en-US" sz="1400" dirty="0">
              <a:solidFill>
                <a:srgbClr val="FF0000"/>
              </a:solidFill>
            </a:endParaRPr>
          </a:p>
        </p:txBody>
      </p:sp>
      <p:sp>
        <p:nvSpPr>
          <p:cNvPr id="15" name="テキスト ボックス 14">
            <a:extLst>
              <a:ext uri="{FF2B5EF4-FFF2-40B4-BE49-F238E27FC236}">
                <a16:creationId xmlns:a16="http://schemas.microsoft.com/office/drawing/2014/main" id="{D5BC613F-408C-0CEB-7AD9-DD9CFB4B682C}"/>
              </a:ext>
            </a:extLst>
          </p:cNvPr>
          <p:cNvSpPr txBox="1"/>
          <p:nvPr/>
        </p:nvSpPr>
        <p:spPr>
          <a:xfrm>
            <a:off x="5143045" y="3645278"/>
            <a:ext cx="3828322" cy="1123384"/>
          </a:xfrm>
          <a:prstGeom prst="rect">
            <a:avLst/>
          </a:prstGeom>
          <a:noFill/>
        </p:spPr>
        <p:txBody>
          <a:bodyPr wrap="square" rtlCol="0">
            <a:spAutoFit/>
          </a:bodyPr>
          <a:lstStyle/>
          <a:p>
            <a:r>
              <a:rPr kumimoji="1" lang="ja-JP" altLang="en-US" sz="1400" dirty="0"/>
              <a:t>①</a:t>
            </a:r>
            <a:r>
              <a:rPr kumimoji="1" lang="ja-JP" altLang="en-US" sz="1400" b="1" dirty="0">
                <a:solidFill>
                  <a:srgbClr val="FF0000"/>
                </a:solidFill>
              </a:rPr>
              <a:t>生産資材の安定的な確保</a:t>
            </a:r>
            <a:endParaRPr kumimoji="1" lang="en-US" altLang="ja-JP" sz="1400" dirty="0"/>
          </a:p>
          <a:p>
            <a:endParaRPr lang="en-US" altLang="ja-JP" sz="1100" dirty="0"/>
          </a:p>
          <a:p>
            <a:pPr marL="182563" indent="-182563"/>
            <a:r>
              <a:rPr kumimoji="1" lang="ja-JP" altLang="en-US" sz="1400" dirty="0"/>
              <a:t>②（農産物の価格変動への対応だけでなく）</a:t>
            </a:r>
            <a:r>
              <a:rPr kumimoji="1" lang="ja-JP" altLang="en-US" sz="1400" b="1" dirty="0">
                <a:solidFill>
                  <a:srgbClr val="FF0000"/>
                </a:solidFill>
              </a:rPr>
              <a:t>生産資材の価格高騰に対する農業経営への影響緩和　</a:t>
            </a:r>
            <a:r>
              <a:rPr kumimoji="1" lang="ja-JP" altLang="en-US" sz="1400" dirty="0"/>
              <a:t>等</a:t>
            </a:r>
            <a:endParaRPr kumimoji="1" lang="ja-JP" altLang="en-US" sz="1400" b="1" dirty="0">
              <a:solidFill>
                <a:srgbClr val="FF0000"/>
              </a:solidFill>
            </a:endParaRPr>
          </a:p>
        </p:txBody>
      </p:sp>
      <p:sp>
        <p:nvSpPr>
          <p:cNvPr id="17" name="二等辺三角形 16">
            <a:extLst>
              <a:ext uri="{FF2B5EF4-FFF2-40B4-BE49-F238E27FC236}">
                <a16:creationId xmlns:a16="http://schemas.microsoft.com/office/drawing/2014/main" id="{60165A74-8E17-7E55-4398-F76B2C34EF54}"/>
              </a:ext>
            </a:extLst>
          </p:cNvPr>
          <p:cNvSpPr/>
          <p:nvPr/>
        </p:nvSpPr>
        <p:spPr>
          <a:xfrm rot="5400000">
            <a:off x="4773848" y="3800414"/>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D9EE93-7769-04C6-DCE4-AAD8E1915D79}"/>
              </a:ext>
            </a:extLst>
          </p:cNvPr>
          <p:cNvSpPr txBox="1"/>
          <p:nvPr/>
        </p:nvSpPr>
        <p:spPr>
          <a:xfrm>
            <a:off x="283277" y="3157412"/>
            <a:ext cx="4514096"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endParaRPr kumimoji="1" lang="en-US" altLang="ja-JP"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A1766041-9D41-4E83-0865-D2C9248BADB4}"/>
              </a:ext>
            </a:extLst>
          </p:cNvPr>
          <p:cNvSpPr txBox="1"/>
          <p:nvPr/>
        </p:nvSpPr>
        <p:spPr>
          <a:xfrm>
            <a:off x="5536328" y="3157412"/>
            <a:ext cx="2882427"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想定される具体的施策</a:t>
            </a:r>
            <a:endParaRPr kumimoji="1" lang="en-US" altLang="ja-JP"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 1">
            <a:extLst>
              <a:ext uri="{FF2B5EF4-FFF2-40B4-BE49-F238E27FC236}">
                <a16:creationId xmlns:a16="http://schemas.microsoft.com/office/drawing/2014/main" id="{C6CB3235-D679-CA00-960B-CAD731B2FBF5}"/>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22</a:t>
            </a:fld>
            <a:endParaRPr kumimoji="1" lang="ja-JP" altLang="en-US" dirty="0"/>
          </a:p>
        </p:txBody>
      </p:sp>
      <p:sp>
        <p:nvSpPr>
          <p:cNvPr id="6" name="テキスト ボックス 5">
            <a:extLst>
              <a:ext uri="{FF2B5EF4-FFF2-40B4-BE49-F238E27FC236}">
                <a16:creationId xmlns:a16="http://schemas.microsoft.com/office/drawing/2014/main" id="{BD41F8F1-E95A-8A4E-DB9E-CFCA10DF537C}"/>
              </a:ext>
            </a:extLst>
          </p:cNvPr>
          <p:cNvSpPr txBox="1"/>
          <p:nvPr/>
        </p:nvSpPr>
        <p:spPr>
          <a:xfrm>
            <a:off x="4067943" y="4725144"/>
            <a:ext cx="4968551"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　抜粋</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51734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03AC95-A9D1-96D2-90F8-B1642FD42B9E}"/>
              </a:ext>
            </a:extLst>
          </p:cNvPr>
          <p:cNvSpPr/>
          <p:nvPr/>
        </p:nvSpPr>
        <p:spPr>
          <a:xfrm>
            <a:off x="152261" y="3781148"/>
            <a:ext cx="8873162" cy="3015010"/>
          </a:xfrm>
          <a:prstGeom prst="rect">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BF165-7BE2-D4D1-B9F7-A800EBCFA0FC}"/>
              </a:ext>
            </a:extLst>
          </p:cNvPr>
          <p:cNvSpPr/>
          <p:nvPr/>
        </p:nvSpPr>
        <p:spPr>
          <a:xfrm>
            <a:off x="62204" y="969357"/>
            <a:ext cx="9053276" cy="659222"/>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n-ea"/>
              </a:rPr>
              <a:t>　引き続き、農地の受け皿となる経営体を育成するとともに、地域計画に位置付けられた多様な経営体についても、農業分野において農業者として基本法に位置付け</a:t>
            </a:r>
            <a:endParaRPr lang="en-US" altLang="ja-JP" dirty="0">
              <a:solidFill>
                <a:schemeClr val="tx1"/>
              </a:solidFill>
              <a:latin typeface="+mn-ea"/>
            </a:endParaRPr>
          </a:p>
        </p:txBody>
      </p:sp>
      <p:sp>
        <p:nvSpPr>
          <p:cNvPr id="10" name="テキスト ボックス 9">
            <a:extLst>
              <a:ext uri="{FF2B5EF4-FFF2-40B4-BE49-F238E27FC236}">
                <a16:creationId xmlns:a16="http://schemas.microsoft.com/office/drawing/2014/main" id="{96B26EF6-191A-62E5-6654-F87EE7423EE1}"/>
              </a:ext>
            </a:extLst>
          </p:cNvPr>
          <p:cNvSpPr txBox="1"/>
          <p:nvPr/>
        </p:nvSpPr>
        <p:spPr>
          <a:xfrm>
            <a:off x="40224" y="447055"/>
            <a:ext cx="9103776" cy="461665"/>
          </a:xfrm>
          <a:prstGeom prst="rect">
            <a:avLst/>
          </a:prstGeom>
          <a:noFill/>
        </p:spPr>
        <p:txBody>
          <a:bodyPr wrap="square" rtlCol="0">
            <a:spAutoFit/>
          </a:bodyPr>
          <a:lstStyle/>
          <a:p>
            <a:r>
              <a:rPr lang="en-US" altLang="ja-JP" sz="2400" dirty="0">
                <a:solidFill>
                  <a:schemeClr val="bg2">
                    <a:lumMod val="25000"/>
                  </a:schemeClr>
                </a:solidFill>
                <a:latin typeface="+mn-ea"/>
              </a:rPr>
              <a:t>JA</a:t>
            </a:r>
            <a:r>
              <a:rPr lang="ja-JP" altLang="en-US" sz="2400" dirty="0">
                <a:solidFill>
                  <a:schemeClr val="bg2">
                    <a:lumMod val="25000"/>
                  </a:schemeClr>
                </a:solidFill>
                <a:latin typeface="+mn-ea"/>
              </a:rPr>
              <a:t>グループの政策提案・重点要請④～多様な経営体の位置付け</a:t>
            </a:r>
            <a:endParaRPr kumimoji="1" lang="ja-JP" altLang="en-US" sz="2400" dirty="0">
              <a:solidFill>
                <a:schemeClr val="bg2">
                  <a:lumMod val="25000"/>
                </a:schemeClr>
              </a:solidFill>
              <a:latin typeface="+mn-ea"/>
            </a:endParaRPr>
          </a:p>
        </p:txBody>
      </p:sp>
      <p:sp>
        <p:nvSpPr>
          <p:cNvPr id="43" name="正方形/長方形 42">
            <a:extLst>
              <a:ext uri="{FF2B5EF4-FFF2-40B4-BE49-F238E27FC236}">
                <a16:creationId xmlns:a16="http://schemas.microsoft.com/office/drawing/2014/main" id="{C94EFD38-4632-ECA0-BF48-1BAF4B9DE25B}"/>
              </a:ext>
            </a:extLst>
          </p:cNvPr>
          <p:cNvSpPr/>
          <p:nvPr/>
        </p:nvSpPr>
        <p:spPr>
          <a:xfrm>
            <a:off x="5700086" y="3744441"/>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44721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55616" y="2245363"/>
            <a:ext cx="9053277" cy="1139650"/>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000" dirty="0"/>
              <a:t>　農地の確保に向けて、担い手と共に地域の農業生産活動を行う担い手以外の多様な農業人材として位置づけられる。また、サービス事業体の育成・確保も位置づけられる。</a:t>
            </a:r>
            <a:endParaRPr lang="en-US" altLang="ja-JP" sz="2000" dirty="0"/>
          </a:p>
        </p:txBody>
      </p:sp>
      <p:sp>
        <p:nvSpPr>
          <p:cNvPr id="8" name="テキスト ボックス 7">
            <a:extLst>
              <a:ext uri="{FF2B5EF4-FFF2-40B4-BE49-F238E27FC236}">
                <a16:creationId xmlns:a16="http://schemas.microsoft.com/office/drawing/2014/main" id="{B6186FCB-96DD-3BA8-7225-C89036A03E58}"/>
              </a:ext>
            </a:extLst>
          </p:cNvPr>
          <p:cNvSpPr txBox="1"/>
          <p:nvPr/>
        </p:nvSpPr>
        <p:spPr>
          <a:xfrm>
            <a:off x="122375" y="1772816"/>
            <a:ext cx="1237539" cy="461665"/>
          </a:xfrm>
          <a:prstGeom prst="rect">
            <a:avLst/>
          </a:prstGeom>
          <a:noFill/>
        </p:spPr>
        <p:txBody>
          <a:bodyPr wrap="square" rtlCol="0">
            <a:spAutoFit/>
          </a:bodyPr>
          <a:lstStyle/>
          <a:p>
            <a:r>
              <a:rPr lang="ja-JP" altLang="en-US" sz="2400" dirty="0">
                <a:solidFill>
                  <a:schemeClr val="bg2">
                    <a:lumMod val="25000"/>
                  </a:schemeClr>
                </a:solidFill>
                <a:latin typeface="+mn-ea"/>
              </a:rPr>
              <a:t>結果</a:t>
            </a:r>
            <a:endParaRPr kumimoji="1" lang="ja-JP" altLang="en-US" sz="2400" dirty="0">
              <a:solidFill>
                <a:schemeClr val="bg2">
                  <a:lumMod val="25000"/>
                </a:schemeClr>
              </a:solidFill>
              <a:latin typeface="+mn-ea"/>
            </a:endParaRPr>
          </a:p>
        </p:txBody>
      </p:sp>
      <p:sp>
        <p:nvSpPr>
          <p:cNvPr id="12" name="正方形/長方形 11">
            <a:extLst>
              <a:ext uri="{FF2B5EF4-FFF2-40B4-BE49-F238E27FC236}">
                <a16:creationId xmlns:a16="http://schemas.microsoft.com/office/drawing/2014/main" id="{92461394-C139-13F9-8681-0A014108E29A}"/>
              </a:ext>
            </a:extLst>
          </p:cNvPr>
          <p:cNvSpPr/>
          <p:nvPr/>
        </p:nvSpPr>
        <p:spPr>
          <a:xfrm>
            <a:off x="5700086" y="3721237"/>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D4B340F-E9A5-135B-DA48-AC253227FE04}"/>
              </a:ext>
            </a:extLst>
          </p:cNvPr>
          <p:cNvSpPr/>
          <p:nvPr/>
        </p:nvSpPr>
        <p:spPr>
          <a:xfrm>
            <a:off x="389923" y="3684244"/>
            <a:ext cx="4282372"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07C62A4-5AA8-CF45-A80B-DC43B9506BB0}"/>
              </a:ext>
            </a:extLst>
          </p:cNvPr>
          <p:cNvSpPr txBox="1"/>
          <p:nvPr/>
        </p:nvSpPr>
        <p:spPr>
          <a:xfrm>
            <a:off x="274061" y="3573016"/>
            <a:ext cx="4514096"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endParaRPr kumimoji="1" lang="en-US" altLang="ja-JP"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5C235D48-CE2C-DBF6-69D8-74AD6CC125C5}"/>
              </a:ext>
            </a:extLst>
          </p:cNvPr>
          <p:cNvSpPr txBox="1"/>
          <p:nvPr/>
        </p:nvSpPr>
        <p:spPr>
          <a:xfrm>
            <a:off x="5540142" y="3573016"/>
            <a:ext cx="2882427"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想定される具体的施策</a:t>
            </a:r>
            <a:endParaRPr kumimoji="1" lang="en-US" altLang="ja-JP"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5C9B1777-EB76-0C37-163E-BE69D2E9A761}"/>
              </a:ext>
            </a:extLst>
          </p:cNvPr>
          <p:cNvSpPr txBox="1"/>
          <p:nvPr/>
        </p:nvSpPr>
        <p:spPr>
          <a:xfrm>
            <a:off x="365144" y="4084534"/>
            <a:ext cx="4517274" cy="954107"/>
          </a:xfrm>
          <a:prstGeom prst="rect">
            <a:avLst/>
          </a:prstGeom>
          <a:noFill/>
        </p:spPr>
        <p:txBody>
          <a:bodyPr wrap="square" rtlCol="0">
            <a:spAutoFit/>
          </a:bodyPr>
          <a:lstStyle/>
          <a:p>
            <a:r>
              <a:rPr kumimoji="1" lang="ja-JP" altLang="en-US" sz="1400" dirty="0"/>
              <a:t>　効率的かつ安定的な農業経営の育成・確保を引き続き図りつつ、農地の確保に向けて、</a:t>
            </a:r>
            <a:r>
              <a:rPr kumimoji="1" lang="ja-JP" altLang="en-US" sz="1400" b="1" dirty="0">
                <a:solidFill>
                  <a:srgbClr val="FF0000"/>
                </a:solidFill>
              </a:rPr>
              <a:t>担い手とともに地域の農業生産活動を行う、担い手以外の多様な農業人材を位置付ける。</a:t>
            </a:r>
          </a:p>
        </p:txBody>
      </p:sp>
      <p:sp>
        <p:nvSpPr>
          <p:cNvPr id="17" name="テキスト ボックス 16">
            <a:extLst>
              <a:ext uri="{FF2B5EF4-FFF2-40B4-BE49-F238E27FC236}">
                <a16:creationId xmlns:a16="http://schemas.microsoft.com/office/drawing/2014/main" id="{AE67D1CC-5F05-74CE-BB71-5A1074A42B37}"/>
              </a:ext>
            </a:extLst>
          </p:cNvPr>
          <p:cNvSpPr txBox="1"/>
          <p:nvPr/>
        </p:nvSpPr>
        <p:spPr>
          <a:xfrm>
            <a:off x="385483" y="5381223"/>
            <a:ext cx="4517274" cy="523220"/>
          </a:xfrm>
          <a:prstGeom prst="rect">
            <a:avLst/>
          </a:prstGeom>
          <a:noFill/>
        </p:spPr>
        <p:txBody>
          <a:bodyPr wrap="square" rtlCol="0">
            <a:spAutoFit/>
          </a:bodyPr>
          <a:lstStyle/>
          <a:p>
            <a:r>
              <a:rPr kumimoji="1" lang="ja-JP" altLang="en-US" sz="1400" dirty="0"/>
              <a:t>　自然人たる人材の育成</a:t>
            </a:r>
            <a:r>
              <a:rPr lang="ja-JP" altLang="en-US" sz="1400" dirty="0"/>
              <a:t>・確保に加えて、農業法人の経営基盤の強化や</a:t>
            </a:r>
            <a:r>
              <a:rPr lang="ja-JP" altLang="en-US" sz="1400" b="1" dirty="0">
                <a:solidFill>
                  <a:srgbClr val="FF0000"/>
                </a:solidFill>
              </a:rPr>
              <a:t>サービス事業体の育成・確保も位置付ける</a:t>
            </a:r>
            <a:r>
              <a:rPr lang="ja-JP" altLang="en-US" sz="1400" dirty="0"/>
              <a:t>。</a:t>
            </a:r>
            <a:endParaRPr kumimoji="1" lang="en-US" altLang="ja-JP" sz="1400" dirty="0"/>
          </a:p>
        </p:txBody>
      </p:sp>
      <p:sp>
        <p:nvSpPr>
          <p:cNvPr id="18" name="二等辺三角形 17">
            <a:extLst>
              <a:ext uri="{FF2B5EF4-FFF2-40B4-BE49-F238E27FC236}">
                <a16:creationId xmlns:a16="http://schemas.microsoft.com/office/drawing/2014/main" id="{B1F79CEA-1865-947F-B308-1E92DA3ADCFD}"/>
              </a:ext>
            </a:extLst>
          </p:cNvPr>
          <p:cNvSpPr/>
          <p:nvPr/>
        </p:nvSpPr>
        <p:spPr>
          <a:xfrm rot="5400000">
            <a:off x="5145336" y="4441553"/>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8489FEB3-0676-82AC-204A-04DC4950C6CF}"/>
              </a:ext>
            </a:extLst>
          </p:cNvPr>
          <p:cNvSpPr txBox="1"/>
          <p:nvPr/>
        </p:nvSpPr>
        <p:spPr>
          <a:xfrm>
            <a:off x="5489597" y="4109618"/>
            <a:ext cx="3477621" cy="1123384"/>
          </a:xfrm>
          <a:prstGeom prst="rect">
            <a:avLst/>
          </a:prstGeom>
          <a:noFill/>
        </p:spPr>
        <p:txBody>
          <a:bodyPr wrap="square" rtlCol="0">
            <a:spAutoFit/>
          </a:bodyPr>
          <a:lstStyle/>
          <a:p>
            <a:r>
              <a:rPr kumimoji="1" lang="ja-JP" altLang="en-US" sz="1400" dirty="0"/>
              <a:t>　①　</a:t>
            </a:r>
            <a:r>
              <a:rPr kumimoji="1" lang="ja-JP" altLang="en-US" sz="1400" b="1" dirty="0">
                <a:solidFill>
                  <a:srgbClr val="FF0000"/>
                </a:solidFill>
              </a:rPr>
              <a:t>地域の協議（地域計画）に基づく人・農</a:t>
            </a:r>
            <a:endParaRPr kumimoji="1" lang="en-US" altLang="ja-JP" sz="1400" b="1" dirty="0">
              <a:solidFill>
                <a:srgbClr val="FF0000"/>
              </a:solidFill>
            </a:endParaRPr>
          </a:p>
          <a:p>
            <a:r>
              <a:rPr lang="ja-JP" altLang="en-US" sz="1400" b="1" dirty="0">
                <a:solidFill>
                  <a:srgbClr val="FF0000"/>
                </a:solidFill>
              </a:rPr>
              <a:t>　　</a:t>
            </a:r>
            <a:r>
              <a:rPr kumimoji="1" lang="ja-JP" altLang="en-US" sz="1400" b="1" dirty="0">
                <a:solidFill>
                  <a:srgbClr val="FF0000"/>
                </a:solidFill>
              </a:rPr>
              <a:t>地の確保</a:t>
            </a:r>
            <a:endParaRPr kumimoji="1" lang="en-US" altLang="ja-JP" sz="1400" b="1" dirty="0">
              <a:solidFill>
                <a:srgbClr val="FF0000"/>
              </a:solidFill>
            </a:endParaRPr>
          </a:p>
          <a:p>
            <a:endParaRPr lang="en-US" altLang="ja-JP" sz="1100" dirty="0"/>
          </a:p>
          <a:p>
            <a:r>
              <a:rPr kumimoji="1" lang="ja-JP" altLang="en-US" sz="1400" dirty="0"/>
              <a:t>　②　農地の集積に加えて、農地の</a:t>
            </a:r>
            <a:r>
              <a:rPr lang="ja-JP" altLang="en-US" sz="1400" dirty="0"/>
              <a:t>集約</a:t>
            </a:r>
            <a:r>
              <a:rPr kumimoji="1" lang="ja-JP" altLang="en-US" sz="1400" dirty="0"/>
              <a:t>化、</a:t>
            </a:r>
            <a:endParaRPr kumimoji="1" lang="en-US" altLang="ja-JP" sz="1400" dirty="0"/>
          </a:p>
          <a:p>
            <a:r>
              <a:rPr lang="ja-JP" altLang="en-US" sz="1400" dirty="0"/>
              <a:t>　　</a:t>
            </a:r>
            <a:r>
              <a:rPr kumimoji="1" lang="ja-JP" altLang="en-US" sz="1400" dirty="0"/>
              <a:t>農地の適正かつ効率的な利用　等</a:t>
            </a:r>
            <a:endParaRPr kumimoji="1" lang="en-US" altLang="ja-JP" sz="1400" dirty="0"/>
          </a:p>
        </p:txBody>
      </p:sp>
      <p:sp>
        <p:nvSpPr>
          <p:cNvPr id="7" name="二等辺三角形 6">
            <a:extLst>
              <a:ext uri="{FF2B5EF4-FFF2-40B4-BE49-F238E27FC236}">
                <a16:creationId xmlns:a16="http://schemas.microsoft.com/office/drawing/2014/main" id="{179E045B-8F47-5D6F-F932-4B54DA961A67}"/>
              </a:ext>
            </a:extLst>
          </p:cNvPr>
          <p:cNvSpPr/>
          <p:nvPr/>
        </p:nvSpPr>
        <p:spPr>
          <a:xfrm rot="5400000">
            <a:off x="5151436" y="5430912"/>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C4F44C4-6048-DAC9-B063-FFA7DB68B4C8}"/>
              </a:ext>
            </a:extLst>
          </p:cNvPr>
          <p:cNvSpPr txBox="1"/>
          <p:nvPr/>
        </p:nvSpPr>
        <p:spPr>
          <a:xfrm>
            <a:off x="5595228" y="5380891"/>
            <a:ext cx="3477621" cy="1123384"/>
          </a:xfrm>
          <a:prstGeom prst="rect">
            <a:avLst/>
          </a:prstGeom>
          <a:noFill/>
        </p:spPr>
        <p:txBody>
          <a:bodyPr wrap="square" rtlCol="0">
            <a:spAutoFit/>
          </a:bodyPr>
          <a:lstStyle/>
          <a:p>
            <a:pPr marL="182563" indent="-182563"/>
            <a:r>
              <a:rPr kumimoji="1" lang="ja-JP" altLang="en-US" sz="1400" dirty="0"/>
              <a:t>①　経営者の経営管理能力向上、労働環境の整備、自己資本の充実</a:t>
            </a:r>
            <a:endParaRPr kumimoji="1" lang="en-US" altLang="ja-JP" sz="1400" dirty="0"/>
          </a:p>
          <a:p>
            <a:pPr marL="182563" indent="-182563"/>
            <a:endParaRPr lang="en-US" altLang="ja-JP" sz="1050" dirty="0"/>
          </a:p>
          <a:p>
            <a:pPr marL="182563" indent="-182563"/>
            <a:r>
              <a:rPr lang="ja-JP" altLang="en-US" sz="1400" dirty="0"/>
              <a:t>②　農業経営の支援を行う事業者</a:t>
            </a:r>
            <a:r>
              <a:rPr lang="ja-JP" altLang="en-US" sz="1400" b="1" dirty="0">
                <a:solidFill>
                  <a:srgbClr val="FF0000"/>
                </a:solidFill>
              </a:rPr>
              <a:t>（サービス事業体）の活動の促進　</a:t>
            </a:r>
            <a:r>
              <a:rPr lang="ja-JP" altLang="en-US" sz="1400" dirty="0"/>
              <a:t>等</a:t>
            </a:r>
            <a:endParaRPr kumimoji="1" lang="en-US" altLang="ja-JP" sz="1400" dirty="0"/>
          </a:p>
        </p:txBody>
      </p:sp>
      <p:sp>
        <p:nvSpPr>
          <p:cNvPr id="16" name="スライド番号プレースホルダ 1">
            <a:extLst>
              <a:ext uri="{FF2B5EF4-FFF2-40B4-BE49-F238E27FC236}">
                <a16:creationId xmlns:a16="http://schemas.microsoft.com/office/drawing/2014/main" id="{2009387C-D315-B06A-53BF-62CCB31E1851}"/>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23</a:t>
            </a:fld>
            <a:endParaRPr kumimoji="1" lang="ja-JP" altLang="en-US" dirty="0"/>
          </a:p>
        </p:txBody>
      </p:sp>
      <p:sp>
        <p:nvSpPr>
          <p:cNvPr id="20" name="テキスト ボックス 19">
            <a:extLst>
              <a:ext uri="{FF2B5EF4-FFF2-40B4-BE49-F238E27FC236}">
                <a16:creationId xmlns:a16="http://schemas.microsoft.com/office/drawing/2014/main" id="{67856D2F-49EC-097F-454F-21CD4E15F7B5}"/>
              </a:ext>
            </a:extLst>
          </p:cNvPr>
          <p:cNvSpPr txBox="1"/>
          <p:nvPr/>
        </p:nvSpPr>
        <p:spPr>
          <a:xfrm>
            <a:off x="4067943" y="6453336"/>
            <a:ext cx="4968551"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　抜粋</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4262924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E4FBF165-7BE2-D4D1-B9F7-A800EBCFA0FC}"/>
              </a:ext>
            </a:extLst>
          </p:cNvPr>
          <p:cNvSpPr/>
          <p:nvPr/>
        </p:nvSpPr>
        <p:spPr>
          <a:xfrm>
            <a:off x="155743" y="960753"/>
            <a:ext cx="8895081" cy="141774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n-ea"/>
              </a:rPr>
              <a:t>　</a:t>
            </a:r>
            <a:r>
              <a:rPr lang="en-US" altLang="ja-JP" dirty="0">
                <a:solidFill>
                  <a:schemeClr val="tx1"/>
                </a:solidFill>
                <a:latin typeface="+mn-ea"/>
              </a:rPr>
              <a:t>JA</a:t>
            </a:r>
            <a:r>
              <a:rPr lang="ja-JP" altLang="en-US" dirty="0">
                <a:solidFill>
                  <a:schemeClr val="tx1"/>
                </a:solidFill>
                <a:latin typeface="+mn-ea"/>
              </a:rPr>
              <a:t>等関係団体が、食料・農業・農村の維持・発展に果たしている役割、および、それらを後押しすることを基本法に位置付け</a:t>
            </a:r>
            <a:endParaRPr lang="en-US" altLang="ja-JP" dirty="0">
              <a:solidFill>
                <a:schemeClr val="tx1"/>
              </a:solidFill>
              <a:latin typeface="+mn-ea"/>
            </a:endParaRPr>
          </a:p>
          <a:p>
            <a:r>
              <a:rPr lang="ja-JP" altLang="en-US" dirty="0">
                <a:solidFill>
                  <a:schemeClr val="tx1"/>
                </a:solidFill>
                <a:latin typeface="+mn-ea"/>
              </a:rPr>
              <a:t>　「食料の供給」に加え、フードバリューチェーン全体を通じて行う生産・流通コスト等を踏まえた適正な価格形成の実現に向けて、食料安全保障の強化に関する事業者の責務の明確化</a:t>
            </a:r>
            <a:endParaRPr lang="en-US" altLang="ja-JP" dirty="0">
              <a:solidFill>
                <a:schemeClr val="tx1"/>
              </a:solidFill>
              <a:latin typeface="+mn-ea"/>
            </a:endParaRPr>
          </a:p>
        </p:txBody>
      </p:sp>
      <p:sp>
        <p:nvSpPr>
          <p:cNvPr id="10" name="テキスト ボックス 9">
            <a:extLst>
              <a:ext uri="{FF2B5EF4-FFF2-40B4-BE49-F238E27FC236}">
                <a16:creationId xmlns:a16="http://schemas.microsoft.com/office/drawing/2014/main" id="{96B26EF6-191A-62E5-6654-F87EE7423EE1}"/>
              </a:ext>
            </a:extLst>
          </p:cNvPr>
          <p:cNvSpPr txBox="1"/>
          <p:nvPr/>
        </p:nvSpPr>
        <p:spPr>
          <a:xfrm>
            <a:off x="40224" y="447055"/>
            <a:ext cx="9144000" cy="461665"/>
          </a:xfrm>
          <a:prstGeom prst="rect">
            <a:avLst/>
          </a:prstGeom>
          <a:noFill/>
        </p:spPr>
        <p:txBody>
          <a:bodyPr wrap="square" rtlCol="0">
            <a:spAutoFit/>
          </a:bodyPr>
          <a:lstStyle/>
          <a:p>
            <a:r>
              <a:rPr lang="en-US" altLang="ja-JP" sz="2400" dirty="0">
                <a:solidFill>
                  <a:schemeClr val="bg2">
                    <a:lumMod val="25000"/>
                  </a:schemeClr>
                </a:solidFill>
                <a:latin typeface="+mn-ea"/>
              </a:rPr>
              <a:t>JA</a:t>
            </a:r>
            <a:r>
              <a:rPr lang="ja-JP" altLang="en-US" sz="2400" dirty="0">
                <a:solidFill>
                  <a:schemeClr val="bg2">
                    <a:lumMod val="25000"/>
                  </a:schemeClr>
                </a:solidFill>
                <a:latin typeface="+mn-ea"/>
              </a:rPr>
              <a:t>グループの政策提案・重点要請⑤～団体の役割</a:t>
            </a:r>
            <a:endParaRPr kumimoji="1" lang="ja-JP" altLang="en-US" sz="2400" dirty="0">
              <a:solidFill>
                <a:schemeClr val="bg2">
                  <a:lumMod val="25000"/>
                </a:schemeClr>
              </a:solidFill>
              <a:latin typeface="+mn-ea"/>
            </a:endParaRPr>
          </a:p>
        </p:txBody>
      </p:sp>
      <p:cxnSp>
        <p:nvCxnSpPr>
          <p:cNvPr id="3" name="直線コネクタ 2">
            <a:extLst>
              <a:ext uri="{FF2B5EF4-FFF2-40B4-BE49-F238E27FC236}">
                <a16:creationId xmlns:a16="http://schemas.microsoft.com/office/drawing/2014/main" id="{C49C5155-1510-08A1-61AF-C6FB236532FE}"/>
              </a:ext>
            </a:extLst>
          </p:cNvPr>
          <p:cNvCxnSpPr/>
          <p:nvPr/>
        </p:nvCxnSpPr>
        <p:spPr>
          <a:xfrm>
            <a:off x="0" y="44721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F28E659C-2BA6-40C3-28F0-DC2BE729E9F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食料・農業・農村基本法関係</a:t>
            </a:r>
          </a:p>
        </p:txBody>
      </p:sp>
      <p:sp>
        <p:nvSpPr>
          <p:cNvPr id="5" name="角丸四角形 5">
            <a:extLst>
              <a:ext uri="{FF2B5EF4-FFF2-40B4-BE49-F238E27FC236}">
                <a16:creationId xmlns:a16="http://schemas.microsoft.com/office/drawing/2014/main" id="{2942AFBC-5BA3-7BFB-D678-5EDAFFDBCCA1}"/>
              </a:ext>
            </a:extLst>
          </p:cNvPr>
          <p:cNvSpPr/>
          <p:nvPr/>
        </p:nvSpPr>
        <p:spPr>
          <a:xfrm>
            <a:off x="35496" y="2853430"/>
            <a:ext cx="9053277" cy="993660"/>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000" dirty="0"/>
              <a:t>　食料安全保障の確保等に向けて各団体が果たす重要な役割や、農業・食品産業の双方の発展の視点、食品事業者のより主体的な役割も明確化。</a:t>
            </a:r>
            <a:endParaRPr lang="en-US" altLang="ja-JP" sz="2000" dirty="0"/>
          </a:p>
        </p:txBody>
      </p:sp>
      <p:sp>
        <p:nvSpPr>
          <p:cNvPr id="8" name="テキスト ボックス 7">
            <a:extLst>
              <a:ext uri="{FF2B5EF4-FFF2-40B4-BE49-F238E27FC236}">
                <a16:creationId xmlns:a16="http://schemas.microsoft.com/office/drawing/2014/main" id="{B6186FCB-96DD-3BA8-7225-C89036A03E58}"/>
              </a:ext>
            </a:extLst>
          </p:cNvPr>
          <p:cNvSpPr txBox="1"/>
          <p:nvPr/>
        </p:nvSpPr>
        <p:spPr>
          <a:xfrm>
            <a:off x="76246" y="2377313"/>
            <a:ext cx="1237539" cy="461665"/>
          </a:xfrm>
          <a:prstGeom prst="rect">
            <a:avLst/>
          </a:prstGeom>
          <a:noFill/>
        </p:spPr>
        <p:txBody>
          <a:bodyPr wrap="square" rtlCol="0">
            <a:spAutoFit/>
          </a:bodyPr>
          <a:lstStyle/>
          <a:p>
            <a:r>
              <a:rPr lang="ja-JP" altLang="en-US" sz="2400" dirty="0">
                <a:solidFill>
                  <a:schemeClr val="bg2">
                    <a:lumMod val="25000"/>
                  </a:schemeClr>
                </a:solidFill>
                <a:latin typeface="+mn-ea"/>
              </a:rPr>
              <a:t>結果</a:t>
            </a:r>
            <a:endParaRPr kumimoji="1" lang="ja-JP" altLang="en-US" sz="2400" dirty="0">
              <a:solidFill>
                <a:schemeClr val="bg2">
                  <a:lumMod val="25000"/>
                </a:schemeClr>
              </a:solidFill>
              <a:latin typeface="+mn-ea"/>
            </a:endParaRPr>
          </a:p>
        </p:txBody>
      </p:sp>
      <p:sp>
        <p:nvSpPr>
          <p:cNvPr id="6" name="正方形/長方形 5">
            <a:extLst>
              <a:ext uri="{FF2B5EF4-FFF2-40B4-BE49-F238E27FC236}">
                <a16:creationId xmlns:a16="http://schemas.microsoft.com/office/drawing/2014/main" id="{EA320102-0043-EC1F-B2CC-DC5E50C2AF08}"/>
              </a:ext>
            </a:extLst>
          </p:cNvPr>
          <p:cNvSpPr/>
          <p:nvPr/>
        </p:nvSpPr>
        <p:spPr>
          <a:xfrm>
            <a:off x="152261" y="4265525"/>
            <a:ext cx="8873162" cy="2254253"/>
          </a:xfrm>
          <a:prstGeom prst="rect">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CB5D28A-21A5-454E-426C-C4B4FB9087F1}"/>
              </a:ext>
            </a:extLst>
          </p:cNvPr>
          <p:cNvSpPr/>
          <p:nvPr/>
        </p:nvSpPr>
        <p:spPr>
          <a:xfrm>
            <a:off x="5700086" y="4228819"/>
            <a:ext cx="2520280"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7CF77709-D256-E0D8-1E0A-0D9F256B802F}"/>
              </a:ext>
            </a:extLst>
          </p:cNvPr>
          <p:cNvSpPr/>
          <p:nvPr/>
        </p:nvSpPr>
        <p:spPr>
          <a:xfrm>
            <a:off x="5700086" y="4162517"/>
            <a:ext cx="2520280" cy="388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1802A408-E212-37FC-4EEF-885C39A5D265}"/>
              </a:ext>
            </a:extLst>
          </p:cNvPr>
          <p:cNvSpPr/>
          <p:nvPr/>
        </p:nvSpPr>
        <p:spPr>
          <a:xfrm>
            <a:off x="389923" y="4168622"/>
            <a:ext cx="4282372" cy="388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1AD3BE1-822A-B4A0-2AD3-B19AEC0B3858}"/>
              </a:ext>
            </a:extLst>
          </p:cNvPr>
          <p:cNvSpPr txBox="1"/>
          <p:nvPr/>
        </p:nvSpPr>
        <p:spPr>
          <a:xfrm>
            <a:off x="274061" y="4057394"/>
            <a:ext cx="4514096"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endParaRPr kumimoji="1" lang="en-US" altLang="ja-JP" b="1" dirty="0">
              <a:ln w="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DF32B7D7-B17C-5A86-86E9-03F5117D6093}"/>
              </a:ext>
            </a:extLst>
          </p:cNvPr>
          <p:cNvSpPr txBox="1"/>
          <p:nvPr/>
        </p:nvSpPr>
        <p:spPr>
          <a:xfrm>
            <a:off x="5540142" y="4057394"/>
            <a:ext cx="2882427"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想定される具体的施策</a:t>
            </a:r>
            <a:endParaRPr kumimoji="1" lang="en-US" altLang="ja-JP" b="1"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66F7ECB7-FDC2-A24B-6259-6C4C5ED66F19}"/>
              </a:ext>
            </a:extLst>
          </p:cNvPr>
          <p:cNvSpPr txBox="1"/>
          <p:nvPr/>
        </p:nvSpPr>
        <p:spPr>
          <a:xfrm>
            <a:off x="365144" y="4568912"/>
            <a:ext cx="4517274" cy="1169551"/>
          </a:xfrm>
          <a:prstGeom prst="rect">
            <a:avLst/>
          </a:prstGeom>
          <a:noFill/>
        </p:spPr>
        <p:txBody>
          <a:bodyPr wrap="square" rtlCol="0">
            <a:spAutoFit/>
          </a:bodyPr>
          <a:lstStyle/>
          <a:p>
            <a:r>
              <a:rPr kumimoji="1" lang="ja-JP" altLang="en-US" sz="1400" dirty="0"/>
              <a:t>　食料供給の持続性を高めるため、生産・加工・流通・小売から消費者を含む概念として、食料システムを新たに位置づける（同時に、</a:t>
            </a:r>
            <a:r>
              <a:rPr kumimoji="1" lang="ja-JP" altLang="en-US" sz="1400" b="1" dirty="0">
                <a:solidFill>
                  <a:srgbClr val="FF0000"/>
                </a:solidFill>
              </a:rPr>
              <a:t>食料安全保障の確保等に向けて関係団体が果たす重要な役割や、農業・食品産業の双方の発展の視点</a:t>
            </a:r>
            <a:r>
              <a:rPr kumimoji="1" lang="ja-JP" altLang="en-US" sz="1400" dirty="0">
                <a:solidFill>
                  <a:srgbClr val="FF0000"/>
                </a:solidFill>
              </a:rPr>
              <a:t>、</a:t>
            </a:r>
            <a:r>
              <a:rPr kumimoji="1" lang="ja-JP" altLang="en-US" sz="1400" b="1" dirty="0">
                <a:solidFill>
                  <a:srgbClr val="FF0000"/>
                </a:solidFill>
              </a:rPr>
              <a:t>食品事業者のより主体的な役割も明確化）</a:t>
            </a:r>
          </a:p>
        </p:txBody>
      </p:sp>
      <p:sp>
        <p:nvSpPr>
          <p:cNvPr id="20" name="二等辺三角形 19">
            <a:extLst>
              <a:ext uri="{FF2B5EF4-FFF2-40B4-BE49-F238E27FC236}">
                <a16:creationId xmlns:a16="http://schemas.microsoft.com/office/drawing/2014/main" id="{0977C0B2-507B-81DA-4FE2-E7DAFE8061C3}"/>
              </a:ext>
            </a:extLst>
          </p:cNvPr>
          <p:cNvSpPr/>
          <p:nvPr/>
        </p:nvSpPr>
        <p:spPr>
          <a:xfrm rot="5400000">
            <a:off x="5145336" y="5000438"/>
            <a:ext cx="332043" cy="240068"/>
          </a:xfrm>
          <a:prstGeom prst="triangl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D641011-CD35-D95D-21D5-ACFD08114E88}"/>
              </a:ext>
            </a:extLst>
          </p:cNvPr>
          <p:cNvSpPr txBox="1"/>
          <p:nvPr/>
        </p:nvSpPr>
        <p:spPr>
          <a:xfrm>
            <a:off x="5489597" y="4593996"/>
            <a:ext cx="3477621" cy="1384995"/>
          </a:xfrm>
          <a:prstGeom prst="rect">
            <a:avLst/>
          </a:prstGeom>
          <a:noFill/>
        </p:spPr>
        <p:txBody>
          <a:bodyPr wrap="square" rtlCol="0">
            <a:spAutoFit/>
          </a:bodyPr>
          <a:lstStyle/>
          <a:p>
            <a:pPr marL="263525" indent="-263525"/>
            <a:r>
              <a:rPr kumimoji="1" lang="ja-JP" altLang="en-US" sz="1400" dirty="0"/>
              <a:t>　①　持続的な食料供給に資する事業活動（</a:t>
            </a:r>
            <a:r>
              <a:rPr kumimoji="1" lang="ja-JP" altLang="en-US" sz="1400" b="1" dirty="0">
                <a:solidFill>
                  <a:srgbClr val="FF0000"/>
                </a:solidFill>
              </a:rPr>
              <a:t>原材料調達を始め、環境負荷低減、人権等に配慮した生産活動等</a:t>
            </a:r>
            <a:r>
              <a:rPr kumimoji="1" lang="ja-JP" altLang="en-US" sz="1400" dirty="0"/>
              <a:t>）の</a:t>
            </a:r>
            <a:r>
              <a:rPr kumimoji="1" lang="ja-JP" altLang="en-US" sz="1400" b="1" dirty="0">
                <a:solidFill>
                  <a:srgbClr val="FF0000"/>
                </a:solidFill>
              </a:rPr>
              <a:t>促進</a:t>
            </a:r>
            <a:endParaRPr kumimoji="1" lang="en-US" altLang="ja-JP" sz="1400" b="1" dirty="0">
              <a:solidFill>
                <a:srgbClr val="FF0000"/>
              </a:solidFill>
            </a:endParaRPr>
          </a:p>
          <a:p>
            <a:pPr marL="263525" indent="-263525"/>
            <a:endParaRPr lang="en-US" altLang="ja-JP" sz="1400" dirty="0"/>
          </a:p>
          <a:p>
            <a:pPr marL="263525" indent="-263525"/>
            <a:r>
              <a:rPr kumimoji="1" lang="ja-JP" altLang="en-US" sz="1400" dirty="0"/>
              <a:t>　②　</a:t>
            </a:r>
            <a:r>
              <a:rPr kumimoji="1" lang="ja-JP" altLang="en-US" sz="1400" b="1" dirty="0">
                <a:solidFill>
                  <a:srgbClr val="FF0000"/>
                </a:solidFill>
              </a:rPr>
              <a:t>持続的な食料供給に要する費用を考慮した価格形成の推進　</a:t>
            </a:r>
            <a:r>
              <a:rPr kumimoji="1" lang="ja-JP" altLang="en-US" sz="1400" dirty="0"/>
              <a:t>等</a:t>
            </a:r>
            <a:endParaRPr kumimoji="1" lang="en-US" altLang="ja-JP" sz="1400" dirty="0"/>
          </a:p>
        </p:txBody>
      </p:sp>
      <p:sp>
        <p:nvSpPr>
          <p:cNvPr id="11" name="スライド番号プレースホルダ 1">
            <a:extLst>
              <a:ext uri="{FF2B5EF4-FFF2-40B4-BE49-F238E27FC236}">
                <a16:creationId xmlns:a16="http://schemas.microsoft.com/office/drawing/2014/main" id="{E1D2B6F9-54D7-AC37-699A-893908C3C827}"/>
              </a:ext>
            </a:extLst>
          </p:cNvPr>
          <p:cNvSpPr>
            <a:spLocks noGrp="1"/>
          </p:cNvSpPr>
          <p:nvPr>
            <p:ph type="sldNum" sz="quarter" idx="12"/>
          </p:nvPr>
        </p:nvSpPr>
        <p:spPr>
          <a:xfrm>
            <a:off x="6902895" y="6552727"/>
            <a:ext cx="2133600" cy="260648"/>
          </a:xfrm>
        </p:spPr>
        <p:txBody>
          <a:bodyPr/>
          <a:lstStyle/>
          <a:p>
            <a:fld id="{AC0CF3E3-977F-49A5-8EC7-B81E16CC7256}" type="slidenum">
              <a:rPr kumimoji="1" lang="ja-JP" altLang="en-US" smtClean="0"/>
              <a:pPr/>
              <a:t>24</a:t>
            </a:fld>
            <a:endParaRPr kumimoji="1" lang="ja-JP" altLang="en-US" dirty="0"/>
          </a:p>
        </p:txBody>
      </p:sp>
      <p:sp>
        <p:nvSpPr>
          <p:cNvPr id="2" name="テキスト ボックス 1">
            <a:extLst>
              <a:ext uri="{FF2B5EF4-FFF2-40B4-BE49-F238E27FC236}">
                <a16:creationId xmlns:a16="http://schemas.microsoft.com/office/drawing/2014/main" id="{90BF5147-7A12-25A8-2AA0-06F2FA72861E}"/>
              </a:ext>
            </a:extLst>
          </p:cNvPr>
          <p:cNvSpPr txBox="1"/>
          <p:nvPr/>
        </p:nvSpPr>
        <p:spPr>
          <a:xfrm>
            <a:off x="4067943" y="6165304"/>
            <a:ext cx="4968551" cy="3883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政府：</a:t>
            </a:r>
            <a:r>
              <a:rPr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食料・農業・農村基本法の改正の方向性</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　抜粋</a:t>
            </a:r>
            <a:r>
              <a:rPr kumimoji="1" lang="en-US" altLang="ja-JP" sz="105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1881596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２　予算関係（当初）</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91862" y="646375"/>
            <a:ext cx="8572626"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a:r>
              <a:rPr lang="ja-JP" altLang="en-US" sz="2400" dirty="0"/>
              <a:t>　全体が昨年比約２兆３千億円減額し、防衛、子ども関連以外は軒並み減額の中、農林水産関係は３億円の増額を確保！</a:t>
            </a:r>
            <a:endParaRPr lang="en-US" altLang="ja-JP" sz="2400" dirty="0"/>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25</a:t>
            </a:fld>
            <a:endParaRPr kumimoji="1" lang="ja-JP" altLang="en-US"/>
          </a:p>
        </p:txBody>
      </p:sp>
      <p:grpSp>
        <p:nvGrpSpPr>
          <p:cNvPr id="20" name="グループ化 19">
            <a:extLst>
              <a:ext uri="{FF2B5EF4-FFF2-40B4-BE49-F238E27FC236}">
                <a16:creationId xmlns:a16="http://schemas.microsoft.com/office/drawing/2014/main" id="{A596B847-B5D7-4622-99A2-A5B96A254D6C}"/>
              </a:ext>
            </a:extLst>
          </p:cNvPr>
          <p:cNvGrpSpPr/>
          <p:nvPr/>
        </p:nvGrpSpPr>
        <p:grpSpPr>
          <a:xfrm>
            <a:off x="391861" y="1556792"/>
            <a:ext cx="8572625" cy="5235684"/>
            <a:chOff x="4698900" y="1567824"/>
            <a:chExt cx="4354713" cy="3875657"/>
          </a:xfrm>
        </p:grpSpPr>
        <p:sp>
          <p:nvSpPr>
            <p:cNvPr id="24" name="正方形/長方形 23">
              <a:extLst>
                <a:ext uri="{FF2B5EF4-FFF2-40B4-BE49-F238E27FC236}">
                  <a16:creationId xmlns:a16="http://schemas.microsoft.com/office/drawing/2014/main" id="{86C24658-C16E-402C-BD5F-2F16A76DEA0E}"/>
                </a:ext>
              </a:extLst>
            </p:cNvPr>
            <p:cNvSpPr/>
            <p:nvPr/>
          </p:nvSpPr>
          <p:spPr>
            <a:xfrm>
              <a:off x="4698900" y="1567824"/>
              <a:ext cx="4320481" cy="3875657"/>
            </a:xfrm>
            <a:prstGeom prst="rect">
              <a:avLst/>
            </a:prstGeom>
            <a:noFill/>
            <a:ln w="1905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ja-JP" altLang="en-US" dirty="0"/>
            </a:p>
          </p:txBody>
        </p:sp>
        <p:sp>
          <p:nvSpPr>
            <p:cNvPr id="27" name="テキスト ボックス 26">
              <a:extLst>
                <a:ext uri="{FF2B5EF4-FFF2-40B4-BE49-F238E27FC236}">
                  <a16:creationId xmlns:a16="http://schemas.microsoft.com/office/drawing/2014/main" id="{398B1144-9544-4EB4-AFD2-B62C05C091C6}"/>
                </a:ext>
              </a:extLst>
            </p:cNvPr>
            <p:cNvSpPr txBox="1"/>
            <p:nvPr/>
          </p:nvSpPr>
          <p:spPr>
            <a:xfrm>
              <a:off x="4716016" y="3465820"/>
              <a:ext cx="4337597" cy="230565"/>
            </a:xfrm>
            <a:prstGeom prst="rect">
              <a:avLst/>
            </a:prstGeom>
            <a:noFill/>
          </p:spPr>
          <p:txBody>
            <a:bodyPr wrap="square" rtlCol="0">
              <a:spAutoFit/>
            </a:bodyPr>
            <a:lstStyle/>
            <a:p>
              <a:endParaRPr lang="en-US" altLang="ja-JP" sz="1400" b="1" u="sng" dirty="0">
                <a:solidFill>
                  <a:srgbClr val="FF0000"/>
                </a:solidFill>
              </a:endParaRPr>
            </a:p>
          </p:txBody>
        </p:sp>
      </p:grpSp>
      <p:sp>
        <p:nvSpPr>
          <p:cNvPr id="31" name="テキスト ボックス 30">
            <a:extLst>
              <a:ext uri="{FF2B5EF4-FFF2-40B4-BE49-F238E27FC236}">
                <a16:creationId xmlns:a16="http://schemas.microsoft.com/office/drawing/2014/main" id="{46090CE6-E1A6-45B7-BB4E-2444D8EF250A}"/>
              </a:ext>
            </a:extLst>
          </p:cNvPr>
          <p:cNvSpPr txBox="1"/>
          <p:nvPr/>
        </p:nvSpPr>
        <p:spPr>
          <a:xfrm>
            <a:off x="539552" y="2852936"/>
            <a:ext cx="8542312" cy="3631763"/>
          </a:xfrm>
          <a:prstGeom prst="rect">
            <a:avLst/>
          </a:prstGeom>
          <a:noFill/>
        </p:spPr>
        <p:txBody>
          <a:bodyPr wrap="square" rtlCol="0">
            <a:spAutoFit/>
          </a:bodyPr>
          <a:lstStyle/>
          <a:p>
            <a:pPr marL="360000" indent="-457200"/>
            <a:r>
              <a:rPr lang="ja-JP" altLang="en-US" sz="2000" dirty="0"/>
              <a:t>≪主な対策等≫</a:t>
            </a:r>
          </a:p>
          <a:p>
            <a:pPr marL="360000" indent="-457200"/>
            <a:r>
              <a:rPr lang="ja-JP" altLang="en-US" sz="2000" b="1" dirty="0">
                <a:solidFill>
                  <a:srgbClr val="FF0000"/>
                </a:solidFill>
              </a:rPr>
              <a:t>〇多様な農業人材の育成・確保</a:t>
            </a:r>
            <a:endParaRPr lang="en-US" altLang="ja-JP" sz="2000" b="1" dirty="0">
              <a:solidFill>
                <a:srgbClr val="FF0000"/>
              </a:solidFill>
            </a:endParaRPr>
          </a:p>
          <a:p>
            <a:pPr marL="449261" indent="-449261"/>
            <a:r>
              <a:rPr lang="ja-JP" altLang="en-US" sz="2000" dirty="0"/>
              <a:t>　⇒　・地域計画策定推進緊急対策事業：</a:t>
            </a:r>
            <a:r>
              <a:rPr lang="en-US" altLang="ja-JP" sz="2000" dirty="0"/>
              <a:t>14</a:t>
            </a:r>
            <a:r>
              <a:rPr lang="ja-JP" altLang="en-US" sz="2000" dirty="0"/>
              <a:t>億円</a:t>
            </a:r>
            <a:r>
              <a:rPr lang="ja-JP" altLang="en-US" dirty="0"/>
              <a:t>（新設）</a:t>
            </a:r>
            <a:endParaRPr lang="en-US" altLang="ja-JP" dirty="0"/>
          </a:p>
          <a:p>
            <a:pPr marL="542925" indent="-447675"/>
            <a:r>
              <a:rPr lang="ja-JP" altLang="en-US" sz="2000" dirty="0"/>
              <a:t>　　　・新規就農者の育成：</a:t>
            </a:r>
            <a:r>
              <a:rPr lang="en-US" altLang="ja-JP" sz="2000" dirty="0"/>
              <a:t>121</a:t>
            </a:r>
            <a:r>
              <a:rPr lang="ja-JP" altLang="en-US" sz="2000" dirty="0"/>
              <a:t>億円（昨年度</a:t>
            </a:r>
            <a:r>
              <a:rPr lang="en-US" altLang="ja-JP" sz="2000" dirty="0"/>
              <a:t>106</a:t>
            </a:r>
            <a:r>
              <a:rPr lang="ja-JP" altLang="en-US" sz="2000" dirty="0"/>
              <a:t>億円）　等</a:t>
            </a:r>
            <a:endParaRPr lang="en-US" altLang="ja-JP" sz="2000" dirty="0"/>
          </a:p>
          <a:p>
            <a:pPr marL="449261" indent="-449261">
              <a:spcBef>
                <a:spcPts val="600"/>
              </a:spcBef>
            </a:pPr>
            <a:r>
              <a:rPr lang="ja-JP" altLang="en-US" sz="2000" b="1" dirty="0">
                <a:solidFill>
                  <a:srgbClr val="FF0000"/>
                </a:solidFill>
              </a:rPr>
              <a:t>〇品目別対策・経営安定対策</a:t>
            </a:r>
            <a:endParaRPr lang="en-US" altLang="ja-JP" sz="2000" b="1" dirty="0">
              <a:solidFill>
                <a:srgbClr val="FF0000"/>
              </a:solidFill>
            </a:endParaRPr>
          </a:p>
          <a:p>
            <a:pPr marL="449261" indent="-449261"/>
            <a:r>
              <a:rPr lang="ja-JP" altLang="en-US" sz="2000" dirty="0"/>
              <a:t>　⇒　・水田活用の直接支払交付金等：</a:t>
            </a:r>
            <a:r>
              <a:rPr lang="en-US" altLang="ja-JP" sz="2000" dirty="0"/>
              <a:t>3,015</a:t>
            </a:r>
            <a:r>
              <a:rPr lang="ja-JP" altLang="en-US" sz="2000" dirty="0"/>
              <a:t>億円</a:t>
            </a:r>
            <a:r>
              <a:rPr lang="ja-JP" altLang="en-US" dirty="0"/>
              <a:t>（昨年度</a:t>
            </a:r>
            <a:r>
              <a:rPr lang="en-US" altLang="ja-JP" dirty="0"/>
              <a:t>3,050</a:t>
            </a:r>
            <a:r>
              <a:rPr lang="ja-JP" altLang="en-US" dirty="0"/>
              <a:t>憶円）</a:t>
            </a:r>
            <a:endParaRPr lang="en-US" altLang="ja-JP" dirty="0"/>
          </a:p>
          <a:p>
            <a:pPr marL="449261" indent="-449261"/>
            <a:r>
              <a:rPr lang="ja-JP" altLang="en-US" sz="2000" dirty="0"/>
              <a:t>　　　 ・畜産・酪農経営安定対策：所要額</a:t>
            </a:r>
            <a:r>
              <a:rPr lang="en-US" altLang="ja-JP" sz="2000" dirty="0"/>
              <a:t>2,296</a:t>
            </a:r>
            <a:r>
              <a:rPr lang="ja-JP" altLang="en-US" sz="2000" dirty="0"/>
              <a:t>億円</a:t>
            </a:r>
            <a:r>
              <a:rPr lang="ja-JP" altLang="en-US" dirty="0"/>
              <a:t>（昨年度</a:t>
            </a:r>
            <a:r>
              <a:rPr lang="en-US" altLang="ja-JP" dirty="0"/>
              <a:t>2,265</a:t>
            </a:r>
            <a:r>
              <a:rPr lang="ja-JP" altLang="en-US" dirty="0"/>
              <a:t>億円）</a:t>
            </a:r>
            <a:endParaRPr lang="en-US" altLang="ja-JP" sz="2000" dirty="0"/>
          </a:p>
          <a:p>
            <a:pPr marL="449261" indent="-449261"/>
            <a:r>
              <a:rPr lang="ja-JP" altLang="en-US" sz="2000" dirty="0"/>
              <a:t>　　　 ・収入保険制度：</a:t>
            </a:r>
            <a:r>
              <a:rPr lang="en-US" altLang="ja-JP" sz="2000" dirty="0"/>
              <a:t>319</a:t>
            </a:r>
            <a:r>
              <a:rPr lang="ja-JP" altLang="en-US" sz="2000" dirty="0"/>
              <a:t>億円</a:t>
            </a:r>
            <a:r>
              <a:rPr lang="ja-JP" altLang="en-US" dirty="0"/>
              <a:t>（昨年度</a:t>
            </a:r>
            <a:r>
              <a:rPr lang="en-US" altLang="ja-JP" dirty="0"/>
              <a:t>306</a:t>
            </a:r>
            <a:r>
              <a:rPr lang="ja-JP" altLang="en-US" dirty="0"/>
              <a:t>億円）　</a:t>
            </a:r>
            <a:r>
              <a:rPr lang="ja-JP" altLang="en-US" sz="2000" dirty="0"/>
              <a:t>等</a:t>
            </a:r>
            <a:endParaRPr lang="en-US" altLang="ja-JP" sz="2000" dirty="0"/>
          </a:p>
          <a:p>
            <a:pPr>
              <a:spcBef>
                <a:spcPts val="600"/>
              </a:spcBef>
            </a:pPr>
            <a:r>
              <a:rPr lang="ja-JP" altLang="en-US" sz="2000" b="1" dirty="0">
                <a:solidFill>
                  <a:srgbClr val="FF0000"/>
                </a:solidFill>
                <a:latin typeface="+mn-ea"/>
              </a:rPr>
              <a:t>〇国民理解醸成・適正な価格形成</a:t>
            </a:r>
            <a:endParaRPr lang="en-US" altLang="ja-JP" sz="2000" b="1" dirty="0">
              <a:solidFill>
                <a:srgbClr val="FF0000"/>
              </a:solidFill>
              <a:latin typeface="+mn-ea"/>
            </a:endParaRPr>
          </a:p>
          <a:p>
            <a:pPr marL="449261" indent="-449261"/>
            <a:r>
              <a:rPr lang="ja-JP" altLang="en-US" sz="2000" dirty="0"/>
              <a:t>　⇒　・消費者理解醸成・行動変容推進事業等</a:t>
            </a:r>
            <a:r>
              <a:rPr lang="en-US" altLang="ja-JP" sz="2000" dirty="0"/>
              <a:t>:</a:t>
            </a:r>
            <a:r>
              <a:rPr lang="ja-JP" altLang="en-US" sz="2000" dirty="0"/>
              <a:t>２億円の内数他</a:t>
            </a:r>
            <a:r>
              <a:rPr lang="en-US" altLang="ja-JP" dirty="0"/>
              <a:t>(</a:t>
            </a:r>
            <a:r>
              <a:rPr lang="ja-JP" altLang="en-US" dirty="0"/>
              <a:t>昨年度</a:t>
            </a:r>
            <a:r>
              <a:rPr lang="en-US" altLang="ja-JP" dirty="0"/>
              <a:t>1</a:t>
            </a:r>
            <a:r>
              <a:rPr lang="ja-JP" altLang="en-US" dirty="0"/>
              <a:t>億円）</a:t>
            </a:r>
            <a:endParaRPr lang="en-US" altLang="ja-JP" sz="2000" dirty="0"/>
          </a:p>
          <a:p>
            <a:pPr marL="542925" indent="-447675"/>
            <a:r>
              <a:rPr lang="ja-JP" altLang="en-US" sz="2000" dirty="0"/>
              <a:t>　　　・適正な価格形成：１億円（１億円）　　等</a:t>
            </a:r>
            <a:endParaRPr lang="en-US" altLang="ja-JP" sz="2000" dirty="0">
              <a:highlight>
                <a:srgbClr val="FFFF00"/>
              </a:highlight>
            </a:endParaRPr>
          </a:p>
        </p:txBody>
      </p:sp>
      <p:graphicFrame>
        <p:nvGraphicFramePr>
          <p:cNvPr id="28" name="表 14">
            <a:extLst>
              <a:ext uri="{FF2B5EF4-FFF2-40B4-BE49-F238E27FC236}">
                <a16:creationId xmlns:a16="http://schemas.microsoft.com/office/drawing/2014/main" id="{CE538A5C-56A3-4B0E-B722-D4086F4FC592}"/>
              </a:ext>
            </a:extLst>
          </p:cNvPr>
          <p:cNvGraphicFramePr>
            <a:graphicFrameLocks noGrp="1"/>
          </p:cNvGraphicFramePr>
          <p:nvPr>
            <p:extLst>
              <p:ext uri="{D42A27DB-BD31-4B8C-83A1-F6EECF244321}">
                <p14:modId xmlns:p14="http://schemas.microsoft.com/office/powerpoint/2010/main" val="1253680884"/>
              </p:ext>
            </p:extLst>
          </p:nvPr>
        </p:nvGraphicFramePr>
        <p:xfrm>
          <a:off x="427031" y="1589328"/>
          <a:ext cx="8325108" cy="1130157"/>
        </p:xfrm>
        <a:graphic>
          <a:graphicData uri="http://schemas.openxmlformats.org/drawingml/2006/table">
            <a:tbl>
              <a:tblPr firstRow="1" bandRow="1">
                <a:tableStyleId>{5C22544A-7EE6-4342-B048-85BDC9FD1C3A}</a:tableStyleId>
              </a:tblPr>
              <a:tblGrid>
                <a:gridCol w="8325108">
                  <a:extLst>
                    <a:ext uri="{9D8B030D-6E8A-4147-A177-3AD203B41FA5}">
                      <a16:colId xmlns:a16="http://schemas.microsoft.com/office/drawing/2014/main" val="171717696"/>
                    </a:ext>
                  </a:extLst>
                </a:gridCol>
              </a:tblGrid>
              <a:tr h="323393">
                <a:tc>
                  <a:txBody>
                    <a:bodyPr/>
                    <a:lstStyle/>
                    <a:p>
                      <a:pPr algn="ctr"/>
                      <a:r>
                        <a:rPr kumimoji="1" lang="ja-JP" altLang="en-US" sz="1900" dirty="0"/>
                        <a:t>６年度農林水産関係当初予算額</a:t>
                      </a:r>
                    </a:p>
                  </a:txBody>
                  <a:tcPr/>
                </a:tc>
                <a:extLst>
                  <a:ext uri="{0D108BD9-81ED-4DB2-BD59-A6C34878D82A}">
                    <a16:rowId xmlns:a16="http://schemas.microsoft.com/office/drawing/2014/main" val="4067160435"/>
                  </a:ext>
                </a:extLst>
              </a:tr>
              <a:tr h="749157">
                <a:tc>
                  <a:txBody>
                    <a:bodyPr/>
                    <a:lstStyle/>
                    <a:p>
                      <a:pPr algn="ctr"/>
                      <a:r>
                        <a:rPr kumimoji="1" lang="ja-JP" altLang="en-US" sz="2400" b="1" u="sng" dirty="0">
                          <a:solidFill>
                            <a:srgbClr val="FF0000"/>
                          </a:solidFill>
                          <a:latin typeface="HGP創英角ﾎﾟｯﾌﾟ体" panose="040B0A00000000000000" pitchFamily="50" charset="-128"/>
                          <a:ea typeface="HGP創英角ﾎﾟｯﾌﾟ体" panose="040B0A00000000000000" pitchFamily="50" charset="-128"/>
                        </a:rPr>
                        <a:t>２兆</a:t>
                      </a:r>
                      <a:r>
                        <a:rPr kumimoji="1" lang="en-US" altLang="ja-JP" sz="2400" b="1" u="sng" dirty="0">
                          <a:solidFill>
                            <a:srgbClr val="FF0000"/>
                          </a:solidFill>
                          <a:latin typeface="HGP創英角ﾎﾟｯﾌﾟ体" panose="040B0A00000000000000" pitchFamily="50" charset="-128"/>
                          <a:ea typeface="HGP創英角ﾎﾟｯﾌﾟ体" panose="040B0A00000000000000" pitchFamily="50" charset="-128"/>
                        </a:rPr>
                        <a:t>2,686</a:t>
                      </a:r>
                      <a:r>
                        <a:rPr kumimoji="1" lang="ja-JP" altLang="en-US" sz="2400" b="1" u="sng" dirty="0">
                          <a:solidFill>
                            <a:srgbClr val="FF0000"/>
                          </a:solidFill>
                          <a:latin typeface="HGP創英角ﾎﾟｯﾌﾟ体" panose="040B0A00000000000000" pitchFamily="50" charset="-128"/>
                          <a:ea typeface="HGP創英角ﾎﾟｯﾌﾟ体" panose="040B0A00000000000000" pitchFamily="50" charset="-128"/>
                        </a:rPr>
                        <a:t>億円</a:t>
                      </a:r>
                      <a:endParaRPr kumimoji="1" lang="en-US" altLang="ja-JP" sz="2400" b="1" u="sng" dirty="0">
                        <a:solidFill>
                          <a:srgbClr val="FF0000"/>
                        </a:solidFill>
                        <a:latin typeface="HGP創英角ﾎﾟｯﾌﾟ体" panose="040B0A00000000000000" pitchFamily="50" charset="-128"/>
                        <a:ea typeface="HGP創英角ﾎﾟｯﾌﾟ体" panose="040B0A00000000000000" pitchFamily="50" charset="-128"/>
                      </a:endParaRPr>
                    </a:p>
                  </a:txBody>
                  <a:tcPr anchor="ctr"/>
                </a:tc>
                <a:extLst>
                  <a:ext uri="{0D108BD9-81ED-4DB2-BD59-A6C34878D82A}">
                    <a16:rowId xmlns:a16="http://schemas.microsoft.com/office/drawing/2014/main" val="3924967417"/>
                  </a:ext>
                </a:extLst>
              </a:tr>
            </a:tbl>
          </a:graphicData>
        </a:graphic>
      </p:graphicFrame>
    </p:spTree>
    <p:extLst>
      <p:ext uri="{BB962C8B-B14F-4D97-AF65-F5344CB8AC3E}">
        <p14:creationId xmlns:p14="http://schemas.microsoft.com/office/powerpoint/2010/main" val="1623000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２　予算関係（補正）</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496" y="715373"/>
            <a:ext cx="9046368" cy="871417"/>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a:r>
              <a:rPr lang="ja-JP" altLang="en-US" sz="2400" dirty="0"/>
              <a:t>　全体の額が半減するなか、農林水産関係は前年度同水準を確保！</a:t>
            </a:r>
            <a:endParaRPr lang="ja-JP" altLang="en-US" sz="2800" dirty="0"/>
          </a:p>
        </p:txBody>
      </p:sp>
      <p:sp>
        <p:nvSpPr>
          <p:cNvPr id="2" name="正方形/長方形 1">
            <a:extLst>
              <a:ext uri="{FF2B5EF4-FFF2-40B4-BE49-F238E27FC236}">
                <a16:creationId xmlns:a16="http://schemas.microsoft.com/office/drawing/2014/main" id="{CAC4F4E8-7869-4420-B553-87076420270E}"/>
              </a:ext>
            </a:extLst>
          </p:cNvPr>
          <p:cNvSpPr/>
          <p:nvPr/>
        </p:nvSpPr>
        <p:spPr>
          <a:xfrm>
            <a:off x="161938" y="1844824"/>
            <a:ext cx="8701853" cy="3612200"/>
          </a:xfrm>
          <a:prstGeom prst="rect">
            <a:avLst/>
          </a:prstGeom>
          <a:noFill/>
          <a:ln w="1905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ja-JP" altLang="en-US"/>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26</a:t>
            </a:fld>
            <a:endParaRPr kumimoji="1" lang="ja-JP" altLang="en-US"/>
          </a:p>
        </p:txBody>
      </p:sp>
      <p:graphicFrame>
        <p:nvGraphicFramePr>
          <p:cNvPr id="6" name="表 14">
            <a:extLst>
              <a:ext uri="{FF2B5EF4-FFF2-40B4-BE49-F238E27FC236}">
                <a16:creationId xmlns:a16="http://schemas.microsoft.com/office/drawing/2014/main" id="{E7B0383C-2B64-47C1-9DA1-41114DFCE51C}"/>
              </a:ext>
            </a:extLst>
          </p:cNvPr>
          <p:cNvGraphicFramePr>
            <a:graphicFrameLocks noGrp="1"/>
          </p:cNvGraphicFramePr>
          <p:nvPr>
            <p:extLst>
              <p:ext uri="{D42A27DB-BD31-4B8C-83A1-F6EECF244321}">
                <p14:modId xmlns:p14="http://schemas.microsoft.com/office/powerpoint/2010/main" val="1821534212"/>
              </p:ext>
            </p:extLst>
          </p:nvPr>
        </p:nvGraphicFramePr>
        <p:xfrm>
          <a:off x="210004" y="1895924"/>
          <a:ext cx="8538460" cy="915060"/>
        </p:xfrm>
        <a:graphic>
          <a:graphicData uri="http://schemas.openxmlformats.org/drawingml/2006/table">
            <a:tbl>
              <a:tblPr firstRow="1" bandRow="1">
                <a:tableStyleId>{5C22544A-7EE6-4342-B048-85BDC9FD1C3A}</a:tableStyleId>
              </a:tblPr>
              <a:tblGrid>
                <a:gridCol w="8538460">
                  <a:extLst>
                    <a:ext uri="{9D8B030D-6E8A-4147-A177-3AD203B41FA5}">
                      <a16:colId xmlns:a16="http://schemas.microsoft.com/office/drawing/2014/main" val="171717696"/>
                    </a:ext>
                  </a:extLst>
                </a:gridCol>
              </a:tblGrid>
              <a:tr h="321325">
                <a:tc>
                  <a:txBody>
                    <a:bodyPr/>
                    <a:lstStyle/>
                    <a:p>
                      <a:pPr algn="ctr"/>
                      <a:r>
                        <a:rPr kumimoji="1" lang="ja-JP" altLang="en-US" sz="1900" dirty="0"/>
                        <a:t>５年度農林水産関係補正予算額</a:t>
                      </a:r>
                    </a:p>
                  </a:txBody>
                  <a:tcPr/>
                </a:tc>
                <a:extLst>
                  <a:ext uri="{0D108BD9-81ED-4DB2-BD59-A6C34878D82A}">
                    <a16:rowId xmlns:a16="http://schemas.microsoft.com/office/drawing/2014/main" val="4067160435"/>
                  </a:ext>
                </a:extLst>
              </a:tr>
              <a:tr h="534060">
                <a:tc>
                  <a:txBody>
                    <a:bodyPr/>
                    <a:lstStyle/>
                    <a:p>
                      <a:pPr algn="ctr"/>
                      <a:r>
                        <a:rPr kumimoji="1" lang="ja-JP" altLang="en-US" sz="2400" b="1" u="sng" dirty="0">
                          <a:solidFill>
                            <a:srgbClr val="FF0000"/>
                          </a:solidFill>
                          <a:latin typeface="HGP創英角ﾎﾟｯﾌﾟ体" panose="040B0A00000000000000" pitchFamily="50" charset="-128"/>
                          <a:ea typeface="HGP創英角ﾎﾟｯﾌﾟ体" panose="040B0A00000000000000" pitchFamily="50" charset="-128"/>
                        </a:rPr>
                        <a:t>８，１８２億円</a:t>
                      </a:r>
                      <a:endParaRPr kumimoji="1" lang="en-US" altLang="ja-JP" sz="2400" b="1" u="sng" dirty="0">
                        <a:solidFill>
                          <a:srgbClr val="FF0000"/>
                        </a:solidFill>
                        <a:latin typeface="HGP創英角ﾎﾟｯﾌﾟ体" panose="040B0A00000000000000" pitchFamily="50" charset="-128"/>
                        <a:ea typeface="HGP創英角ﾎﾟｯﾌﾟ体" panose="040B0A00000000000000" pitchFamily="50" charset="-128"/>
                      </a:endParaRPr>
                    </a:p>
                  </a:txBody>
                  <a:tcPr/>
                </a:tc>
                <a:extLst>
                  <a:ext uri="{0D108BD9-81ED-4DB2-BD59-A6C34878D82A}">
                    <a16:rowId xmlns:a16="http://schemas.microsoft.com/office/drawing/2014/main" val="3924967417"/>
                  </a:ext>
                </a:extLst>
              </a:tr>
            </a:tbl>
          </a:graphicData>
        </a:graphic>
      </p:graphicFrame>
      <p:sp>
        <p:nvSpPr>
          <p:cNvPr id="5" name="テキスト ボックス 4">
            <a:extLst>
              <a:ext uri="{FF2B5EF4-FFF2-40B4-BE49-F238E27FC236}">
                <a16:creationId xmlns:a16="http://schemas.microsoft.com/office/drawing/2014/main" id="{C706CB98-43E7-0BC0-8414-61A5651205F9}"/>
              </a:ext>
            </a:extLst>
          </p:cNvPr>
          <p:cNvSpPr txBox="1"/>
          <p:nvPr/>
        </p:nvSpPr>
        <p:spPr>
          <a:xfrm>
            <a:off x="233946" y="2825534"/>
            <a:ext cx="8514518" cy="2631490"/>
          </a:xfrm>
          <a:prstGeom prst="rect">
            <a:avLst/>
          </a:prstGeom>
          <a:noFill/>
        </p:spPr>
        <p:txBody>
          <a:bodyPr wrap="square" rtlCol="0">
            <a:spAutoFit/>
          </a:bodyPr>
          <a:lstStyle/>
          <a:p>
            <a:pPr marL="0" marR="0" lvl="0" indent="0" algn="l" defTabSz="914400" rtl="0" eaLnBrk="1" fontAlgn="auto" latinLnBrk="0" hangingPunct="1">
              <a:lnSpc>
                <a:spcPts val="2000"/>
              </a:lnSpc>
              <a:spcBef>
                <a:spcPts val="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≪主な対策等≫</a:t>
            </a:r>
          </a:p>
          <a:p>
            <a:pPr marL="0" marR="0" lvl="0" indent="0" algn="l" defTabSz="914400" rtl="0" eaLnBrk="1" fontAlgn="auto" latinLnBrk="0" hangingPunct="1">
              <a:lnSpc>
                <a:spcPts val="2000"/>
              </a:lnSpc>
              <a:spcBef>
                <a:spcPts val="60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〇</a:t>
            </a: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食料安全保障の強化に向けた構造転換対策：</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2,113</a:t>
            </a: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億円</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・畑地化推進事業：</a:t>
            </a:r>
            <a:r>
              <a:rPr lang="en-US" altLang="ja-JP" sz="2000" dirty="0">
                <a:solidFill>
                  <a:prstClr val="black"/>
                </a:solidFill>
                <a:latin typeface="Calibri"/>
                <a:ea typeface="ＭＳ Ｐゴシック" panose="020B0600070205080204" pitchFamily="50" charset="-128"/>
              </a:rPr>
              <a:t>750</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・担い手確保・経営強化支援事業：</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23</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・農業支援サービス事業緊急拡大支援対策：</a:t>
            </a:r>
            <a:r>
              <a:rPr lang="en-US" altLang="ja-JP" sz="2000" dirty="0">
                <a:solidFill>
                  <a:prstClr val="black"/>
                </a:solidFill>
                <a:latin typeface="Calibri"/>
                <a:ea typeface="ＭＳ Ｐゴシック" panose="020B0600070205080204" pitchFamily="50" charset="-128"/>
              </a:rPr>
              <a:t>10</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・適正な価格形成と国民理解の醸成：</a:t>
            </a:r>
            <a:r>
              <a:rPr lang="ja-JP" altLang="en-US" sz="2000" dirty="0">
                <a:solidFill>
                  <a:prstClr val="black"/>
                </a:solidFill>
                <a:latin typeface="Calibri"/>
                <a:ea typeface="ＭＳ Ｐゴシック" panose="020B0600070205080204" pitchFamily="50" charset="-128"/>
              </a:rPr>
              <a:t>５</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2000"/>
              </a:lnSpc>
              <a:spcBef>
                <a:spcPts val="60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〇</a:t>
            </a:r>
            <a:r>
              <a:rPr lang="ja-JP" altLang="en-US" sz="2000" b="1" dirty="0">
                <a:solidFill>
                  <a:srgbClr val="FF0000"/>
                </a:solidFill>
                <a:latin typeface="Calibri"/>
                <a:ea typeface="ＭＳ Ｐゴシック" panose="020B0600070205080204" pitchFamily="50" charset="-128"/>
              </a:rPr>
              <a:t>物価高騰等の影響緩和対策</a:t>
            </a:r>
            <a:endPar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2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・施設園芸等燃料価格高騰対策：</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45</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endParaRPr>
          </a:p>
          <a:p>
            <a:pPr marL="449261" marR="0" lvl="0" indent="-449261" algn="l" defTabSz="914400" rtl="0" eaLnBrk="1" fontAlgn="auto" latinLnBrk="0" hangingPunct="1">
              <a:lnSpc>
                <a:spcPts val="2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・和牛肉需給改善緊急対策：</a:t>
            </a:r>
            <a:r>
              <a:rPr lang="en-US" altLang="ja-JP" sz="2000" dirty="0">
                <a:solidFill>
                  <a:prstClr val="black"/>
                </a:solidFill>
                <a:latin typeface="Calibri"/>
                <a:ea typeface="ＭＳ Ｐゴシック" panose="020B0600070205080204" pitchFamily="50" charset="-128"/>
              </a:rPr>
              <a:t>50</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C348B684-AF93-9DA1-66DB-782524A57531}"/>
              </a:ext>
            </a:extLst>
          </p:cNvPr>
          <p:cNvSpPr txBox="1"/>
          <p:nvPr/>
        </p:nvSpPr>
        <p:spPr>
          <a:xfrm>
            <a:off x="179512" y="5589240"/>
            <a:ext cx="8496944" cy="938719"/>
          </a:xfrm>
          <a:prstGeom prst="rect">
            <a:avLst/>
          </a:prstGeom>
          <a:noFill/>
        </p:spPr>
        <p:txBody>
          <a:bodyPr wrap="square" rtlCol="0">
            <a:spAutoFit/>
          </a:bodyPr>
          <a:lstStyle/>
          <a:p>
            <a:pPr marL="0" marR="0" lvl="0" indent="0" algn="l" defTabSz="914400" rtl="0" eaLnBrk="1" fontAlgn="auto" latinLnBrk="0" hangingPunct="1">
              <a:lnSpc>
                <a:spcPts val="18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〇</a:t>
            </a: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重点支援地方交付金（農林関係予算と別に推奨事業メニュー：</a:t>
            </a:r>
            <a:r>
              <a:rPr kumimoji="1" lang="en-US" altLang="ja-JP"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5,000</a:t>
            </a: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億円）</a:t>
            </a:r>
            <a:endPar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90488" marR="0" lvl="0" indent="-90488" algn="l" defTabSz="914400" rtl="0" eaLnBrk="1" fontAlgn="auto" latinLnBrk="0" hangingPunct="1">
              <a:lnSpc>
                <a:spcPts val="1800"/>
              </a:lnSpc>
              <a:spcBef>
                <a:spcPts val="600"/>
              </a:spcBef>
              <a:spcAft>
                <a:spcPts val="0"/>
              </a:spcAft>
              <a:buClrTx/>
              <a:buSzTx/>
              <a:buFontTx/>
              <a:buNone/>
              <a:tabLst/>
              <a:defRPr/>
            </a:pP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a:t>
            </a:r>
            <a:r>
              <a:rPr lang="ja-JP" altLang="en-US" sz="1600" dirty="0">
                <a:solidFill>
                  <a:prstClr val="black"/>
                </a:solidFill>
                <a:latin typeface="Calibri"/>
                <a:ea typeface="ＭＳ Ｐゴシック" panose="020B0600070205080204" pitchFamily="50" charset="-128"/>
              </a:rPr>
              <a:t>電気料金・燃料・資材高騰対策、畜産物消費拡大対策、酪農経営支援対策等の支援が可能</a:t>
            </a:r>
            <a:endParaRPr lang="en-US" altLang="ja-JP" sz="1600" dirty="0">
              <a:solidFill>
                <a:prstClr val="black"/>
              </a:solidFill>
              <a:latin typeface="Calibri"/>
              <a:ea typeface="ＭＳ Ｐゴシック" panose="020B0600070205080204" pitchFamily="50" charset="-128"/>
            </a:endParaRPr>
          </a:p>
          <a:p>
            <a:pPr marL="90488" marR="0" lvl="0" indent="-90488" algn="l" defTabSz="914400" rtl="0" eaLnBrk="1" fontAlgn="auto" latinLnBrk="0" hangingPunct="1">
              <a:lnSpc>
                <a:spcPts val="1800"/>
              </a:lnSpc>
              <a:spcBef>
                <a:spcPts val="600"/>
              </a:spcBef>
              <a:spcAft>
                <a:spcPts val="0"/>
              </a:spcAft>
              <a:buClrTx/>
              <a:buSzTx/>
              <a:buFontTx/>
              <a:buNone/>
              <a:tabLst/>
              <a:defRPr/>
            </a:pPr>
            <a:r>
              <a:rPr lang="ja-JP" altLang="en-US" sz="1600" dirty="0">
                <a:solidFill>
                  <a:prstClr val="black"/>
                </a:solidFill>
                <a:latin typeface="Calibri"/>
                <a:ea typeface="ＭＳ Ｐゴシック" panose="020B0600070205080204" pitchFamily="50" charset="-128"/>
              </a:rPr>
              <a:t>　　　それぞれの自治体が使い道を決めるため、都道府県中央会・</a:t>
            </a:r>
            <a:r>
              <a:rPr lang="en-US" altLang="ja-JP" sz="1600" dirty="0">
                <a:solidFill>
                  <a:prstClr val="black"/>
                </a:solidFill>
                <a:latin typeface="Calibri"/>
                <a:ea typeface="ＭＳ Ｐゴシック" panose="020B0600070205080204" pitchFamily="50" charset="-128"/>
              </a:rPr>
              <a:t>JA</a:t>
            </a:r>
            <a:r>
              <a:rPr lang="ja-JP" altLang="en-US" sz="1600" dirty="0">
                <a:solidFill>
                  <a:prstClr val="black"/>
                </a:solidFill>
                <a:latin typeface="Calibri"/>
                <a:ea typeface="ＭＳ Ｐゴシック" panose="020B0600070205080204" pitchFamily="50" charset="-128"/>
              </a:rPr>
              <a:t>による働きかけが重要</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29353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3A16F6BC-DFD0-4C6E-B781-F0DF8A33A85C}"/>
              </a:ext>
            </a:extLst>
          </p:cNvPr>
          <p:cNvGraphicFramePr>
            <a:graphicFrameLocks noGrp="1"/>
          </p:cNvGraphicFramePr>
          <p:nvPr>
            <p:extLst>
              <p:ext uri="{D42A27DB-BD31-4B8C-83A1-F6EECF244321}">
                <p14:modId xmlns:p14="http://schemas.microsoft.com/office/powerpoint/2010/main" val="1703626343"/>
              </p:ext>
            </p:extLst>
          </p:nvPr>
        </p:nvGraphicFramePr>
        <p:xfrm>
          <a:off x="65006" y="1916832"/>
          <a:ext cx="8981630" cy="2723140"/>
        </p:xfrm>
        <a:graphic>
          <a:graphicData uri="http://schemas.openxmlformats.org/drawingml/2006/table">
            <a:tbl>
              <a:tblPr firstRow="1" bandRow="1">
                <a:tableStyleId>{F5AB1C69-6EDB-4FF4-983F-18BD219EF322}</a:tableStyleId>
              </a:tblPr>
              <a:tblGrid>
                <a:gridCol w="2994826">
                  <a:extLst>
                    <a:ext uri="{9D8B030D-6E8A-4147-A177-3AD203B41FA5}">
                      <a16:colId xmlns:a16="http://schemas.microsoft.com/office/drawing/2014/main" val="20000"/>
                    </a:ext>
                  </a:extLst>
                </a:gridCol>
                <a:gridCol w="2909828">
                  <a:extLst>
                    <a:ext uri="{9D8B030D-6E8A-4147-A177-3AD203B41FA5}">
                      <a16:colId xmlns:a16="http://schemas.microsoft.com/office/drawing/2014/main" val="20001"/>
                    </a:ext>
                  </a:extLst>
                </a:gridCol>
                <a:gridCol w="3076976">
                  <a:extLst>
                    <a:ext uri="{9D8B030D-6E8A-4147-A177-3AD203B41FA5}">
                      <a16:colId xmlns:a16="http://schemas.microsoft.com/office/drawing/2014/main" val="20002"/>
                    </a:ext>
                  </a:extLst>
                </a:gridCol>
              </a:tblGrid>
              <a:tr h="384964">
                <a:tc>
                  <a:txBody>
                    <a:bodyPr/>
                    <a:lstStyle/>
                    <a:p>
                      <a:pPr algn="ctr"/>
                      <a:r>
                        <a:rPr kumimoji="1" lang="ja-JP" altLang="en-US" sz="1900" dirty="0"/>
                        <a:t>項 目</a:t>
                      </a:r>
                    </a:p>
                  </a:txBody>
                  <a:tcPr>
                    <a:solidFill>
                      <a:schemeClr val="accent5"/>
                    </a:solidFill>
                  </a:tcPr>
                </a:tc>
                <a:tc>
                  <a:txBody>
                    <a:bodyPr/>
                    <a:lstStyle/>
                    <a:p>
                      <a:pPr algn="ctr"/>
                      <a:r>
                        <a:rPr kumimoji="1" lang="ja-JP" altLang="en-US" sz="1900" dirty="0"/>
                        <a:t>結 果</a:t>
                      </a:r>
                    </a:p>
                  </a:txBody>
                  <a:tcPr>
                    <a:solidFill>
                      <a:schemeClr val="accent5"/>
                    </a:solidFill>
                  </a:tcPr>
                </a:tc>
                <a:tc>
                  <a:txBody>
                    <a:bodyPr/>
                    <a:lstStyle/>
                    <a:p>
                      <a:pPr algn="ctr"/>
                      <a:r>
                        <a:rPr kumimoji="1" lang="ja-JP" altLang="en-US" sz="1900" dirty="0"/>
                        <a:t>減税効果等</a:t>
                      </a:r>
                    </a:p>
                  </a:txBody>
                  <a:tcPr>
                    <a:solidFill>
                      <a:schemeClr val="accent6">
                        <a:lumMod val="75000"/>
                      </a:schemeClr>
                    </a:solidFill>
                  </a:tcPr>
                </a:tc>
                <a:extLst>
                  <a:ext uri="{0D108BD9-81ED-4DB2-BD59-A6C34878D82A}">
                    <a16:rowId xmlns:a16="http://schemas.microsoft.com/office/drawing/2014/main" val="10000"/>
                  </a:ext>
                </a:extLst>
              </a:tr>
              <a:tr h="1085076">
                <a:tc>
                  <a:txBody>
                    <a:bodyPr/>
                    <a:lstStyle/>
                    <a:p>
                      <a:pPr marL="179388" indent="-179388" algn="l">
                        <a:spcBef>
                          <a:spcPts val="600"/>
                        </a:spcBef>
                        <a:spcAft>
                          <a:spcPts val="0"/>
                        </a:spcAft>
                      </a:pPr>
                      <a:endParaRPr kumimoji="1" lang="en-US" altLang="ja-JP" sz="1200" b="1" u="none" dirty="0"/>
                    </a:p>
                    <a:p>
                      <a:pPr marL="179388" indent="-179388" algn="l">
                        <a:spcBef>
                          <a:spcPts val="600"/>
                        </a:spcBef>
                        <a:spcAft>
                          <a:spcPts val="0"/>
                        </a:spcAft>
                      </a:pPr>
                      <a:endParaRPr kumimoji="1" lang="en-US" altLang="ja-JP" sz="1200" b="1" u="none" dirty="0"/>
                    </a:p>
                    <a:p>
                      <a:pPr marL="179388" indent="-179388" algn="l">
                        <a:spcBef>
                          <a:spcPts val="600"/>
                        </a:spcBef>
                        <a:spcAft>
                          <a:spcPts val="0"/>
                        </a:spcAft>
                      </a:pPr>
                      <a:r>
                        <a:rPr kumimoji="1" lang="ja-JP" altLang="en-US" sz="1200" b="1" u="none" dirty="0"/>
                        <a:t>⇒　農林漁業機械等の動力源に使用される軽油の引取に対する税</a:t>
                      </a:r>
                      <a:r>
                        <a:rPr kumimoji="1" lang="en-US" altLang="ja-JP" sz="1200" b="1" u="none" dirty="0"/>
                        <a:t>32.1</a:t>
                      </a:r>
                      <a:r>
                        <a:rPr kumimoji="1" lang="ja-JP" altLang="en-US" sz="1200" b="1" u="none" dirty="0"/>
                        <a:t>円</a:t>
                      </a:r>
                      <a:r>
                        <a:rPr kumimoji="1" lang="en-US" altLang="ja-JP" sz="1200" b="1" u="none" dirty="0"/>
                        <a:t>/L</a:t>
                      </a:r>
                      <a:r>
                        <a:rPr kumimoji="1" lang="ja-JP" altLang="en-US" sz="1200" b="1" u="none" dirty="0"/>
                        <a:t>が免税</a:t>
                      </a:r>
                      <a:endParaRPr kumimoji="1" lang="en-US" altLang="ja-JP" sz="1200" b="1" u="none" dirty="0"/>
                    </a:p>
                  </a:txBody>
                  <a:tcPr marB="72000">
                    <a:solidFill>
                      <a:schemeClr val="accent5">
                        <a:lumMod val="20000"/>
                        <a:lumOff val="80000"/>
                      </a:schemeClr>
                    </a:solidFill>
                  </a:tcPr>
                </a:tc>
                <a:tc>
                  <a:txBody>
                    <a:bodyPr/>
                    <a:lstStyle/>
                    <a:p>
                      <a:pPr algn="l">
                        <a:lnSpc>
                          <a:spcPct val="100000"/>
                        </a:lnSpc>
                        <a:spcBef>
                          <a:spcPts val="600"/>
                        </a:spcBef>
                      </a:pPr>
                      <a:r>
                        <a:rPr kumimoji="1" lang="ja-JP" altLang="en-US" sz="2000" b="1" dirty="0">
                          <a:solidFill>
                            <a:schemeClr val="tx1"/>
                          </a:solidFill>
                          <a:latin typeface="HG創英角ｺﾞｼｯｸUB" panose="020B0909000000000000" pitchFamily="49" charset="-128"/>
                          <a:ea typeface="HG創英角ｺﾞｼｯｸUB" panose="020B0909000000000000" pitchFamily="49" charset="-128"/>
                        </a:rPr>
                        <a:t>⇒</a:t>
                      </a:r>
                      <a:r>
                        <a:rPr kumimoji="1" lang="ja-JP" altLang="en-US" sz="2000" b="1" kern="1200" dirty="0">
                          <a:solidFill>
                            <a:srgbClr val="FF0000"/>
                          </a:solidFill>
                          <a:latin typeface="メイリオ" panose="020B0604030504040204" pitchFamily="50" charset="-128"/>
                          <a:ea typeface="メイリオ" panose="020B0604030504040204" pitchFamily="50" charset="-128"/>
                        </a:rPr>
                        <a:t> ３</a:t>
                      </a:r>
                      <a:r>
                        <a:rPr kumimoji="1" lang="ja-JP" altLang="en-US" sz="2000" b="1" kern="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年延長</a:t>
                      </a:r>
                      <a:endParaRPr kumimoji="1" lang="en-US" altLang="ja-JP" sz="2000" b="1" kern="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108000" marR="72000" anchor="ctr">
                    <a:solidFill>
                      <a:schemeClr val="accent5">
                        <a:lumMod val="20000"/>
                        <a:lumOff val="80000"/>
                      </a:schemeClr>
                    </a:solidFill>
                  </a:tcPr>
                </a:tc>
                <a:tc>
                  <a:txBody>
                    <a:bodyPr/>
                    <a:lstStyle/>
                    <a:p>
                      <a:endParaRPr kumimoji="1" lang="en-US" altLang="ja-JP" sz="1200" dirty="0"/>
                    </a:p>
                  </a:txBody>
                  <a:tcPr>
                    <a:solidFill>
                      <a:schemeClr val="accent6">
                        <a:lumMod val="20000"/>
                        <a:lumOff val="80000"/>
                      </a:schemeClr>
                    </a:solidFill>
                  </a:tcPr>
                </a:tc>
                <a:extLst>
                  <a:ext uri="{0D108BD9-81ED-4DB2-BD59-A6C34878D82A}">
                    <a16:rowId xmlns:a16="http://schemas.microsoft.com/office/drawing/2014/main" val="10001"/>
                  </a:ext>
                </a:extLst>
              </a:tr>
              <a:tr h="1241311">
                <a:tc>
                  <a:txBody>
                    <a:bodyPr/>
                    <a:lstStyle/>
                    <a:p>
                      <a:pPr algn="ctr">
                        <a:spcBef>
                          <a:spcPts val="300"/>
                        </a:spcBef>
                        <a:spcAft>
                          <a:spcPts val="0"/>
                        </a:spcAft>
                      </a:pPr>
                      <a:endParaRPr kumimoji="1" lang="en-US" altLang="ja-JP" sz="1200" dirty="0"/>
                    </a:p>
                    <a:p>
                      <a:pPr algn="ctr">
                        <a:spcBef>
                          <a:spcPts val="300"/>
                        </a:spcBef>
                        <a:spcAft>
                          <a:spcPts val="0"/>
                        </a:spcAft>
                      </a:pPr>
                      <a:endParaRPr kumimoji="1" lang="en-US" altLang="ja-JP" sz="1200" dirty="0"/>
                    </a:p>
                    <a:p>
                      <a:pPr marL="182563" indent="-182563" algn="l">
                        <a:spcAft>
                          <a:spcPts val="0"/>
                        </a:spcAft>
                      </a:pPr>
                      <a:endParaRPr kumimoji="1" lang="en-US" altLang="ja-JP" sz="1200" b="1" u="none" kern="1200" dirty="0">
                        <a:solidFill>
                          <a:schemeClr val="dk1"/>
                        </a:solidFill>
                        <a:latin typeface="+mj-ea"/>
                        <a:ea typeface="+mj-ea"/>
                        <a:cs typeface="+mn-cs"/>
                      </a:endParaRPr>
                    </a:p>
                    <a:p>
                      <a:pPr marL="182563" indent="-182563" algn="l">
                        <a:spcAft>
                          <a:spcPts val="0"/>
                        </a:spcAft>
                      </a:pPr>
                      <a:endParaRPr kumimoji="1" lang="en-US" altLang="ja-JP" sz="1200" b="1" u="none" kern="1200" dirty="0">
                        <a:solidFill>
                          <a:schemeClr val="dk1"/>
                        </a:solidFill>
                        <a:latin typeface="+mj-ea"/>
                        <a:ea typeface="+mj-ea"/>
                        <a:cs typeface="+mn-cs"/>
                      </a:endParaRPr>
                    </a:p>
                    <a:p>
                      <a:pPr marL="182563" indent="-182563" algn="l">
                        <a:spcAft>
                          <a:spcPts val="0"/>
                        </a:spcAft>
                      </a:pPr>
                      <a:r>
                        <a:rPr kumimoji="1" lang="ja-JP" altLang="en-US" sz="1200" b="1" u="none" kern="1200" dirty="0">
                          <a:solidFill>
                            <a:schemeClr val="dk1"/>
                          </a:solidFill>
                          <a:latin typeface="+mj-ea"/>
                          <a:ea typeface="+mj-ea"/>
                          <a:cs typeface="+mn-cs"/>
                        </a:rPr>
                        <a:t>⇒　全病床に占める有償病床の割合を</a:t>
                      </a:r>
                      <a:r>
                        <a:rPr kumimoji="1" lang="en-US" altLang="ja-JP" sz="1200" b="1" u="none" kern="1200" dirty="0">
                          <a:solidFill>
                            <a:schemeClr val="dk1"/>
                          </a:solidFill>
                          <a:latin typeface="+mj-ea"/>
                          <a:ea typeface="+mj-ea"/>
                          <a:cs typeface="+mn-cs"/>
                        </a:rPr>
                        <a:t>30</a:t>
                      </a:r>
                      <a:r>
                        <a:rPr kumimoji="1" lang="ja-JP" altLang="en-US" sz="1200" b="1" u="none" kern="1200" dirty="0">
                          <a:solidFill>
                            <a:schemeClr val="dk1"/>
                          </a:solidFill>
                          <a:latin typeface="+mj-ea"/>
                          <a:ea typeface="+mj-ea"/>
                          <a:cs typeface="+mn-cs"/>
                        </a:rPr>
                        <a:t>％以下とすること</a:t>
                      </a:r>
                      <a:endParaRPr kumimoji="1" lang="en-US" altLang="ja-JP" sz="1400" u="none" dirty="0"/>
                    </a:p>
                  </a:txBody>
                  <a:tcPr marL="72000" marR="72000" marB="72000">
                    <a:solidFill>
                      <a:schemeClr val="accent5">
                        <a:lumMod val="40000"/>
                        <a:lumOff val="60000"/>
                      </a:schemeClr>
                    </a:solidFill>
                  </a:tcPr>
                </a:tc>
                <a:tc>
                  <a:txBody>
                    <a:bodyPr/>
                    <a:lstStyle/>
                    <a:p>
                      <a:pPr algn="l">
                        <a:spcBef>
                          <a:spcPts val="1200"/>
                        </a:spcBef>
                      </a:pPr>
                      <a:r>
                        <a:rPr kumimoji="1" lang="ja-JP" altLang="en-US" sz="2000" b="1" kern="1200" dirty="0">
                          <a:solidFill>
                            <a:schemeClr val="tx1"/>
                          </a:solidFill>
                          <a:latin typeface="HG創英角ｺﾞｼｯｸUB" panose="020B0909000000000000" pitchFamily="49" charset="-128"/>
                          <a:ea typeface="HG創英角ｺﾞｼｯｸUB" panose="020B0909000000000000" pitchFamily="49" charset="-128"/>
                          <a:cs typeface="+mn-cs"/>
                        </a:rPr>
                        <a:t>⇒</a:t>
                      </a:r>
                      <a:r>
                        <a:rPr kumimoji="1" lang="ja-JP" altLang="en-US" sz="2000" b="1"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2000" b="1" kern="1200" dirty="0">
                          <a:solidFill>
                            <a:srgbClr val="FF0000"/>
                          </a:solidFill>
                          <a:latin typeface="メイリオ" panose="020B0604030504040204" pitchFamily="50" charset="-128"/>
                          <a:ea typeface="メイリオ" panose="020B0604030504040204" pitchFamily="50" charset="-128"/>
                          <a:cs typeface="+mn-cs"/>
                        </a:rPr>
                        <a:t>５０％以下に緩和</a:t>
                      </a:r>
                      <a:endParaRPr kumimoji="1" lang="en-US" altLang="ja-JP" sz="2000" b="1" kern="1200" dirty="0">
                        <a:solidFill>
                          <a:srgbClr val="FF0000"/>
                        </a:solidFill>
                        <a:latin typeface="メイリオ" panose="020B0604030504040204" pitchFamily="50" charset="-128"/>
                        <a:ea typeface="メイリオ" panose="020B0604030504040204" pitchFamily="50" charset="-128"/>
                        <a:cs typeface="+mn-cs"/>
                      </a:endParaRPr>
                    </a:p>
                    <a:p>
                      <a:pPr marL="92075" marR="0" lvl="0" indent="-92075" algn="l" defTabSz="914395" rtl="0" eaLnBrk="1" fontAlgn="auto" latinLnBrk="0" hangingPunct="1">
                        <a:lnSpc>
                          <a:spcPct val="100000"/>
                        </a:lnSpc>
                        <a:spcBef>
                          <a:spcPts val="1200"/>
                        </a:spcBef>
                        <a:spcAft>
                          <a:spcPts val="0"/>
                        </a:spcAft>
                        <a:buClrTx/>
                        <a:buSzTx/>
                        <a:buFontTx/>
                        <a:buNone/>
                        <a:tabLst/>
                        <a:defRPr/>
                      </a:pPr>
                      <a:r>
                        <a:rPr kumimoji="1" lang="en-US" altLang="ja-JP" sz="1200" b="1" u="none" kern="1200" dirty="0">
                          <a:solidFill>
                            <a:schemeClr val="dk1"/>
                          </a:solidFill>
                          <a:latin typeface="+mj-ea"/>
                          <a:ea typeface="+mn-ea"/>
                          <a:cs typeface="+mn-cs"/>
                        </a:rPr>
                        <a:t>※</a:t>
                      </a:r>
                      <a:r>
                        <a:rPr kumimoji="1" lang="ja-JP" altLang="en-US" sz="1200" b="1" u="none" kern="1200" dirty="0">
                          <a:solidFill>
                            <a:schemeClr val="dk1"/>
                          </a:solidFill>
                          <a:latin typeface="+mj-ea"/>
                          <a:ea typeface="+mn-ea"/>
                          <a:cs typeface="+mn-cs"/>
                        </a:rPr>
                        <a:t>　社会保険診療等の合計額が、全収入金額全体の</a:t>
                      </a:r>
                      <a:r>
                        <a:rPr kumimoji="1" lang="en-US" altLang="ja-JP" sz="1200" b="1" u="none" kern="1200" dirty="0">
                          <a:solidFill>
                            <a:schemeClr val="dk1"/>
                          </a:solidFill>
                          <a:latin typeface="+mj-ea"/>
                          <a:ea typeface="+mn-ea"/>
                          <a:cs typeface="+mn-cs"/>
                        </a:rPr>
                        <a:t>80</a:t>
                      </a:r>
                      <a:r>
                        <a:rPr kumimoji="1" lang="ja-JP" altLang="en-US" sz="1200" b="1" u="none" kern="1200" dirty="0">
                          <a:solidFill>
                            <a:schemeClr val="dk1"/>
                          </a:solidFill>
                          <a:latin typeface="+mj-ea"/>
                          <a:ea typeface="+mn-ea"/>
                          <a:cs typeface="+mn-cs"/>
                        </a:rPr>
                        <a:t>％以上とすることが要件</a:t>
                      </a:r>
                      <a:endParaRPr kumimoji="1" lang="en-US" altLang="ja-JP" sz="1400" u="none" dirty="0"/>
                    </a:p>
                  </a:txBody>
                  <a:tcPr marL="108000" marR="72000" anchor="b">
                    <a:solidFill>
                      <a:schemeClr val="accent5">
                        <a:lumMod val="40000"/>
                        <a:lumOff val="60000"/>
                      </a:schemeClr>
                    </a:solidFill>
                  </a:tcPr>
                </a:tc>
                <a:tc>
                  <a:txBody>
                    <a:bodyPr/>
                    <a:lstStyle/>
                    <a:p>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スライド番号プレースホルダ 1">
            <a:extLst>
              <a:ext uri="{FF2B5EF4-FFF2-40B4-BE49-F238E27FC236}">
                <a16:creationId xmlns:a16="http://schemas.microsoft.com/office/drawing/2014/main" id="{9A941BE1-D19F-490B-9489-3B753A43C49F}"/>
              </a:ext>
            </a:extLst>
          </p:cNvPr>
          <p:cNvSpPr>
            <a:spLocks noGrp="1"/>
          </p:cNvSpPr>
          <p:nvPr>
            <p:ph type="sldNum" sz="quarter" idx="12"/>
          </p:nvPr>
        </p:nvSpPr>
        <p:spPr>
          <a:xfrm>
            <a:off x="7014636" y="6552728"/>
            <a:ext cx="2133600" cy="260648"/>
          </a:xfrm>
        </p:spPr>
        <p:txBody>
          <a:bodyPr/>
          <a:lstStyle/>
          <a:p>
            <a:fld id="{AC0CF3E3-977F-49A5-8EC7-B81E16CC7256}" type="slidenum">
              <a:rPr kumimoji="1" lang="ja-JP" altLang="en-US" smtClean="0"/>
              <a:pPr/>
              <a:t>27</a:t>
            </a:fld>
            <a:endParaRPr kumimoji="1" lang="ja-JP" altLang="en-US" dirty="0"/>
          </a:p>
        </p:txBody>
      </p:sp>
      <p:sp>
        <p:nvSpPr>
          <p:cNvPr id="3" name="テキスト ボックス 2">
            <a:extLst>
              <a:ext uri="{FF2B5EF4-FFF2-40B4-BE49-F238E27FC236}">
                <a16:creationId xmlns:a16="http://schemas.microsoft.com/office/drawing/2014/main" id="{6724BFF5-FD57-4442-AF7A-AA1F7BEC4630}"/>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３　税制関係</a:t>
            </a:r>
          </a:p>
        </p:txBody>
      </p:sp>
      <p:cxnSp>
        <p:nvCxnSpPr>
          <p:cNvPr id="4" name="直線コネクタ 3">
            <a:extLst>
              <a:ext uri="{FF2B5EF4-FFF2-40B4-BE49-F238E27FC236}">
                <a16:creationId xmlns:a16="http://schemas.microsoft.com/office/drawing/2014/main" id="{487C6468-740F-4A17-B218-FF438516EEAA}"/>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5" name="角丸四角形 5">
            <a:extLst>
              <a:ext uri="{FF2B5EF4-FFF2-40B4-BE49-F238E27FC236}">
                <a16:creationId xmlns:a16="http://schemas.microsoft.com/office/drawing/2014/main" id="{C9490E11-2289-4896-8CBF-B9E962D9A3B3}"/>
              </a:ext>
            </a:extLst>
          </p:cNvPr>
          <p:cNvSpPr/>
          <p:nvPr/>
        </p:nvSpPr>
        <p:spPr>
          <a:xfrm>
            <a:off x="35860" y="643915"/>
            <a:ext cx="9053277" cy="883635"/>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defTabSz="179388"/>
            <a:r>
              <a:rPr lang="ja-JP" altLang="en-US" sz="2400" dirty="0"/>
              <a:t>　軽油引取税、厚生連の差額ベッドの要件緩和税制、</a:t>
            </a:r>
            <a:endParaRPr lang="en-US" altLang="ja-JP" sz="2400" dirty="0"/>
          </a:p>
          <a:p>
            <a:pPr algn="ctr" defTabSz="179388"/>
            <a:r>
              <a:rPr lang="ja-JP" altLang="en-US" sz="2400" dirty="0"/>
              <a:t>スマート農業税制など農業関係税制を延長・拡充・新設</a:t>
            </a:r>
          </a:p>
        </p:txBody>
      </p:sp>
      <p:sp>
        <p:nvSpPr>
          <p:cNvPr id="8" name="角丸四角形 6">
            <a:extLst>
              <a:ext uri="{FF2B5EF4-FFF2-40B4-BE49-F238E27FC236}">
                <a16:creationId xmlns:a16="http://schemas.microsoft.com/office/drawing/2014/main" id="{00AE3FD2-7A2C-4B10-9353-302398E666FF}"/>
              </a:ext>
            </a:extLst>
          </p:cNvPr>
          <p:cNvSpPr/>
          <p:nvPr/>
        </p:nvSpPr>
        <p:spPr>
          <a:xfrm>
            <a:off x="144766" y="2394858"/>
            <a:ext cx="2802634" cy="386070"/>
          </a:xfrm>
          <a:prstGeom prst="round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lIns="0" rIns="0" rtlCol="0" anchor="ctr" anchorCtr="0"/>
          <a:lstStyle/>
          <a:p>
            <a:pPr algn="ctr"/>
            <a:r>
              <a:rPr lang="ja-JP" altLang="en-US" b="1" dirty="0">
                <a:solidFill>
                  <a:srgbClr val="002060"/>
                </a:solidFill>
              </a:rPr>
              <a:t>軽油引取税</a:t>
            </a:r>
            <a:endParaRPr lang="en-US" altLang="ja-JP" b="1" dirty="0">
              <a:solidFill>
                <a:srgbClr val="002060"/>
              </a:solidFill>
            </a:endParaRPr>
          </a:p>
        </p:txBody>
      </p:sp>
      <p:sp>
        <p:nvSpPr>
          <p:cNvPr id="9" name="角丸四角形 9">
            <a:extLst>
              <a:ext uri="{FF2B5EF4-FFF2-40B4-BE49-F238E27FC236}">
                <a16:creationId xmlns:a16="http://schemas.microsoft.com/office/drawing/2014/main" id="{B340EBD8-6FDA-44DA-A207-0EF488EBB74F}"/>
              </a:ext>
            </a:extLst>
          </p:cNvPr>
          <p:cNvSpPr/>
          <p:nvPr/>
        </p:nvSpPr>
        <p:spPr>
          <a:xfrm>
            <a:off x="107504" y="3501008"/>
            <a:ext cx="2802633" cy="612824"/>
          </a:xfrm>
          <a:prstGeom prst="round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b="1" dirty="0">
                <a:solidFill>
                  <a:srgbClr val="002060"/>
                </a:solidFill>
              </a:rPr>
              <a:t>厚生連の法人税</a:t>
            </a:r>
            <a:endParaRPr lang="en-US" altLang="ja-JP" b="1" dirty="0">
              <a:solidFill>
                <a:srgbClr val="002060"/>
              </a:solidFill>
            </a:endParaRPr>
          </a:p>
          <a:p>
            <a:pPr algn="ctr"/>
            <a:r>
              <a:rPr lang="ja-JP" altLang="en-US" b="1" dirty="0">
                <a:solidFill>
                  <a:srgbClr val="002060"/>
                </a:solidFill>
              </a:rPr>
              <a:t>非課税措置の要件</a:t>
            </a:r>
            <a:endParaRPr lang="en-US" altLang="ja-JP" b="1" dirty="0">
              <a:solidFill>
                <a:srgbClr val="002060"/>
              </a:solidFill>
            </a:endParaRPr>
          </a:p>
        </p:txBody>
      </p:sp>
      <p:sp>
        <p:nvSpPr>
          <p:cNvPr id="10" name="角丸四角形 10">
            <a:extLst>
              <a:ext uri="{FF2B5EF4-FFF2-40B4-BE49-F238E27FC236}">
                <a16:creationId xmlns:a16="http://schemas.microsoft.com/office/drawing/2014/main" id="{1CB9652D-B756-42A8-A64F-B84B46AA08BB}"/>
              </a:ext>
            </a:extLst>
          </p:cNvPr>
          <p:cNvSpPr/>
          <p:nvPr/>
        </p:nvSpPr>
        <p:spPr>
          <a:xfrm>
            <a:off x="6016575" y="2388147"/>
            <a:ext cx="2982659" cy="912720"/>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72000" tIns="180000" rIns="72000" rtlCol="0" anchor="ctr" anchorCtr="1"/>
          <a:lstStyle/>
          <a:p>
            <a:pPr algn="ctr">
              <a:spcBef>
                <a:spcPts val="600"/>
              </a:spcBef>
            </a:pPr>
            <a:r>
              <a:rPr lang="ja-JP" altLang="en-US"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約１２３億円 免</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税</a:t>
            </a:r>
            <a:endPar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chemeClr val="tx1"/>
                </a:solidFill>
                <a:latin typeface="ＭＳ 明朝" panose="02020609040205080304" pitchFamily="17" charset="-128"/>
                <a:ea typeface="ＭＳ 明朝" panose="02020609040205080304" pitchFamily="17" charset="-128"/>
              </a:rPr>
              <a:t>　　　　　　　＊Ｒ３年度実績</a:t>
            </a:r>
            <a:endParaRPr lang="en-US" altLang="ja-JP" sz="1200" dirty="0">
              <a:solidFill>
                <a:schemeClr val="tx1"/>
              </a:solidFill>
              <a:latin typeface="ＭＳ 明朝" panose="02020609040205080304" pitchFamily="17" charset="-128"/>
              <a:ea typeface="ＭＳ 明朝" panose="02020609040205080304" pitchFamily="17" charset="-128"/>
            </a:endParaRPr>
          </a:p>
        </p:txBody>
      </p:sp>
      <p:sp>
        <p:nvSpPr>
          <p:cNvPr id="11" name="角丸四角形 12">
            <a:extLst>
              <a:ext uri="{FF2B5EF4-FFF2-40B4-BE49-F238E27FC236}">
                <a16:creationId xmlns:a16="http://schemas.microsoft.com/office/drawing/2014/main" id="{1143C9CC-A920-43CC-9665-070ECD95A4D4}"/>
              </a:ext>
            </a:extLst>
          </p:cNvPr>
          <p:cNvSpPr/>
          <p:nvPr/>
        </p:nvSpPr>
        <p:spPr>
          <a:xfrm>
            <a:off x="6012160" y="3516891"/>
            <a:ext cx="3000227" cy="992229"/>
          </a:xfrm>
          <a:prstGeom prst="roundRect">
            <a:avLst>
              <a:gd name="adj" fmla="val 5332"/>
            </a:avLst>
          </a:prstGeom>
        </p:spPr>
        <p:style>
          <a:lnRef idx="2">
            <a:schemeClr val="accent1"/>
          </a:lnRef>
          <a:fillRef idx="1">
            <a:schemeClr val="lt1"/>
          </a:fillRef>
          <a:effectRef idx="0">
            <a:schemeClr val="accent1"/>
          </a:effectRef>
          <a:fontRef idx="minor">
            <a:schemeClr val="dk1"/>
          </a:fontRef>
        </p:style>
        <p:txBody>
          <a:bodyPr lIns="72000" tIns="180000" rIns="72000" rtlCol="0" anchor="ctr" anchorCtr="0"/>
          <a:lstStyle/>
          <a:p>
            <a:pPr algn="ctr">
              <a:spcBef>
                <a:spcPts val="600"/>
              </a:spcBef>
            </a:pPr>
            <a:r>
              <a:rPr lang="ja-JP" altLang="en-US" sz="2000" b="1" dirty="0">
                <a:solidFill>
                  <a:schemeClr val="tx1"/>
                </a:solidFill>
                <a:latin typeface="メイリオ" panose="020B0604030504040204" pitchFamily="50" charset="-128"/>
                <a:ea typeface="メイリオ" panose="020B0604030504040204" pitchFamily="50" charset="-128"/>
              </a:rPr>
              <a:t>感染症対策上必要な</a:t>
            </a:r>
            <a:endParaRPr lang="en-US" altLang="ja-JP" sz="2000" b="1" dirty="0">
              <a:solidFill>
                <a:schemeClr val="tx1"/>
              </a:solidFill>
              <a:latin typeface="メイリオ" panose="020B0604030504040204" pitchFamily="50" charset="-128"/>
              <a:ea typeface="メイリオ" panose="020B0604030504040204" pitchFamily="50" charset="-128"/>
            </a:endParaRPr>
          </a:p>
          <a:p>
            <a:pPr algn="ctr">
              <a:spcBef>
                <a:spcPts val="600"/>
              </a:spcBef>
            </a:pPr>
            <a:r>
              <a:rPr lang="ja-JP" altLang="en-US" sz="2000" b="1" dirty="0">
                <a:solidFill>
                  <a:srgbClr val="FF0000"/>
                </a:solidFill>
                <a:latin typeface="メイリオ" panose="020B0604030504040204" pitchFamily="50" charset="-128"/>
                <a:ea typeface="メイリオ" panose="020B0604030504040204" pitchFamily="50" charset="-128"/>
              </a:rPr>
              <a:t>個室の整備の円滑化</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sp>
        <p:nvSpPr>
          <p:cNvPr id="6" name="スライド番号プレースホルダ 1">
            <a:extLst>
              <a:ext uri="{FF2B5EF4-FFF2-40B4-BE49-F238E27FC236}">
                <a16:creationId xmlns:a16="http://schemas.microsoft.com/office/drawing/2014/main" id="{94355A9D-F85D-4D76-B0C7-23591BD3803F}"/>
              </a:ext>
            </a:extLst>
          </p:cNvPr>
          <p:cNvSpPr txBox="1">
            <a:spLocks/>
          </p:cNvSpPr>
          <p:nvPr/>
        </p:nvSpPr>
        <p:spPr>
          <a:xfrm>
            <a:off x="7164288" y="6552728"/>
            <a:ext cx="2133600" cy="260648"/>
          </a:xfrm>
          <a:prstGeom prst="rect">
            <a:avLst/>
          </a:prstGeom>
        </p:spPr>
        <p:txBody>
          <a:bodyPr vert="horz" lIns="91440" tIns="45720" rIns="91440" bIns="45720" rtlCol="0" anchor="ctr"/>
          <a:lstStyle>
            <a:defPPr>
              <a:defRPr lang="ja-JP"/>
            </a:defPPr>
            <a:lvl1pPr marL="0" algn="r" defTabSz="914400" rtl="0" eaLnBrk="1" latinLnBrk="0" hangingPunct="1">
              <a:defRPr kumimoji="1" sz="1400" i="1" kern="1200">
                <a:solidFill>
                  <a:schemeClr val="tx1">
                    <a:tint val="75000"/>
                  </a:schemeClr>
                </a:solidFill>
                <a:latin typeface="HGS創英角ﾎﾟｯﾌﾟ体" pitchFamily="50" charset="-128"/>
                <a:ea typeface="HGS創英角ﾎﾟｯﾌﾟ体"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sp>
        <p:nvSpPr>
          <p:cNvPr id="18" name="テキスト ボックス 17">
            <a:extLst>
              <a:ext uri="{FF2B5EF4-FFF2-40B4-BE49-F238E27FC236}">
                <a16:creationId xmlns:a16="http://schemas.microsoft.com/office/drawing/2014/main" id="{40198538-1241-49C5-B027-9E23E05EF46A}"/>
              </a:ext>
            </a:extLst>
          </p:cNvPr>
          <p:cNvSpPr txBox="1"/>
          <p:nvPr/>
        </p:nvSpPr>
        <p:spPr>
          <a:xfrm>
            <a:off x="72007" y="1556792"/>
            <a:ext cx="1547665" cy="357105"/>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延長・拡充</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DD7E358E-090D-C9BC-F50C-750C3E53626E}"/>
              </a:ext>
            </a:extLst>
          </p:cNvPr>
          <p:cNvGraphicFramePr>
            <a:graphicFrameLocks noGrp="1"/>
          </p:cNvGraphicFramePr>
          <p:nvPr>
            <p:extLst>
              <p:ext uri="{D42A27DB-BD31-4B8C-83A1-F6EECF244321}">
                <p14:modId xmlns:p14="http://schemas.microsoft.com/office/powerpoint/2010/main" val="3714422385"/>
              </p:ext>
            </p:extLst>
          </p:nvPr>
        </p:nvGraphicFramePr>
        <p:xfrm>
          <a:off x="65006" y="5013176"/>
          <a:ext cx="8981630" cy="1569720"/>
        </p:xfrm>
        <a:graphic>
          <a:graphicData uri="http://schemas.openxmlformats.org/drawingml/2006/table">
            <a:tbl>
              <a:tblPr firstRow="1" bandRow="1">
                <a:tableStyleId>{F5AB1C69-6EDB-4FF4-983F-18BD219EF322}</a:tableStyleId>
              </a:tblPr>
              <a:tblGrid>
                <a:gridCol w="6563477">
                  <a:extLst>
                    <a:ext uri="{9D8B030D-6E8A-4147-A177-3AD203B41FA5}">
                      <a16:colId xmlns:a16="http://schemas.microsoft.com/office/drawing/2014/main" val="20000"/>
                    </a:ext>
                  </a:extLst>
                </a:gridCol>
                <a:gridCol w="2418153">
                  <a:extLst>
                    <a:ext uri="{9D8B030D-6E8A-4147-A177-3AD203B41FA5}">
                      <a16:colId xmlns:a16="http://schemas.microsoft.com/office/drawing/2014/main" val="20001"/>
                    </a:ext>
                  </a:extLst>
                </a:gridCol>
              </a:tblGrid>
              <a:tr h="288085">
                <a:tc>
                  <a:txBody>
                    <a:bodyPr/>
                    <a:lstStyle/>
                    <a:p>
                      <a:pPr algn="ctr"/>
                      <a:r>
                        <a:rPr kumimoji="1" lang="ja-JP" altLang="en-US" sz="1900" dirty="0"/>
                        <a:t>項 目</a:t>
                      </a:r>
                    </a:p>
                  </a:txBody>
                  <a:tcPr>
                    <a:solidFill>
                      <a:schemeClr val="accent5"/>
                    </a:solidFill>
                  </a:tcPr>
                </a:tc>
                <a:tc>
                  <a:txBody>
                    <a:bodyPr/>
                    <a:lstStyle/>
                    <a:p>
                      <a:pPr algn="ctr"/>
                      <a:r>
                        <a:rPr kumimoji="1" lang="ja-JP" altLang="en-US" sz="1900" dirty="0"/>
                        <a:t>結 果</a:t>
                      </a:r>
                    </a:p>
                  </a:txBody>
                  <a:tcPr>
                    <a:solidFill>
                      <a:schemeClr val="accent5"/>
                    </a:solidFill>
                  </a:tcPr>
                </a:tc>
                <a:extLst>
                  <a:ext uri="{0D108BD9-81ED-4DB2-BD59-A6C34878D82A}">
                    <a16:rowId xmlns:a16="http://schemas.microsoft.com/office/drawing/2014/main" val="10000"/>
                  </a:ext>
                </a:extLst>
              </a:tr>
              <a:tr h="730646">
                <a:tc>
                  <a:txBody>
                    <a:bodyPr/>
                    <a:lstStyle/>
                    <a:p>
                      <a:pPr marL="179388" indent="-179388" algn="l">
                        <a:spcBef>
                          <a:spcPts val="300"/>
                        </a:spcBef>
                        <a:spcAft>
                          <a:spcPts val="0"/>
                        </a:spcAft>
                      </a:pPr>
                      <a:endParaRPr kumimoji="1" lang="en-US" altLang="ja-JP" sz="1200" u="none" dirty="0">
                        <a:latin typeface="+mj-ea"/>
                        <a:ea typeface="+mj-ea"/>
                      </a:endParaRPr>
                    </a:p>
                    <a:p>
                      <a:pPr marL="179388" indent="-179388" algn="l">
                        <a:spcBef>
                          <a:spcPts val="300"/>
                        </a:spcBef>
                        <a:spcAft>
                          <a:spcPts val="0"/>
                        </a:spcAft>
                      </a:pPr>
                      <a:endParaRPr kumimoji="1" lang="en-US" altLang="ja-JP" sz="1200" u="none" dirty="0">
                        <a:latin typeface="+mj-ea"/>
                        <a:ea typeface="+mj-ea"/>
                      </a:endParaRPr>
                    </a:p>
                    <a:p>
                      <a:pPr marL="179388" indent="-179388" algn="l">
                        <a:spcBef>
                          <a:spcPts val="300"/>
                        </a:spcBef>
                        <a:spcAft>
                          <a:spcPts val="0"/>
                        </a:spcAft>
                      </a:pPr>
                      <a:endParaRPr kumimoji="1" lang="en-US" altLang="ja-JP" sz="1200" b="1" u="none" dirty="0">
                        <a:latin typeface="+mj-ea"/>
                        <a:ea typeface="+mj-ea"/>
                      </a:endParaRPr>
                    </a:p>
                    <a:p>
                      <a:pPr marL="179388" indent="-179388" algn="l">
                        <a:spcBef>
                          <a:spcPts val="300"/>
                        </a:spcBef>
                        <a:spcAft>
                          <a:spcPts val="0"/>
                        </a:spcAft>
                      </a:pPr>
                      <a:endParaRPr kumimoji="1" lang="en-US" altLang="ja-JP" sz="1200" b="1" u="none" dirty="0">
                        <a:latin typeface="+mj-ea"/>
                        <a:ea typeface="+mj-ea"/>
                      </a:endParaRPr>
                    </a:p>
                  </a:txBody>
                  <a:tcPr marL="72000" marR="72000" marB="72000">
                    <a:solidFill>
                      <a:schemeClr val="accent5">
                        <a:lumMod val="40000"/>
                        <a:lumOff val="60000"/>
                      </a:schemeClr>
                    </a:solidFill>
                  </a:tcPr>
                </a:tc>
                <a:tc>
                  <a:txBody>
                    <a:bodyPr/>
                    <a:lstStyle/>
                    <a:p>
                      <a:pPr marL="0" marR="0" lvl="0" indent="0" algn="l" defTabSz="914395" rtl="0" eaLnBrk="1" fontAlgn="auto" latinLnBrk="0" hangingPunct="1">
                        <a:lnSpc>
                          <a:spcPct val="100000"/>
                        </a:lnSpc>
                        <a:spcBef>
                          <a:spcPts val="1200"/>
                        </a:spcBef>
                        <a:spcAft>
                          <a:spcPts val="0"/>
                        </a:spcAft>
                        <a:buClrTx/>
                        <a:buSzTx/>
                        <a:buFontTx/>
                        <a:buNone/>
                        <a:tabLst/>
                        <a:defRPr/>
                      </a:pPr>
                      <a:r>
                        <a:rPr kumimoji="1" lang="ja-JP" altLang="en-US" sz="2000" b="1" kern="1200" dirty="0">
                          <a:solidFill>
                            <a:schemeClr val="tx1"/>
                          </a:solidFill>
                          <a:latin typeface="HG創英角ｺﾞｼｯｸUB" panose="020B0909000000000000" pitchFamily="49" charset="-128"/>
                          <a:ea typeface="HG創英角ｺﾞｼｯｸUB" panose="020B0909000000000000" pitchFamily="49" charset="-128"/>
                          <a:cs typeface="+mn-cs"/>
                        </a:rPr>
                        <a:t>⇒</a:t>
                      </a:r>
                      <a:r>
                        <a:rPr kumimoji="1" lang="ja-JP" altLang="en-US" sz="2000" b="1" kern="1200" dirty="0">
                          <a:solidFill>
                            <a:schemeClr val="dk1"/>
                          </a:solidFill>
                          <a:latin typeface="メイリオ" panose="020B0604030504040204" pitchFamily="50" charset="-128"/>
                          <a:ea typeface="メイリオ" panose="020B0604030504040204" pitchFamily="50" charset="-128"/>
                          <a:cs typeface="+mn-cs"/>
                        </a:rPr>
                        <a:t> </a:t>
                      </a:r>
                      <a:r>
                        <a:rPr kumimoji="1" lang="ja-JP" altLang="en-US" sz="2000" b="1" kern="1200" dirty="0">
                          <a:solidFill>
                            <a:srgbClr val="FF0000"/>
                          </a:solidFill>
                          <a:latin typeface="メイリオ" panose="020B0604030504040204" pitchFamily="50" charset="-128"/>
                          <a:ea typeface="メイリオ" panose="020B0604030504040204" pitchFamily="50" charset="-128"/>
                          <a:cs typeface="+mn-cs"/>
                        </a:rPr>
                        <a:t>新設（３年間）</a:t>
                      </a:r>
                      <a:endParaRPr kumimoji="1" lang="en-US" altLang="ja-JP" sz="2000" b="1" kern="1200" dirty="0">
                        <a:solidFill>
                          <a:srgbClr val="FF0000"/>
                        </a:solidFill>
                        <a:latin typeface="メイリオ" panose="020B0604030504040204" pitchFamily="50" charset="-128"/>
                        <a:ea typeface="メイリオ" panose="020B0604030504040204" pitchFamily="50" charset="-128"/>
                        <a:cs typeface="+mn-cs"/>
                      </a:endParaRPr>
                    </a:p>
                    <a:p>
                      <a:pPr marL="0" marR="0" lvl="0" indent="0" algn="l" defTabSz="914395" rtl="0" eaLnBrk="1" fontAlgn="auto" latinLnBrk="0" hangingPunct="1">
                        <a:lnSpc>
                          <a:spcPct val="100000"/>
                        </a:lnSpc>
                        <a:spcBef>
                          <a:spcPts val="1200"/>
                        </a:spcBef>
                        <a:spcAft>
                          <a:spcPts val="0"/>
                        </a:spcAft>
                        <a:buClrTx/>
                        <a:buSzTx/>
                        <a:buFontTx/>
                        <a:buNone/>
                        <a:tabLst/>
                        <a:defRPr/>
                      </a:pPr>
                      <a:r>
                        <a:rPr kumimoji="1" lang="ja-JP" altLang="en-US" sz="1400" b="1" kern="1200" dirty="0">
                          <a:solidFill>
                            <a:schemeClr val="tx1"/>
                          </a:solidFill>
                          <a:latin typeface="メイリオ" panose="020B0604030504040204" pitchFamily="50" charset="-128"/>
                          <a:ea typeface="メイリオ" panose="020B0604030504040204" pitchFamily="50" charset="-128"/>
                          <a:cs typeface="+mn-cs"/>
                        </a:rPr>
                        <a:t>要件を満たす機械装置・器具備品の特別償却（</a:t>
                      </a:r>
                      <a:r>
                        <a:rPr kumimoji="1" lang="en-US" altLang="ja-JP" sz="1400" b="1" kern="1200" dirty="0">
                          <a:solidFill>
                            <a:schemeClr val="tx1"/>
                          </a:solidFill>
                          <a:latin typeface="メイリオ" panose="020B0604030504040204" pitchFamily="50" charset="-128"/>
                          <a:ea typeface="メイリオ" panose="020B0604030504040204" pitchFamily="50" charset="-128"/>
                          <a:cs typeface="+mn-cs"/>
                        </a:rPr>
                        <a:t>32</a:t>
                      </a:r>
                      <a:r>
                        <a:rPr kumimoji="1" lang="ja-JP" altLang="en-US" sz="1400" b="1" kern="1200" dirty="0">
                          <a:solidFill>
                            <a:schemeClr val="tx1"/>
                          </a:solidFill>
                          <a:latin typeface="メイリオ" panose="020B0604030504040204" pitchFamily="50" charset="-128"/>
                          <a:ea typeface="メイリオ" panose="020B0604030504040204" pitchFamily="50" charset="-128"/>
                          <a:cs typeface="+mn-cs"/>
                        </a:rPr>
                        <a:t>％）　等</a:t>
                      </a:r>
                      <a:endParaRPr kumimoji="1" lang="ja-JP" altLang="en-US" sz="1400" b="1"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108000" marR="72000" anchor="ctr">
                    <a:solidFill>
                      <a:schemeClr val="accent5">
                        <a:lumMod val="40000"/>
                        <a:lumOff val="60000"/>
                      </a:schemeClr>
                    </a:solidFill>
                  </a:tcPr>
                </a:tc>
                <a:extLst>
                  <a:ext uri="{0D108BD9-81ED-4DB2-BD59-A6C34878D82A}">
                    <a16:rowId xmlns:a16="http://schemas.microsoft.com/office/drawing/2014/main" val="533659364"/>
                  </a:ext>
                </a:extLst>
              </a:tr>
            </a:tbl>
          </a:graphicData>
        </a:graphic>
      </p:graphicFrame>
      <p:sp>
        <p:nvSpPr>
          <p:cNvPr id="17" name="角丸四角形 9">
            <a:extLst>
              <a:ext uri="{FF2B5EF4-FFF2-40B4-BE49-F238E27FC236}">
                <a16:creationId xmlns:a16="http://schemas.microsoft.com/office/drawing/2014/main" id="{A71EA3BA-270B-6C68-1F95-D06CCAEE791F}"/>
              </a:ext>
            </a:extLst>
          </p:cNvPr>
          <p:cNvSpPr/>
          <p:nvPr/>
        </p:nvSpPr>
        <p:spPr>
          <a:xfrm>
            <a:off x="251520" y="5637393"/>
            <a:ext cx="6264696" cy="604468"/>
          </a:xfrm>
          <a:prstGeom prst="round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700" b="1" dirty="0">
                <a:solidFill>
                  <a:srgbClr val="002060"/>
                </a:solidFill>
              </a:rPr>
              <a:t>スマート農業技術等を活用した生産性の高い</a:t>
            </a:r>
            <a:endParaRPr lang="en-US" altLang="ja-JP" sz="1700" b="1" dirty="0">
              <a:solidFill>
                <a:srgbClr val="002060"/>
              </a:solidFill>
            </a:endParaRPr>
          </a:p>
          <a:p>
            <a:pPr algn="ctr"/>
            <a:r>
              <a:rPr lang="ja-JP" altLang="en-US" sz="1700" b="1" dirty="0">
                <a:solidFill>
                  <a:srgbClr val="002060"/>
                </a:solidFill>
              </a:rPr>
              <a:t>食料供給体制の確立に向けた税制上の所要の措置</a:t>
            </a:r>
            <a:endParaRPr lang="en-US" altLang="ja-JP" sz="1700" b="1" dirty="0">
              <a:solidFill>
                <a:srgbClr val="002060"/>
              </a:solidFill>
            </a:endParaRPr>
          </a:p>
        </p:txBody>
      </p:sp>
      <p:sp>
        <p:nvSpPr>
          <p:cNvPr id="19" name="テキスト ボックス 18">
            <a:extLst>
              <a:ext uri="{FF2B5EF4-FFF2-40B4-BE49-F238E27FC236}">
                <a16:creationId xmlns:a16="http://schemas.microsoft.com/office/drawing/2014/main" id="{9CDD6F3A-A3D6-BDBD-866C-7F49280BB677}"/>
              </a:ext>
            </a:extLst>
          </p:cNvPr>
          <p:cNvSpPr txBox="1"/>
          <p:nvPr/>
        </p:nvSpPr>
        <p:spPr>
          <a:xfrm>
            <a:off x="72007" y="4715236"/>
            <a:ext cx="1547665" cy="297940"/>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新規</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8520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21F82EE8-578C-2B22-4BCA-DC841B06E8F0}"/>
              </a:ext>
            </a:extLst>
          </p:cNvPr>
          <p:cNvSpPr txBox="1"/>
          <p:nvPr/>
        </p:nvSpPr>
        <p:spPr>
          <a:xfrm>
            <a:off x="176769" y="2202067"/>
            <a:ext cx="4273491" cy="4575950"/>
          </a:xfrm>
          <a:prstGeom prst="rect">
            <a:avLst/>
          </a:prstGeom>
          <a:noFill/>
          <a:ln w="19050">
            <a:solidFill>
              <a:schemeClr val="accent3">
                <a:lumMod val="60000"/>
                <a:lumOff val="40000"/>
              </a:schemeClr>
            </a:solidFill>
            <a:prstDash val="dash"/>
          </a:ln>
        </p:spPr>
        <p:txBody>
          <a:bodyPr wrap="square" rtlCol="0">
            <a:noAutofit/>
          </a:bodyPr>
          <a:lstStyle/>
          <a:p>
            <a:pPr marL="144000" indent="-144000"/>
            <a:endParaRPr lang="en-US" altLang="ja-JP" sz="1600" dirty="0">
              <a:latin typeface="游ゴシック" panose="020B0400000000000000" pitchFamily="50" charset="-128"/>
              <a:ea typeface="游ゴシック" panose="020B0400000000000000" pitchFamily="50" charset="-128"/>
            </a:endParaRPr>
          </a:p>
        </p:txBody>
      </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４　国際関係</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739507"/>
            <a:ext cx="9053277" cy="961301"/>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a:r>
              <a:rPr lang="ja-JP" altLang="en-US" sz="2400" dirty="0"/>
              <a:t>　</a:t>
            </a:r>
            <a:r>
              <a:rPr lang="en-US" altLang="ja-JP" sz="2400" dirty="0"/>
              <a:t>G7</a:t>
            </a:r>
            <a:r>
              <a:rPr lang="ja-JP" altLang="en-US" sz="2400" dirty="0"/>
              <a:t>宮崎農業大臣会合にて、</a:t>
            </a:r>
            <a:r>
              <a:rPr lang="en-US" altLang="ja-JP" sz="2400" dirty="0"/>
              <a:t>JA</a:t>
            </a:r>
            <a:r>
              <a:rPr lang="ja-JP" altLang="en-US" sz="2400" dirty="0"/>
              <a:t>グループの取り組みを各国に紹介。海外農業団体等との意見交換を通じて、関係強化</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28</a:t>
            </a:fld>
            <a:endParaRPr kumimoji="1" lang="ja-JP" altLang="en-US"/>
          </a:p>
        </p:txBody>
      </p:sp>
      <p:pic>
        <p:nvPicPr>
          <p:cNvPr id="2" name="図 1" descr="ダイアグラム&#10;&#10;自動的に生成された説明">
            <a:extLst>
              <a:ext uri="{FF2B5EF4-FFF2-40B4-BE49-F238E27FC236}">
                <a16:creationId xmlns:a16="http://schemas.microsoft.com/office/drawing/2014/main" id="{C39EE41F-DB0A-007F-DC4D-1C1638F53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688" y="2131021"/>
            <a:ext cx="4590041" cy="3442531"/>
          </a:xfrm>
          <a:prstGeom prst="rect">
            <a:avLst/>
          </a:prstGeom>
          <a:ln>
            <a:noFill/>
          </a:ln>
          <a:effectLst>
            <a:softEdge rad="112500"/>
          </a:effectLst>
        </p:spPr>
      </p:pic>
      <p:pic>
        <p:nvPicPr>
          <p:cNvPr id="3" name="コンテンツ プレースホルダー 4" descr="白い壁の前に立つスーツを着た男性たち&#10;&#10;低い精度で自動的に生成された説明">
            <a:extLst>
              <a:ext uri="{FF2B5EF4-FFF2-40B4-BE49-F238E27FC236}">
                <a16:creationId xmlns:a16="http://schemas.microsoft.com/office/drawing/2014/main" id="{F9C53863-B2A6-3216-31D5-0A55D72600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9833" y="2835439"/>
            <a:ext cx="1528013" cy="1146010"/>
          </a:xfrm>
          <a:prstGeom prst="rect">
            <a:avLst/>
          </a:prstGeom>
        </p:spPr>
      </p:pic>
      <p:pic>
        <p:nvPicPr>
          <p:cNvPr id="5" name="Picture 2">
            <a:extLst>
              <a:ext uri="{FF2B5EF4-FFF2-40B4-BE49-F238E27FC236}">
                <a16:creationId xmlns:a16="http://schemas.microsoft.com/office/drawing/2014/main" id="{F9278A63-3ACA-3384-24D4-7DC192BDC85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6164" y="2220480"/>
            <a:ext cx="2755292" cy="206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2C75F75-59EE-7725-58CB-040D245A46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62708" y="2238050"/>
            <a:ext cx="1477818" cy="110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FE625426-2E2F-A26E-2186-D89660E1D53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46650" y="3766949"/>
            <a:ext cx="1677911" cy="125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D9F06069-DD10-ACB4-0C6D-FED0957931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1801" y="4332848"/>
            <a:ext cx="1623825" cy="2345525"/>
          </a:xfrm>
          <a:prstGeom prst="rect">
            <a:avLst/>
          </a:prstGeom>
          <a:ln>
            <a:solidFill>
              <a:schemeClr val="tx1"/>
            </a:solidFill>
          </a:ln>
        </p:spPr>
      </p:pic>
      <p:sp>
        <p:nvSpPr>
          <p:cNvPr id="12" name="吹き出し: 角を丸めた四角形 11">
            <a:extLst>
              <a:ext uri="{FF2B5EF4-FFF2-40B4-BE49-F238E27FC236}">
                <a16:creationId xmlns:a16="http://schemas.microsoft.com/office/drawing/2014/main" id="{434E9809-60BF-72A6-7367-F89E50B2CCAB}"/>
              </a:ext>
            </a:extLst>
          </p:cNvPr>
          <p:cNvSpPr/>
          <p:nvPr/>
        </p:nvSpPr>
        <p:spPr>
          <a:xfrm>
            <a:off x="2147747" y="4698444"/>
            <a:ext cx="1975210" cy="1610876"/>
          </a:xfrm>
          <a:prstGeom prst="wedgeRoundRectCallout">
            <a:avLst>
              <a:gd name="adj1" fmla="val -34678"/>
              <a:gd name="adj2" fmla="val -6198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ysClr val="windowText" lastClr="000000"/>
                </a:solidFill>
                <a:latin typeface="+mn-ea"/>
              </a:rPr>
              <a:t>G</a:t>
            </a:r>
            <a:r>
              <a:rPr kumimoji="1" lang="ja-JP" altLang="en-US" sz="1600" dirty="0">
                <a:solidFill>
                  <a:sysClr val="windowText" lastClr="000000"/>
                </a:solidFill>
                <a:latin typeface="+mn-ea"/>
              </a:rPr>
              <a:t>７宮崎農業大臣会合において、　日本の農協の</a:t>
            </a:r>
            <a:endParaRPr kumimoji="1" lang="en-US" altLang="ja-JP" sz="1600" dirty="0">
              <a:solidFill>
                <a:sysClr val="windowText" lastClr="000000"/>
              </a:solidFill>
              <a:latin typeface="+mn-ea"/>
            </a:endParaRPr>
          </a:p>
          <a:p>
            <a:r>
              <a:rPr kumimoji="1" lang="ja-JP" altLang="en-US" sz="1600" dirty="0">
                <a:solidFill>
                  <a:sysClr val="windowText" lastClr="000000"/>
                </a:solidFill>
                <a:latin typeface="+mn-ea"/>
              </a:rPr>
              <a:t>取り組みを各国に紹介！</a:t>
            </a:r>
          </a:p>
        </p:txBody>
      </p:sp>
      <p:sp>
        <p:nvSpPr>
          <p:cNvPr id="13" name="四角形: 角を丸くする 12">
            <a:extLst>
              <a:ext uri="{FF2B5EF4-FFF2-40B4-BE49-F238E27FC236}">
                <a16:creationId xmlns:a16="http://schemas.microsoft.com/office/drawing/2014/main" id="{FC7B4297-6A21-1FCB-6321-E26E02D75942}"/>
              </a:ext>
            </a:extLst>
          </p:cNvPr>
          <p:cNvSpPr/>
          <p:nvPr/>
        </p:nvSpPr>
        <p:spPr>
          <a:xfrm>
            <a:off x="4664344" y="5573552"/>
            <a:ext cx="4273491" cy="83873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海外政府関係者・農業団体との意見交換を通じて、</a:t>
            </a:r>
            <a:r>
              <a:rPr kumimoji="1" lang="en-US" altLang="ja-JP" dirty="0">
                <a:solidFill>
                  <a:schemeClr val="tx1"/>
                </a:solidFill>
              </a:rPr>
              <a:t>JA</a:t>
            </a:r>
            <a:r>
              <a:rPr kumimoji="1" lang="ja-JP" altLang="en-US" dirty="0">
                <a:solidFill>
                  <a:schemeClr val="tx1"/>
                </a:solidFill>
              </a:rPr>
              <a:t>グループの取り組みを発信　すると共に、関係強化！</a:t>
            </a:r>
          </a:p>
        </p:txBody>
      </p:sp>
      <p:sp>
        <p:nvSpPr>
          <p:cNvPr id="16" name="テキスト ボックス 15">
            <a:extLst>
              <a:ext uri="{FF2B5EF4-FFF2-40B4-BE49-F238E27FC236}">
                <a16:creationId xmlns:a16="http://schemas.microsoft.com/office/drawing/2014/main" id="{5FDDCBE2-4FEE-6992-0A5D-61489D49E19D}"/>
              </a:ext>
            </a:extLst>
          </p:cNvPr>
          <p:cNvSpPr txBox="1"/>
          <p:nvPr/>
        </p:nvSpPr>
        <p:spPr>
          <a:xfrm>
            <a:off x="93387" y="1913716"/>
            <a:ext cx="4385730" cy="2871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G</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７宮崎農業大臣会合（</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23B8182F-A20E-79AF-D0EB-832682B629C5}"/>
              </a:ext>
            </a:extLst>
          </p:cNvPr>
          <p:cNvSpPr txBox="1"/>
          <p:nvPr/>
        </p:nvSpPr>
        <p:spPr>
          <a:xfrm>
            <a:off x="4562498" y="3981449"/>
            <a:ext cx="1768723" cy="461665"/>
          </a:xfrm>
          <a:prstGeom prst="rect">
            <a:avLst/>
          </a:prstGeom>
          <a:solidFill>
            <a:schemeClr val="bg1"/>
          </a:solid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欧州農協連合会</a:t>
            </a:r>
            <a:r>
              <a:rPr kumimoji="1" lang="ja-JP" altLang="en-US" sz="1200" dirty="0">
                <a:latin typeface="メイリオ" panose="020B0604030504040204" pitchFamily="50" charset="-128"/>
                <a:ea typeface="メイリオ" panose="020B0604030504040204" pitchFamily="50" charset="-128"/>
              </a:rPr>
              <a:t>会長との意見交換</a:t>
            </a:r>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A4C771F5-2CA3-404B-A1A0-D6B13D1A9167}"/>
              </a:ext>
            </a:extLst>
          </p:cNvPr>
          <p:cNvSpPr txBox="1"/>
          <p:nvPr/>
        </p:nvSpPr>
        <p:spPr>
          <a:xfrm>
            <a:off x="6833631" y="5027649"/>
            <a:ext cx="2133600" cy="461665"/>
          </a:xfrm>
          <a:prstGeom prst="rect">
            <a:avLst/>
          </a:prstGeom>
          <a:solidFill>
            <a:schemeClr val="bg1"/>
          </a:solid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米国大使館農務担当公使との意見交換</a:t>
            </a:r>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9BE11FE5-92E6-8F18-F28E-E505D6224FA9}"/>
              </a:ext>
            </a:extLst>
          </p:cNvPr>
          <p:cNvSpPr txBox="1"/>
          <p:nvPr/>
        </p:nvSpPr>
        <p:spPr>
          <a:xfrm>
            <a:off x="6630741" y="3284984"/>
            <a:ext cx="1583048" cy="461665"/>
          </a:xfrm>
          <a:prstGeom prst="rect">
            <a:avLst/>
          </a:prstGeom>
          <a:solidFill>
            <a:schemeClr val="bg1"/>
          </a:solid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ベトナム農民連盟との意見交換</a:t>
            </a:r>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94538ADA-F08F-52C6-1D79-FAFD9AB015B2}"/>
              </a:ext>
            </a:extLst>
          </p:cNvPr>
          <p:cNvSpPr txBox="1"/>
          <p:nvPr/>
        </p:nvSpPr>
        <p:spPr>
          <a:xfrm>
            <a:off x="4579238" y="1936944"/>
            <a:ext cx="3096000" cy="287149"/>
          </a:xfrm>
          <a:prstGeom prst="roundRect">
            <a:avLst/>
          </a:prstGeom>
          <a:solidFill>
            <a:schemeClr val="accent3">
              <a:lumMod val="75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主な海外農業団体との意見交換</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50922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2</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295637" y="1412777"/>
            <a:ext cx="6552728"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a:latin typeface="+mj-ea"/>
                <a:ea typeface="+mj-ea"/>
              </a:rPr>
              <a:t>Ⅰ</a:t>
            </a:r>
            <a:r>
              <a:rPr lang="ja-JP" altLang="en-US" sz="4400" b="1" dirty="0">
                <a:latin typeface="+mj-ea"/>
                <a:ea typeface="+mj-ea"/>
              </a:rPr>
              <a:t>．農政活動の意義と</a:t>
            </a:r>
            <a:endParaRPr lang="en-US" altLang="ja-JP" sz="4400" b="1" dirty="0">
              <a:latin typeface="+mj-ea"/>
              <a:ea typeface="+mj-ea"/>
            </a:endParaRPr>
          </a:p>
          <a:p>
            <a:pPr algn="ctr">
              <a:spcBef>
                <a:spcPts val="1200"/>
              </a:spcBef>
            </a:pPr>
            <a:r>
              <a:rPr lang="ja-JP" altLang="en-US" sz="4400" b="1" dirty="0">
                <a:latin typeface="+mj-ea"/>
                <a:ea typeface="+mj-ea"/>
              </a:rPr>
              <a:t>取り組み経過</a:t>
            </a:r>
          </a:p>
        </p:txBody>
      </p:sp>
    </p:spTree>
    <p:extLst>
      <p:ext uri="{BB962C8B-B14F-4D97-AF65-F5344CB8AC3E}">
        <p14:creationId xmlns:p14="http://schemas.microsoft.com/office/powerpoint/2010/main" val="419832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５　農村関係</a:t>
            </a:r>
            <a:endParaRPr kumimoji="1" lang="ja-JP" altLang="en-US" sz="2400" dirty="0">
              <a:latin typeface="HGS創英角ｺﾞｼｯｸUB" pitchFamily="50" charset="-128"/>
              <a:ea typeface="HGS創英角ｺﾞｼｯｸUB" pitchFamily="50" charset="-128"/>
            </a:endParaRPr>
          </a:p>
        </p:txBody>
      </p:sp>
      <p:grpSp>
        <p:nvGrpSpPr>
          <p:cNvPr id="3" name="グループ化 2">
            <a:extLst>
              <a:ext uri="{FF2B5EF4-FFF2-40B4-BE49-F238E27FC236}">
                <a16:creationId xmlns:a16="http://schemas.microsoft.com/office/drawing/2014/main" id="{1D96D57E-1E4C-45B0-A53F-E324ED7A4506}"/>
              </a:ext>
            </a:extLst>
          </p:cNvPr>
          <p:cNvGrpSpPr/>
          <p:nvPr/>
        </p:nvGrpSpPr>
        <p:grpSpPr>
          <a:xfrm>
            <a:off x="4789567" y="1484784"/>
            <a:ext cx="4207252" cy="5136206"/>
            <a:chOff x="4835168" y="1415025"/>
            <a:chExt cx="4207252" cy="2776668"/>
          </a:xfrm>
        </p:grpSpPr>
        <p:grpSp>
          <p:nvGrpSpPr>
            <p:cNvPr id="62" name="グループ化 61">
              <a:extLst>
                <a:ext uri="{FF2B5EF4-FFF2-40B4-BE49-F238E27FC236}">
                  <a16:creationId xmlns:a16="http://schemas.microsoft.com/office/drawing/2014/main" id="{3F286C8C-7366-4B8A-AA5B-5D708BC70287}"/>
                </a:ext>
              </a:extLst>
            </p:cNvPr>
            <p:cNvGrpSpPr/>
            <p:nvPr/>
          </p:nvGrpSpPr>
          <p:grpSpPr>
            <a:xfrm>
              <a:off x="4835168" y="1541769"/>
              <a:ext cx="4207252" cy="2649924"/>
              <a:chOff x="4630243" y="2271523"/>
              <a:chExt cx="4232069" cy="2459224"/>
            </a:xfrm>
          </p:grpSpPr>
          <p:sp>
            <p:nvSpPr>
              <p:cNvPr id="63" name="四角形: 角を丸くする 62">
                <a:extLst>
                  <a:ext uri="{FF2B5EF4-FFF2-40B4-BE49-F238E27FC236}">
                    <a16:creationId xmlns:a16="http://schemas.microsoft.com/office/drawing/2014/main" id="{13521BF0-C388-4F09-8D7D-4B5B869B307A}"/>
                  </a:ext>
                </a:extLst>
              </p:cNvPr>
              <p:cNvSpPr/>
              <p:nvPr/>
            </p:nvSpPr>
            <p:spPr>
              <a:xfrm>
                <a:off x="4630243" y="2271523"/>
                <a:ext cx="4232069" cy="2459224"/>
              </a:xfrm>
              <a:prstGeom prst="roundRect">
                <a:avLst>
                  <a:gd name="adj" fmla="val 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テキスト ボックス 63">
                <a:extLst>
                  <a:ext uri="{FF2B5EF4-FFF2-40B4-BE49-F238E27FC236}">
                    <a16:creationId xmlns:a16="http://schemas.microsoft.com/office/drawing/2014/main" id="{FE2E3033-A206-459A-A8A2-8FA785E3B278}"/>
                  </a:ext>
                </a:extLst>
              </p:cNvPr>
              <p:cNvSpPr txBox="1"/>
              <p:nvPr/>
            </p:nvSpPr>
            <p:spPr>
              <a:xfrm>
                <a:off x="4688587" y="2561168"/>
                <a:ext cx="4016096" cy="2123479"/>
              </a:xfrm>
              <a:prstGeom prst="rect">
                <a:avLst/>
              </a:prstGeom>
              <a:noFill/>
              <a:ln>
                <a:noFill/>
                <a:prstDash val="sysDash"/>
              </a:ln>
            </p:spPr>
            <p:txBody>
              <a:bodyPr wrap="square" rtlCol="0" anchor="t">
                <a:noAutofit/>
              </a:bodyPr>
              <a:lstStyle/>
              <a:p>
                <a:r>
                  <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rPr>
                  <a:t>鳥獣被害防止総合対策交付金</a:t>
                </a:r>
                <a:endPar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令和６年度当初</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１００億円</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＋令和５年度補正</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５０億円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シカの集中捕獲に対する支援</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シカ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の生息頭数が増えている地域等を対象に早急にシカの生息頭数を大きく減らすための</a:t>
                </a:r>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捕獲対策を総合的に支援</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＜狩猟税の特例措置＞</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狩猟者の登録にかかる課税免除・軽減を</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年延長</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約８億円</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減税（令和元年度実績）</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テキスト ボックス 17">
              <a:extLst>
                <a:ext uri="{FF2B5EF4-FFF2-40B4-BE49-F238E27FC236}">
                  <a16:creationId xmlns:a16="http://schemas.microsoft.com/office/drawing/2014/main" id="{9F48DE2D-B50A-4052-A3B6-A7CE9A4391D4}"/>
                </a:ext>
              </a:extLst>
            </p:cNvPr>
            <p:cNvSpPr txBox="1"/>
            <p:nvPr/>
          </p:nvSpPr>
          <p:spPr>
            <a:xfrm>
              <a:off x="5025051" y="1415025"/>
              <a:ext cx="3827486" cy="371029"/>
            </a:xfrm>
            <a:prstGeom prst="round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鳥獣被害対策</a:t>
              </a:r>
              <a:endPar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スライド番号プレースホルダ 1">
            <a:extLst>
              <a:ext uri="{FF2B5EF4-FFF2-40B4-BE49-F238E27FC236}">
                <a16:creationId xmlns:a16="http://schemas.microsoft.com/office/drawing/2014/main" id="{ACA0BA14-AC5F-4C4C-B6EA-082F051B4C52}"/>
              </a:ext>
            </a:extLst>
          </p:cNvPr>
          <p:cNvSpPr>
            <a:spLocks noGrp="1"/>
          </p:cNvSpPr>
          <p:nvPr>
            <p:ph type="sldNum" sz="quarter" idx="12"/>
          </p:nvPr>
        </p:nvSpPr>
        <p:spPr>
          <a:xfrm>
            <a:off x="7010400" y="6616119"/>
            <a:ext cx="2133600" cy="260648"/>
          </a:xfrm>
        </p:spPr>
        <p:txBody>
          <a:bodyPr/>
          <a:lstStyle/>
          <a:p>
            <a:fld id="{AC0CF3E3-977F-49A5-8EC7-B81E16CC7256}" type="slidenum">
              <a:rPr kumimoji="1" lang="ja-JP" altLang="en-US" smtClean="0"/>
              <a:pPr/>
              <a:t>29</a:t>
            </a:fld>
            <a:endParaRPr kumimoji="1" lang="ja-JP" altLang="en-US" dirty="0"/>
          </a:p>
        </p:txBody>
      </p:sp>
      <p:sp>
        <p:nvSpPr>
          <p:cNvPr id="17" name="正方形/長方形 16">
            <a:extLst>
              <a:ext uri="{FF2B5EF4-FFF2-40B4-BE49-F238E27FC236}">
                <a16:creationId xmlns:a16="http://schemas.microsoft.com/office/drawing/2014/main" id="{8CBFB85E-A571-4D0F-B7BF-75689AE99B58}"/>
              </a:ext>
            </a:extLst>
          </p:cNvPr>
          <p:cNvSpPr/>
          <p:nvPr/>
        </p:nvSpPr>
        <p:spPr>
          <a:xfrm>
            <a:off x="179512" y="1719232"/>
            <a:ext cx="4310250" cy="4896887"/>
          </a:xfrm>
          <a:prstGeom prst="rect">
            <a:avLst/>
          </a:prstGeom>
          <a:noFill/>
          <a:ln>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E7387481-C02A-422B-A290-EA58BB0C8BC4}"/>
              </a:ext>
            </a:extLst>
          </p:cNvPr>
          <p:cNvSpPr txBox="1"/>
          <p:nvPr/>
        </p:nvSpPr>
        <p:spPr>
          <a:xfrm>
            <a:off x="495301" y="1487616"/>
            <a:ext cx="3678672" cy="683487"/>
          </a:xfrm>
          <a:prstGeom prst="round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農村対策</a:t>
            </a: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A277C690-031A-4DA2-A0DB-E1AF1B4797CE}"/>
              </a:ext>
            </a:extLst>
          </p:cNvPr>
          <p:cNvSpPr txBox="1"/>
          <p:nvPr/>
        </p:nvSpPr>
        <p:spPr>
          <a:xfrm>
            <a:off x="179512" y="2305815"/>
            <a:ext cx="4373650" cy="4003505"/>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農山漁村振興交付金</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令和６年度当初</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８４</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＋令和５年度補正</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５億円</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＜農村</a:t>
            </a:r>
            <a:r>
              <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RMO</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（農村型地域運営組織）の育成＞</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行動計画</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の作成や</a:t>
            </a:r>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実証事業</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等の取り組みを支援、伴走体制の構築</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spcAft>
                <a:spcPts val="600"/>
              </a:spcAft>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最適土地利用総合</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対</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策</a:t>
            </a: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地域ぐるみの話し合いによる最適な土地利用構想の策定を支援（</a:t>
            </a:r>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最大</a:t>
            </a:r>
            <a:r>
              <a:rPr lang="en-US" altLang="ja-JP"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descr="マップ が含まれている画像&#10;&#10;自動的に生成された説明">
            <a:extLst>
              <a:ext uri="{FF2B5EF4-FFF2-40B4-BE49-F238E27FC236}">
                <a16:creationId xmlns:a16="http://schemas.microsoft.com/office/drawing/2014/main" id="{F5973614-28B0-1FDA-5DE6-C2D3BB74CD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0230" y="4313158"/>
            <a:ext cx="3040340" cy="864096"/>
          </a:xfrm>
          <a:prstGeom prst="rect">
            <a:avLst/>
          </a:prstGeom>
        </p:spPr>
      </p:pic>
      <p:pic>
        <p:nvPicPr>
          <p:cNvPr id="20" name="図 19">
            <a:extLst>
              <a:ext uri="{FF2B5EF4-FFF2-40B4-BE49-F238E27FC236}">
                <a16:creationId xmlns:a16="http://schemas.microsoft.com/office/drawing/2014/main" id="{EC5E90A8-045F-1E55-FC6A-D7C3B9BDDD70}"/>
              </a:ext>
            </a:extLst>
          </p:cNvPr>
          <p:cNvPicPr>
            <a:picLocks noChangeAspect="1"/>
          </p:cNvPicPr>
          <p:nvPr/>
        </p:nvPicPr>
        <p:blipFill>
          <a:blip r:embed="rId4"/>
          <a:stretch>
            <a:fillRect/>
          </a:stretch>
        </p:blipFill>
        <p:spPr>
          <a:xfrm>
            <a:off x="490365" y="5148872"/>
            <a:ext cx="3661388" cy="1467247"/>
          </a:xfrm>
          <a:prstGeom prst="rect">
            <a:avLst/>
          </a:prstGeom>
        </p:spPr>
      </p:pic>
      <p:sp>
        <p:nvSpPr>
          <p:cNvPr id="22" name="角丸四角形 5">
            <a:extLst>
              <a:ext uri="{FF2B5EF4-FFF2-40B4-BE49-F238E27FC236}">
                <a16:creationId xmlns:a16="http://schemas.microsoft.com/office/drawing/2014/main" id="{F2B26609-EDE6-9D22-7A12-5D3BD09882DA}"/>
              </a:ext>
            </a:extLst>
          </p:cNvPr>
          <p:cNvSpPr/>
          <p:nvPr/>
        </p:nvSpPr>
        <p:spPr>
          <a:xfrm>
            <a:off x="35860" y="620688"/>
            <a:ext cx="9053277" cy="845013"/>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農山漁村発イノベーションや農村ＲＭＯの育成等を推進し、</a:t>
            </a:r>
            <a:endParaRPr lang="en-US" altLang="ja-JP" sz="2400" dirty="0"/>
          </a:p>
          <a:p>
            <a:pPr algn="ctr"/>
            <a:r>
              <a:rPr lang="ja-JP" altLang="en-US" sz="2400" dirty="0"/>
              <a:t>深刻化する鳥獣被害の対策を充実・強化</a:t>
            </a:r>
            <a:endParaRPr lang="en-US" altLang="ja-JP" sz="2400" dirty="0"/>
          </a:p>
        </p:txBody>
      </p:sp>
    </p:spTree>
    <p:extLst>
      <p:ext uri="{BB962C8B-B14F-4D97-AF65-F5344CB8AC3E}">
        <p14:creationId xmlns:p14="http://schemas.microsoft.com/office/powerpoint/2010/main" val="327747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６　物流関係</a:t>
            </a:r>
            <a:endParaRPr kumimoji="1" lang="ja-JP" altLang="en-US" sz="2400" dirty="0">
              <a:latin typeface="HGS創英角ｺﾞｼｯｸUB" pitchFamily="50" charset="-128"/>
              <a:ea typeface="HGS創英角ｺﾞｼｯｸUB" pitchFamily="50" charset="-128"/>
            </a:endParaRPr>
          </a:p>
        </p:txBody>
      </p:sp>
      <p:sp>
        <p:nvSpPr>
          <p:cNvPr id="11" name="角丸四角形 5">
            <a:extLst>
              <a:ext uri="{FF2B5EF4-FFF2-40B4-BE49-F238E27FC236}">
                <a16:creationId xmlns:a16="http://schemas.microsoft.com/office/drawing/2014/main" id="{65103AD8-A405-47B8-95C1-C457619BAED0}"/>
              </a:ext>
            </a:extLst>
          </p:cNvPr>
          <p:cNvSpPr/>
          <p:nvPr/>
        </p:nvSpPr>
        <p:spPr>
          <a:xfrm>
            <a:off x="35859" y="746901"/>
            <a:ext cx="9053277" cy="853378"/>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a:r>
              <a:rPr lang="ja-JP" altLang="en-US" sz="2400" dirty="0"/>
              <a:t>物流</a:t>
            </a:r>
            <a:r>
              <a:rPr lang="en-US" altLang="ja-JP" sz="2400" dirty="0"/>
              <a:t>2024</a:t>
            </a:r>
            <a:r>
              <a:rPr lang="ja-JP" altLang="en-US" sz="2400" dirty="0"/>
              <a:t>年問題への対応に向け、産地等での物流改善や</a:t>
            </a:r>
            <a:endParaRPr lang="en-US" altLang="ja-JP" sz="2400" dirty="0"/>
          </a:p>
          <a:p>
            <a:pPr algn="ctr"/>
            <a:r>
              <a:rPr lang="ja-JP" altLang="en-US" sz="2400" dirty="0"/>
              <a:t>中継物流拠点の整備等に対する支援が拡充</a:t>
            </a:r>
            <a:endParaRPr lang="en-US" altLang="ja-JP" sz="2400" dirty="0"/>
          </a:p>
        </p:txBody>
      </p:sp>
      <p:sp>
        <p:nvSpPr>
          <p:cNvPr id="40" name="角丸四角形吹き出し 8">
            <a:extLst>
              <a:ext uri="{FF2B5EF4-FFF2-40B4-BE49-F238E27FC236}">
                <a16:creationId xmlns:a16="http://schemas.microsoft.com/office/drawing/2014/main" id="{0A2BAF2D-DE81-99E7-1C72-64E65FF036B1}"/>
              </a:ext>
            </a:extLst>
          </p:cNvPr>
          <p:cNvSpPr/>
          <p:nvPr/>
        </p:nvSpPr>
        <p:spPr>
          <a:xfrm>
            <a:off x="445395" y="6313083"/>
            <a:ext cx="8087045" cy="421988"/>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pPr algn="ctr">
              <a:lnSpc>
                <a:spcPct val="120000"/>
              </a:lnSpc>
            </a:pPr>
            <a:r>
              <a:rPr kumimoji="1" lang="en-US" altLang="ja-JP" dirty="0">
                <a:solidFill>
                  <a:schemeClr val="tx1"/>
                </a:solidFill>
                <a:latin typeface="メイリオ" pitchFamily="50" charset="-128"/>
                <a:ea typeface="メイリオ" pitchFamily="50" charset="-128"/>
                <a:cs typeface="メイリオ" pitchFamily="50" charset="-128"/>
              </a:rPr>
              <a:t>JA</a:t>
            </a:r>
            <a:r>
              <a:rPr kumimoji="1" lang="ja-JP" altLang="en-US" dirty="0">
                <a:solidFill>
                  <a:schemeClr val="tx1"/>
                </a:solidFill>
                <a:latin typeface="メイリオ" pitchFamily="50" charset="-128"/>
                <a:ea typeface="メイリオ" pitchFamily="50" charset="-128"/>
                <a:cs typeface="メイリオ" pitchFamily="50" charset="-128"/>
              </a:rPr>
              <a:t>等の物流改善の促進に向け、「</a:t>
            </a:r>
            <a:r>
              <a:rPr kumimoji="1" lang="en-US" altLang="ja-JP" dirty="0">
                <a:solidFill>
                  <a:schemeClr val="tx1"/>
                </a:solidFill>
                <a:latin typeface="メイリオ" pitchFamily="50" charset="-128"/>
                <a:ea typeface="メイリオ" pitchFamily="50" charset="-128"/>
                <a:cs typeface="メイリオ" pitchFamily="50" charset="-128"/>
              </a:rPr>
              <a:t>JA</a:t>
            </a:r>
            <a:r>
              <a:rPr kumimoji="1" lang="ja-JP" altLang="en-US" dirty="0">
                <a:solidFill>
                  <a:schemeClr val="tx1"/>
                </a:solidFill>
                <a:latin typeface="メイリオ" pitchFamily="50" charset="-128"/>
                <a:ea typeface="メイリオ" pitchFamily="50" charset="-128"/>
                <a:cs typeface="メイリオ" pitchFamily="50" charset="-128"/>
              </a:rPr>
              <a:t>グループ物流にかかる説明会」を開催</a:t>
            </a:r>
            <a:endParaRPr kumimoji="1" lang="en-US" altLang="ja-JP" dirty="0">
              <a:solidFill>
                <a:schemeClr val="tx1"/>
              </a:solidFill>
              <a:latin typeface="メイリオ" pitchFamily="50" charset="-128"/>
              <a:ea typeface="メイリオ" pitchFamily="50" charset="-128"/>
              <a:cs typeface="メイリオ" pitchFamily="50" charset="-128"/>
            </a:endParaRPr>
          </a:p>
        </p:txBody>
      </p:sp>
      <p:sp>
        <p:nvSpPr>
          <p:cNvPr id="50" name="角丸四角形 15">
            <a:extLst>
              <a:ext uri="{FF2B5EF4-FFF2-40B4-BE49-F238E27FC236}">
                <a16:creationId xmlns:a16="http://schemas.microsoft.com/office/drawing/2014/main" id="{FF4A7D22-6EEB-E0FC-A29B-9E906A932651}"/>
              </a:ext>
            </a:extLst>
          </p:cNvPr>
          <p:cNvSpPr/>
          <p:nvPr/>
        </p:nvSpPr>
        <p:spPr>
          <a:xfrm>
            <a:off x="4696198" y="1844824"/>
            <a:ext cx="4352842" cy="4366797"/>
          </a:xfrm>
          <a:prstGeom prst="rect">
            <a:avLst/>
          </a:prstGeom>
          <a:noFill/>
          <a:ln w="25400">
            <a:solidFill>
              <a:schemeClr val="tx2"/>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sp>
        <p:nvSpPr>
          <p:cNvPr id="55" name="テキスト ボックス 54">
            <a:extLst>
              <a:ext uri="{FF2B5EF4-FFF2-40B4-BE49-F238E27FC236}">
                <a16:creationId xmlns:a16="http://schemas.microsoft.com/office/drawing/2014/main" id="{6CF4108B-55F0-1338-1578-84ECDD0DE8C1}"/>
              </a:ext>
            </a:extLst>
          </p:cNvPr>
          <p:cNvSpPr txBox="1"/>
          <p:nvPr/>
        </p:nvSpPr>
        <p:spPr>
          <a:xfrm>
            <a:off x="35496" y="1916832"/>
            <a:ext cx="4982881" cy="844411"/>
          </a:xfrm>
          <a:prstGeom prst="rect">
            <a:avLst/>
          </a:prstGeom>
          <a:noFill/>
          <a:ln>
            <a:noFill/>
            <a:prstDash val="sysDash"/>
          </a:ln>
        </p:spPr>
        <p:txBody>
          <a:bodyPr wrap="square" rtlCol="0" anchor="t">
            <a:no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〇物流革新に向けた食品等流通総合対策</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令和６年度当初</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＋令和５年度</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補正  </a:t>
            </a:r>
            <a:r>
              <a:rPr lang="en-US" altLang="ja-JP"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25</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15">
            <a:extLst>
              <a:ext uri="{FF2B5EF4-FFF2-40B4-BE49-F238E27FC236}">
                <a16:creationId xmlns:a16="http://schemas.microsoft.com/office/drawing/2014/main" id="{9B453074-7221-2BBF-0FBF-78B8FEAD9F08}"/>
              </a:ext>
            </a:extLst>
          </p:cNvPr>
          <p:cNvSpPr/>
          <p:nvPr/>
        </p:nvSpPr>
        <p:spPr>
          <a:xfrm>
            <a:off x="35496" y="1844824"/>
            <a:ext cx="4594237" cy="4366797"/>
          </a:xfrm>
          <a:prstGeom prst="rect">
            <a:avLst/>
          </a:prstGeom>
          <a:noFill/>
          <a:ln w="25400">
            <a:solidFill>
              <a:srgbClr val="7030A0"/>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sp>
        <p:nvSpPr>
          <p:cNvPr id="5" name="テキスト ボックス 4">
            <a:extLst>
              <a:ext uri="{FF2B5EF4-FFF2-40B4-BE49-F238E27FC236}">
                <a16:creationId xmlns:a16="http://schemas.microsoft.com/office/drawing/2014/main" id="{0E83D5A9-7683-EAD5-A898-B75F012888B6}"/>
              </a:ext>
            </a:extLst>
          </p:cNvPr>
          <p:cNvSpPr txBox="1"/>
          <p:nvPr/>
        </p:nvSpPr>
        <p:spPr>
          <a:xfrm>
            <a:off x="126342" y="2859028"/>
            <a:ext cx="4445658" cy="1362060"/>
          </a:xfrm>
          <a:prstGeom prst="rect">
            <a:avLst/>
          </a:prstGeom>
          <a:noFill/>
          <a:ln>
            <a:noFill/>
          </a:ln>
        </p:spPr>
        <p:txBody>
          <a:bodyPr wrap="square" rtlCol="0" anchor="t">
            <a:noAutofit/>
          </a:bodyPr>
          <a:lstStyle/>
          <a:p>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物流標準化（標準仕様のパレット導入等）</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、デジタル化、</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モーダルシフト、</a:t>
            </a:r>
            <a:r>
              <a:rPr kumimoji="1"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ラストワンマイル配送</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等の取組を支援！</a:t>
            </a:r>
            <a:endPar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Aft>
                <a:spcPts val="600"/>
              </a:spcAft>
            </a:pPr>
            <a:r>
              <a:rPr kumimoji="1"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パレタイザー、フォークリフト</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冷蔵・冷凍設備等の導入を補助！</a:t>
            </a:r>
            <a:endPar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Aft>
                <a:spcPts val="600"/>
              </a:spcAft>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A397D442-21B7-9778-07AF-184A13A3E81D}"/>
              </a:ext>
            </a:extLst>
          </p:cNvPr>
          <p:cNvSpPr txBox="1"/>
          <p:nvPr/>
        </p:nvSpPr>
        <p:spPr>
          <a:xfrm>
            <a:off x="4712752" y="1894809"/>
            <a:ext cx="4611776" cy="454071"/>
          </a:xfrm>
          <a:prstGeom prst="rect">
            <a:avLst/>
          </a:prstGeom>
          <a:noFill/>
          <a:ln>
            <a:noFill/>
            <a:prstDash val="sysDash"/>
          </a:ln>
        </p:spPr>
        <p:txBody>
          <a:bodyPr wrap="square" rtlCol="0" anchor="t">
            <a:no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〇 産地生産基盤パワーアップ事業のうち</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国産シェア拡大対策</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（園芸作物等）（</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億円</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5A4C8BBB-DCE9-28C4-D250-7F7FC8330AF1}"/>
              </a:ext>
            </a:extLst>
          </p:cNvPr>
          <p:cNvSpPr txBox="1"/>
          <p:nvPr/>
        </p:nvSpPr>
        <p:spPr>
          <a:xfrm>
            <a:off x="4716016" y="2348880"/>
            <a:ext cx="4298400" cy="1152128"/>
          </a:xfrm>
          <a:prstGeom prst="rect">
            <a:avLst/>
          </a:prstGeom>
          <a:noFill/>
          <a:ln>
            <a:noFill/>
          </a:ln>
        </p:spPr>
        <p:txBody>
          <a:bodyPr wrap="square" rtlCol="0" anchor="t">
            <a:noAutofit/>
          </a:bodyPr>
          <a:lstStyle/>
          <a:p>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＜流通体制合理化整備事業＞</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加工業務用野菜産地</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における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T11</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パレットに対した施設改良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やパレタイザーの導入等青果物流通拠点の整備を支援！</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9899FCE6-D5F4-77B3-46AC-4E64C177F204}"/>
              </a:ext>
            </a:extLst>
          </p:cNvPr>
          <p:cNvSpPr txBox="1"/>
          <p:nvPr/>
        </p:nvSpPr>
        <p:spPr>
          <a:xfrm>
            <a:off x="4712752" y="4270129"/>
            <a:ext cx="4611776" cy="352707"/>
          </a:xfrm>
          <a:prstGeom prst="rect">
            <a:avLst/>
          </a:prstGeom>
          <a:noFill/>
          <a:ln>
            <a:noFill/>
            <a:prstDash val="sysDash"/>
          </a:ln>
        </p:spPr>
        <p:txBody>
          <a:bodyPr wrap="square" rtlCol="0" anchor="t">
            <a:no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〇 家畜遠隔流通体制転換実証事業（</a:t>
            </a:r>
            <a:r>
              <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億円</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9A96B506-6FB6-8F78-A3B6-B01F183C529E}"/>
              </a:ext>
            </a:extLst>
          </p:cNvPr>
          <p:cNvSpPr txBox="1"/>
          <p:nvPr/>
        </p:nvSpPr>
        <p:spPr>
          <a:xfrm>
            <a:off x="4723419" y="4500843"/>
            <a:ext cx="4298400" cy="872373"/>
          </a:xfrm>
          <a:prstGeom prst="rect">
            <a:avLst/>
          </a:prstGeom>
          <a:noFill/>
          <a:ln>
            <a:noFill/>
          </a:ln>
        </p:spPr>
        <p:txBody>
          <a:bodyPr wrap="square" rtlCol="0" anchor="t">
            <a:noAutofit/>
          </a:bodyPr>
          <a:lstStyle/>
          <a:p>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生体家畜の遠隔輸送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における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海上・鉄道輸送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の活用、</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陸路でのリレー輸送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実証的取組を支援！</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7" name="図 36">
            <a:extLst>
              <a:ext uri="{FF2B5EF4-FFF2-40B4-BE49-F238E27FC236}">
                <a16:creationId xmlns:a16="http://schemas.microsoft.com/office/drawing/2014/main" id="{5A10C79F-72ED-A0AA-469E-AEDB48343F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0386" y="5243714"/>
            <a:ext cx="1623026" cy="764149"/>
          </a:xfrm>
          <a:prstGeom prst="rect">
            <a:avLst/>
          </a:prstGeom>
        </p:spPr>
      </p:pic>
      <p:sp>
        <p:nvSpPr>
          <p:cNvPr id="39" name="テキスト ボックス 38">
            <a:extLst>
              <a:ext uri="{FF2B5EF4-FFF2-40B4-BE49-F238E27FC236}">
                <a16:creationId xmlns:a16="http://schemas.microsoft.com/office/drawing/2014/main" id="{794D69EE-949F-11A1-3ADB-D955B506572C}"/>
              </a:ext>
            </a:extLst>
          </p:cNvPr>
          <p:cNvSpPr txBox="1"/>
          <p:nvPr/>
        </p:nvSpPr>
        <p:spPr>
          <a:xfrm>
            <a:off x="4572000" y="6007864"/>
            <a:ext cx="2271975" cy="253916"/>
          </a:xfrm>
          <a:prstGeom prst="rect">
            <a:avLst/>
          </a:prstGeom>
          <a:noFill/>
        </p:spPr>
        <p:txBody>
          <a:bodyPr wrap="square" rtlCol="0">
            <a:spAutoFit/>
          </a:bodyPr>
          <a:lstStyle/>
          <a:p>
            <a:pPr marL="78458" marR="0" lvl="0" indent="-78458" algn="ctr" defTabSz="844083" rtl="0" eaLnBrk="1" fontAlgn="auto" latinLnBrk="0" hangingPunct="1">
              <a:lnSpc>
                <a:spcPct val="100000"/>
              </a:lnSpc>
              <a:spcBef>
                <a:spcPts val="0"/>
              </a:spcBef>
              <a:spcAft>
                <a:spcPts val="341"/>
              </a:spcAft>
              <a:buClrTx/>
              <a:buSzTx/>
              <a:buFontTx/>
              <a:buNone/>
              <a:tabLst/>
              <a:defRPr/>
            </a:pPr>
            <a:r>
              <a:rPr lang="ja-JP" altLang="en-US" sz="1050" dirty="0">
                <a:solidFill>
                  <a:prstClr val="black"/>
                </a:solidFill>
                <a:latin typeface="メイリオ" panose="020B0604030504040204" pitchFamily="50" charset="-128"/>
                <a:ea typeface="メイリオ" panose="020B0604030504040204" pitchFamily="50" charset="-128"/>
              </a:rPr>
              <a:t>青果物流通拠点施設の整備</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3" name="図 42">
            <a:extLst>
              <a:ext uri="{FF2B5EF4-FFF2-40B4-BE49-F238E27FC236}">
                <a16:creationId xmlns:a16="http://schemas.microsoft.com/office/drawing/2014/main" id="{BD9A4DB1-D1B9-6085-14C6-45C4F34B7A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8020" y="5085184"/>
            <a:ext cx="1008112" cy="900210"/>
          </a:xfrm>
          <a:prstGeom prst="rect">
            <a:avLst/>
          </a:prstGeom>
        </p:spPr>
      </p:pic>
      <p:pic>
        <p:nvPicPr>
          <p:cNvPr id="45" name="図 44">
            <a:extLst>
              <a:ext uri="{FF2B5EF4-FFF2-40B4-BE49-F238E27FC236}">
                <a16:creationId xmlns:a16="http://schemas.microsoft.com/office/drawing/2014/main" id="{1F656583-12FC-6DCD-CBB6-BB2E8D030E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2440" y="5199681"/>
            <a:ext cx="1272616" cy="792739"/>
          </a:xfrm>
          <a:prstGeom prst="rect">
            <a:avLst/>
          </a:prstGeom>
        </p:spPr>
      </p:pic>
      <p:sp>
        <p:nvSpPr>
          <p:cNvPr id="46" name="テキスト ボックス 45">
            <a:extLst>
              <a:ext uri="{FF2B5EF4-FFF2-40B4-BE49-F238E27FC236}">
                <a16:creationId xmlns:a16="http://schemas.microsoft.com/office/drawing/2014/main" id="{AA99CA1F-FF17-405E-E877-D47E602E2723}"/>
              </a:ext>
            </a:extLst>
          </p:cNvPr>
          <p:cNvSpPr txBox="1"/>
          <p:nvPr/>
        </p:nvSpPr>
        <p:spPr>
          <a:xfrm>
            <a:off x="6609877" y="6007864"/>
            <a:ext cx="2271975" cy="253916"/>
          </a:xfrm>
          <a:prstGeom prst="rect">
            <a:avLst/>
          </a:prstGeom>
          <a:noFill/>
        </p:spPr>
        <p:txBody>
          <a:bodyPr wrap="square" rtlCol="0">
            <a:spAutoFit/>
          </a:bodyPr>
          <a:lstStyle/>
          <a:p>
            <a:pPr marL="78458" marR="0" lvl="0" indent="-78458" algn="ctr" defTabSz="844083" rtl="0" eaLnBrk="1" fontAlgn="auto" latinLnBrk="0" hangingPunct="1">
              <a:lnSpc>
                <a:spcPct val="100000"/>
              </a:lnSpc>
              <a:spcBef>
                <a:spcPts val="0"/>
              </a:spcBef>
              <a:spcAft>
                <a:spcPts val="341"/>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流通体制転換イメージ</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D3ECED0-534F-5A0C-2ACF-0985EA959963}"/>
              </a:ext>
            </a:extLst>
          </p:cNvPr>
          <p:cNvSpPr txBox="1"/>
          <p:nvPr/>
        </p:nvSpPr>
        <p:spPr>
          <a:xfrm>
            <a:off x="4712752" y="3429000"/>
            <a:ext cx="4611776" cy="454071"/>
          </a:xfrm>
          <a:prstGeom prst="rect">
            <a:avLst/>
          </a:prstGeom>
          <a:noFill/>
          <a:ln>
            <a:noFill/>
            <a:prstDash val="sysDash"/>
          </a:ln>
        </p:spPr>
        <p:txBody>
          <a:bodyPr wrap="square" rtlCol="0" anchor="t">
            <a:no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〇 強い農業づくり総合支援交付金のうち</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産地基幹施設等支援タイプ</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121</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億円の内数</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406DAB9B-8B39-5EB2-A472-184BF926ECB2}"/>
              </a:ext>
            </a:extLst>
          </p:cNvPr>
          <p:cNvSpPr txBox="1"/>
          <p:nvPr/>
        </p:nvSpPr>
        <p:spPr>
          <a:xfrm>
            <a:off x="4723419" y="3933056"/>
            <a:ext cx="4298400" cy="337072"/>
          </a:xfrm>
          <a:prstGeom prst="rect">
            <a:avLst/>
          </a:prstGeom>
          <a:noFill/>
          <a:ln>
            <a:noFill/>
          </a:ln>
        </p:spPr>
        <p:txBody>
          <a:bodyPr wrap="square" rtlCol="0" anchor="t">
            <a:noAutofit/>
          </a:bodyPr>
          <a:lstStyle/>
          <a:p>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物流合理化</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に資する取り組みの優先枠を新設</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スライド番号プレースホルダ 1">
            <a:extLst>
              <a:ext uri="{FF2B5EF4-FFF2-40B4-BE49-F238E27FC236}">
                <a16:creationId xmlns:a16="http://schemas.microsoft.com/office/drawing/2014/main" id="{89F6F1A2-63DE-D9EF-7056-859C8EAB7003}"/>
              </a:ext>
            </a:extLst>
          </p:cNvPr>
          <p:cNvSpPr>
            <a:spLocks noGrp="1"/>
          </p:cNvSpPr>
          <p:nvPr>
            <p:ph type="sldNum" sz="quarter" idx="12"/>
          </p:nvPr>
        </p:nvSpPr>
        <p:spPr>
          <a:xfrm>
            <a:off x="7010400" y="6616119"/>
            <a:ext cx="2133600" cy="260648"/>
          </a:xfrm>
        </p:spPr>
        <p:txBody>
          <a:bodyPr/>
          <a:lstStyle/>
          <a:p>
            <a:fld id="{AC0CF3E3-977F-49A5-8EC7-B81E16CC7256}" type="slidenum">
              <a:rPr kumimoji="1" lang="ja-JP" altLang="en-US" smtClean="0"/>
              <a:pPr/>
              <a:t>30</a:t>
            </a:fld>
            <a:endParaRPr kumimoji="1" lang="ja-JP" altLang="en-US" dirty="0"/>
          </a:p>
        </p:txBody>
      </p:sp>
      <p:pic>
        <p:nvPicPr>
          <p:cNvPr id="15" name="図 14">
            <a:extLst>
              <a:ext uri="{FF2B5EF4-FFF2-40B4-BE49-F238E27FC236}">
                <a16:creationId xmlns:a16="http://schemas.microsoft.com/office/drawing/2014/main" id="{810A1822-656B-AA0E-C4AA-13DBB578A820}"/>
              </a:ext>
            </a:extLst>
          </p:cNvPr>
          <p:cNvPicPr>
            <a:picLocks noChangeAspect="1"/>
          </p:cNvPicPr>
          <p:nvPr/>
        </p:nvPicPr>
        <p:blipFill>
          <a:blip r:embed="rId6"/>
          <a:stretch>
            <a:fillRect/>
          </a:stretch>
        </p:blipFill>
        <p:spPr>
          <a:xfrm>
            <a:off x="521054" y="4183120"/>
            <a:ext cx="3474882" cy="1982184"/>
          </a:xfrm>
          <a:prstGeom prst="rect">
            <a:avLst/>
          </a:prstGeom>
        </p:spPr>
      </p:pic>
    </p:spTree>
    <p:extLst>
      <p:ext uri="{BB962C8B-B14F-4D97-AF65-F5344CB8AC3E}">
        <p14:creationId xmlns:p14="http://schemas.microsoft.com/office/powerpoint/2010/main" val="2154017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16499" cy="825023"/>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７</a:t>
            </a:r>
            <a:r>
              <a:rPr kumimoji="1" lang="ja-JP" altLang="en-US" sz="2400" dirty="0">
                <a:latin typeface="HGS創英角ｺﾞｼｯｸUB" pitchFamily="50" charset="-128"/>
                <a:ea typeface="HGS創英角ｺﾞｼｯｸUB" pitchFamily="50" charset="-128"/>
              </a:rPr>
              <a:t>　品目別対策関係</a:t>
            </a:r>
            <a:endParaRPr kumimoji="1" lang="en-US" altLang="ja-JP" sz="2400" dirty="0">
              <a:latin typeface="HGS創英角ｺﾞｼｯｸUB" pitchFamily="50" charset="-128"/>
              <a:ea typeface="HGS創英角ｺﾞｼｯｸUB" pitchFamily="50" charset="-128"/>
            </a:endParaRPr>
          </a:p>
          <a:p>
            <a:r>
              <a:rPr lang="ja-JP" altLang="en-US" sz="2400" dirty="0">
                <a:latin typeface="HGS創英角ｺﾞｼｯｸUB" pitchFamily="50" charset="-128"/>
                <a:ea typeface="HGS創英角ｺﾞｼｯｸUB" pitchFamily="50" charset="-128"/>
              </a:rPr>
              <a:t>（１）</a:t>
            </a:r>
            <a:r>
              <a:rPr kumimoji="1" lang="ja-JP" altLang="en-US" sz="2400" dirty="0">
                <a:latin typeface="HGS創英角ｺﾞｼｯｸUB" pitchFamily="50" charset="-128"/>
                <a:ea typeface="HGS創英角ｺﾞｼｯｸUB" pitchFamily="50" charset="-128"/>
              </a:rPr>
              <a:t>水田・畑作農業対策①</a:t>
            </a:r>
            <a:r>
              <a:rPr lang="ja-JP" altLang="en-US" sz="2400" dirty="0">
                <a:latin typeface="HGS創英角ｺﾞｼｯｸUB" pitchFamily="50" charset="-128"/>
                <a:ea typeface="HGS創英角ｺﾞｼｯｸUB" pitchFamily="50" charset="-128"/>
              </a:rPr>
              <a:t>　</a:t>
            </a:r>
            <a:endParaRPr kumimoji="1" lang="ja-JP" altLang="en-US" sz="2400" dirty="0">
              <a:latin typeface="HGS創英角ｺﾞｼｯｸUB" pitchFamily="50" charset="-128"/>
              <a:ea typeface="HGS創英角ｺﾞｼｯｸUB" pitchFamily="50" charset="-128"/>
            </a:endParaRPr>
          </a:p>
        </p:txBody>
      </p:sp>
      <p:cxnSp>
        <p:nvCxnSpPr>
          <p:cNvPr id="14" name="直線コネクタ 13">
            <a:extLst>
              <a:ext uri="{FF2B5EF4-FFF2-40B4-BE49-F238E27FC236}">
                <a16:creationId xmlns:a16="http://schemas.microsoft.com/office/drawing/2014/main" id="{A6A60760-1680-47A0-8F89-4C2FC8015F52}"/>
              </a:ext>
            </a:extLst>
          </p:cNvPr>
          <p:cNvCxnSpPr/>
          <p:nvPr/>
        </p:nvCxnSpPr>
        <p:spPr>
          <a:xfrm>
            <a:off x="0" y="825023"/>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7" name="スライド番号プレースホルダ 1">
            <a:extLst>
              <a:ext uri="{FF2B5EF4-FFF2-40B4-BE49-F238E27FC236}">
                <a16:creationId xmlns:a16="http://schemas.microsoft.com/office/drawing/2014/main" id="{EFFB7136-DE5B-4710-B17D-570732A081E5}"/>
              </a:ext>
            </a:extLst>
          </p:cNvPr>
          <p:cNvSpPr>
            <a:spLocks noGrp="1"/>
          </p:cNvSpPr>
          <p:nvPr>
            <p:ph type="sldNum" sz="quarter" idx="12"/>
          </p:nvPr>
        </p:nvSpPr>
        <p:spPr>
          <a:xfrm>
            <a:off x="7016441" y="6463434"/>
            <a:ext cx="2133600" cy="260648"/>
          </a:xfrm>
        </p:spPr>
        <p:txBody>
          <a:bodyPr/>
          <a:lstStyle/>
          <a:p>
            <a:fld id="{AC0CF3E3-977F-49A5-8EC7-B81E16CC7256}" type="slidenum">
              <a:rPr kumimoji="1" lang="ja-JP" altLang="en-US" smtClean="0"/>
              <a:pPr/>
              <a:t>31</a:t>
            </a:fld>
            <a:endParaRPr kumimoji="1" lang="ja-JP" altLang="en-US" dirty="0"/>
          </a:p>
        </p:txBody>
      </p:sp>
      <p:sp>
        <p:nvSpPr>
          <p:cNvPr id="12" name="角丸四角形 5">
            <a:extLst>
              <a:ext uri="{FF2B5EF4-FFF2-40B4-BE49-F238E27FC236}">
                <a16:creationId xmlns:a16="http://schemas.microsoft.com/office/drawing/2014/main" id="{6D4A56C4-A7AF-481C-94FA-A67F1B844386}"/>
              </a:ext>
            </a:extLst>
          </p:cNvPr>
          <p:cNvSpPr/>
          <p:nvPr/>
        </p:nvSpPr>
        <p:spPr>
          <a:xfrm>
            <a:off x="91077" y="1018098"/>
            <a:ext cx="8945419" cy="46668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latin typeface="+mj-ea"/>
                <a:ea typeface="+mj-ea"/>
              </a:rPr>
              <a:t>６年産へ向け過去最大規模の予算を確保（総額約４，１００億円）</a:t>
            </a:r>
            <a:endParaRPr kumimoji="1" lang="ja-JP" altLang="en-US" sz="2400" dirty="0">
              <a:latin typeface="+mj-ea"/>
              <a:ea typeface="+mj-ea"/>
            </a:endParaRPr>
          </a:p>
        </p:txBody>
      </p:sp>
      <p:sp>
        <p:nvSpPr>
          <p:cNvPr id="41" name="正方形/長方形 40">
            <a:extLst>
              <a:ext uri="{FF2B5EF4-FFF2-40B4-BE49-F238E27FC236}">
                <a16:creationId xmlns:a16="http://schemas.microsoft.com/office/drawing/2014/main" id="{0A9BA3E5-8F56-44EF-A599-BB2AF43021AD}"/>
              </a:ext>
            </a:extLst>
          </p:cNvPr>
          <p:cNvSpPr/>
          <p:nvPr/>
        </p:nvSpPr>
        <p:spPr>
          <a:xfrm>
            <a:off x="182085" y="1903966"/>
            <a:ext cx="8470184" cy="948970"/>
          </a:xfrm>
          <a:prstGeom prst="rect">
            <a:avLst/>
          </a:prstGeom>
          <a:noFill/>
          <a:ln w="1270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b"/>
          <a:lstStyle/>
          <a:p>
            <a:pPr algn="just"/>
            <a:r>
              <a:rPr lang="ja-JP" altLang="en-US" sz="1600" dirty="0">
                <a:solidFill>
                  <a:schemeClr val="tx1"/>
                </a:solidFill>
                <a:latin typeface="メイリオ" panose="020B0604030504040204" pitchFamily="50" charset="-128"/>
                <a:ea typeface="メイリオ" panose="020B0604030504040204" pitchFamily="50" charset="-128"/>
              </a:rPr>
              <a:t>５年産の作付転換にかかる</a:t>
            </a:r>
            <a:r>
              <a:rPr lang="ja-JP" altLang="en-US" sz="1600" b="1" u="sng" dirty="0">
                <a:solidFill>
                  <a:schemeClr val="tx1"/>
                </a:solidFill>
                <a:latin typeface="メイリオ" panose="020B0604030504040204" pitchFamily="50" charset="-128"/>
                <a:ea typeface="メイリオ" panose="020B0604030504040204" pitchFamily="50" charset="-128"/>
              </a:rPr>
              <a:t>水田活用直払予算の不足分</a:t>
            </a:r>
            <a:endParaRPr lang="en-US" altLang="ja-JP" sz="1600" b="1" u="sng" dirty="0">
              <a:solidFill>
                <a:schemeClr val="tx1"/>
              </a:solidFill>
              <a:latin typeface="メイリオ" panose="020B0604030504040204" pitchFamily="50" charset="-128"/>
              <a:ea typeface="メイリオ" panose="020B0604030504040204" pitchFamily="50" charset="-128"/>
            </a:endParaRPr>
          </a:p>
          <a:p>
            <a:pPr algn="ctr"/>
            <a:r>
              <a:rPr lang="en-US" altLang="ja-JP" sz="2000" b="1" dirty="0">
                <a:solidFill>
                  <a:srgbClr val="FF0000"/>
                </a:solidFill>
                <a:latin typeface="メイリオ" panose="020B0604030504040204" pitchFamily="50" charset="-128"/>
                <a:ea typeface="メイリオ" panose="020B0604030504040204" pitchFamily="50" charset="-128"/>
              </a:rPr>
              <a:t>110</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600" dirty="0">
                <a:solidFill>
                  <a:schemeClr val="tx1"/>
                </a:solidFill>
                <a:latin typeface="メイリオ" panose="020B0604030504040204" pitchFamily="50" charset="-128"/>
                <a:ea typeface="メイリオ" panose="020B0604030504040204" pitchFamily="50" charset="-128"/>
              </a:rPr>
              <a:t>（５年度補正）</a:t>
            </a:r>
            <a:endParaRPr lang="en-US" altLang="ja-JP" sz="1600" dirty="0">
              <a:solidFill>
                <a:schemeClr val="tx1"/>
              </a:solidFill>
              <a:latin typeface="メイリオ" panose="020B0604030504040204" pitchFamily="50" charset="-128"/>
              <a:ea typeface="メイリオ" panose="020B0604030504040204" pitchFamily="50" charset="-128"/>
            </a:endParaRPr>
          </a:p>
          <a:p>
            <a:pPr algn="ctr">
              <a:spcAft>
                <a:spcPts val="600"/>
              </a:spcAft>
            </a:pP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16F897A7-F28D-495E-A56C-385EA1E22BE0}"/>
              </a:ext>
            </a:extLst>
          </p:cNvPr>
          <p:cNvSpPr txBox="1"/>
          <p:nvPr/>
        </p:nvSpPr>
        <p:spPr>
          <a:xfrm>
            <a:off x="182085" y="1710546"/>
            <a:ext cx="3361997" cy="388381"/>
          </a:xfrm>
          <a:prstGeom prst="roundRect">
            <a:avLst/>
          </a:prstGeom>
          <a:solidFill>
            <a:srgbClr val="00B050"/>
          </a:solidFill>
          <a:ln w="12700">
            <a:solidFill>
              <a:srgbClr val="00B050"/>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５年産への支援</a:t>
            </a: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a:extLst>
              <a:ext uri="{FF2B5EF4-FFF2-40B4-BE49-F238E27FC236}">
                <a16:creationId xmlns:a16="http://schemas.microsoft.com/office/drawing/2014/main" id="{4DBEBA67-4014-4879-9BCC-8A2E3B2CF3E7}"/>
              </a:ext>
            </a:extLst>
          </p:cNvPr>
          <p:cNvSpPr/>
          <p:nvPr/>
        </p:nvSpPr>
        <p:spPr>
          <a:xfrm>
            <a:off x="182085" y="3286388"/>
            <a:ext cx="8470184" cy="3166948"/>
          </a:xfrm>
          <a:prstGeom prst="rect">
            <a:avLst/>
          </a:prstGeom>
          <a:noFill/>
          <a:ln w="127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numCol="2" rtlCol="0" anchor="t"/>
          <a:lstStyle/>
          <a:p>
            <a:pPr algn="ctr">
              <a:spcAft>
                <a:spcPts val="1200"/>
              </a:spcAft>
            </a:pPr>
            <a:endParaRPr lang="en-US" altLang="ja-JP" sz="16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①</a:t>
            </a:r>
            <a:r>
              <a:rPr lang="ja-JP" altLang="en-US" sz="1600" b="1" u="sng" dirty="0">
                <a:solidFill>
                  <a:schemeClr val="tx1"/>
                </a:solidFill>
                <a:latin typeface="メイリオ" panose="020B0604030504040204" pitchFamily="50" charset="-128"/>
                <a:ea typeface="メイリオ" panose="020B0604030504040204" pitchFamily="50" charset="-128"/>
              </a:rPr>
              <a:t>畑地化促進事業</a:t>
            </a:r>
            <a:r>
              <a:rPr lang="ja-JP" altLang="en-US" sz="1050" u="sng" dirty="0">
                <a:solidFill>
                  <a:schemeClr val="tx1"/>
                </a:solidFill>
                <a:latin typeface="メイリオ" panose="020B0604030504040204" pitchFamily="50" charset="-128"/>
                <a:ea typeface="メイリオ" panose="020B0604030504040204" pitchFamily="50" charset="-128"/>
              </a:rPr>
              <a:t>（５年産への支援も含む）</a:t>
            </a:r>
            <a:endParaRPr lang="en-US" altLang="ja-JP" sz="1600"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2000" b="1" dirty="0">
                <a:solidFill>
                  <a:srgbClr val="FF0000"/>
                </a:solidFill>
                <a:latin typeface="メイリオ" panose="020B0604030504040204" pitchFamily="50" charset="-128"/>
                <a:ea typeface="メイリオ" panose="020B0604030504040204" pitchFamily="50" charset="-128"/>
              </a:rPr>
              <a:t>　　７</a:t>
            </a:r>
            <a:r>
              <a:rPr lang="en-US" altLang="ja-JP" sz="2000" b="1" dirty="0">
                <a:solidFill>
                  <a:srgbClr val="FF0000"/>
                </a:solidFill>
                <a:latin typeface="メイリオ" panose="020B0604030504040204" pitchFamily="50" charset="-128"/>
                <a:ea typeface="メイリオ" panose="020B0604030504040204" pitchFamily="50" charset="-128"/>
              </a:rPr>
              <a:t>50</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600" dirty="0">
                <a:solidFill>
                  <a:schemeClr val="tx1"/>
                </a:solidFill>
                <a:latin typeface="メイリオ" panose="020B0604030504040204" pitchFamily="50" charset="-128"/>
                <a:ea typeface="メイリオ" panose="020B0604030504040204" pitchFamily="50" charset="-128"/>
              </a:rPr>
              <a:t>（５年度補正）</a:t>
            </a:r>
            <a:endParaRPr lang="en-US" altLang="ja-JP" sz="1600"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200"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②</a:t>
            </a:r>
            <a:r>
              <a:rPr lang="ja-JP" altLang="en-US" sz="1600" b="1" u="sng" dirty="0">
                <a:solidFill>
                  <a:schemeClr val="tx1"/>
                </a:solidFill>
                <a:latin typeface="メイリオ" panose="020B0604030504040204" pitchFamily="50" charset="-128"/>
                <a:ea typeface="メイリオ" panose="020B0604030504040204" pitchFamily="50" charset="-128"/>
              </a:rPr>
              <a:t>水田活用の直接支払交付金</a:t>
            </a:r>
            <a:endParaRPr lang="en-US" altLang="ja-JP" sz="16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2000" b="1" dirty="0">
                <a:solidFill>
                  <a:srgbClr val="FF0000"/>
                </a:solidFill>
                <a:latin typeface="メイリオ" panose="020B0604030504040204" pitchFamily="50" charset="-128"/>
                <a:ea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rPr>
              <a:t>3,015</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600" dirty="0">
                <a:solidFill>
                  <a:schemeClr val="tx1"/>
                </a:solidFill>
                <a:latin typeface="メイリオ" panose="020B0604030504040204" pitchFamily="50" charset="-128"/>
                <a:ea typeface="メイリオ" panose="020B0604030504040204" pitchFamily="50" charset="-128"/>
              </a:rPr>
              <a:t>（６年度当初）</a:t>
            </a:r>
            <a:endParaRPr lang="en-US" altLang="ja-JP" sz="14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③</a:t>
            </a:r>
            <a:r>
              <a:rPr lang="ja-JP" altLang="en-US" sz="1600" b="1" u="sng" dirty="0">
                <a:solidFill>
                  <a:schemeClr val="tx1"/>
                </a:solidFill>
                <a:latin typeface="メイリオ" panose="020B0604030504040204" pitchFamily="50" charset="-128"/>
                <a:ea typeface="メイリオ" panose="020B0604030504040204" pitchFamily="50" charset="-128"/>
              </a:rPr>
              <a:t>畑作物産地形成促進事業</a:t>
            </a:r>
            <a:endParaRPr lang="en-US" altLang="ja-JP" sz="14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800" b="1" dirty="0">
                <a:solidFill>
                  <a:srgbClr val="FF0000"/>
                </a:solidFill>
                <a:latin typeface="メイリオ" panose="020B0604030504040204" pitchFamily="50" charset="-128"/>
                <a:ea typeface="メイリオ" panose="020B0604030504040204" pitchFamily="50" charset="-128"/>
              </a:rPr>
              <a:t>　</a:t>
            </a:r>
            <a:r>
              <a:rPr lang="ja-JP" altLang="en-US" sz="2000" b="1" dirty="0">
                <a:solidFill>
                  <a:srgbClr val="FF0000"/>
                </a:solidFill>
                <a:latin typeface="メイリオ" panose="020B0604030504040204" pitchFamily="50" charset="-128"/>
                <a:ea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rPr>
              <a:t>180</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400" dirty="0">
                <a:solidFill>
                  <a:schemeClr val="tx1"/>
                </a:solidFill>
                <a:latin typeface="メイリオ" panose="020B0604030504040204" pitchFamily="50" charset="-128"/>
                <a:ea typeface="メイリオ" panose="020B0604030504040204" pitchFamily="50" charset="-128"/>
              </a:rPr>
              <a:t>（５年度補正）</a:t>
            </a:r>
            <a:endParaRPr lang="en-US" altLang="ja-JP" sz="1400"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④</a:t>
            </a:r>
            <a:r>
              <a:rPr lang="ja-JP" altLang="en-US" sz="1600" b="1" u="sng" dirty="0">
                <a:solidFill>
                  <a:schemeClr val="tx1"/>
                </a:solidFill>
                <a:latin typeface="メイリオ" panose="020B0604030504040204" pitchFamily="50" charset="-128"/>
                <a:ea typeface="メイリオ" panose="020B0604030504040204" pitchFamily="50" charset="-128"/>
              </a:rPr>
              <a:t>国産小麦・大豆供給力強化総合対策</a:t>
            </a:r>
            <a:endParaRPr lang="en-US" altLang="ja-JP" sz="16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400" b="1" dirty="0">
                <a:solidFill>
                  <a:srgbClr val="FF0000"/>
                </a:solidFill>
                <a:latin typeface="メイリオ" panose="020B0604030504040204" pitchFamily="50" charset="-128"/>
                <a:ea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rPr>
              <a:t>51</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400" dirty="0">
                <a:solidFill>
                  <a:schemeClr val="tx1"/>
                </a:solidFill>
                <a:latin typeface="メイリオ" panose="020B0604030504040204" pitchFamily="50" charset="-128"/>
                <a:ea typeface="メイリオ" panose="020B0604030504040204" pitchFamily="50" charset="-128"/>
              </a:rPr>
              <a:t>（５年度補正、６年度当初）</a:t>
            </a:r>
            <a:endParaRPr lang="en-US" altLang="ja-JP" sz="1400" b="1"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⑤</a:t>
            </a:r>
            <a:r>
              <a:rPr lang="ja-JP" altLang="en-US" sz="1600" b="1" u="sng" dirty="0">
                <a:solidFill>
                  <a:schemeClr val="tx1"/>
                </a:solidFill>
                <a:latin typeface="メイリオ" panose="020B0604030504040204" pitchFamily="50" charset="-128"/>
                <a:ea typeface="メイリオ" panose="020B0604030504040204" pitchFamily="50" charset="-128"/>
              </a:rPr>
              <a:t>米粉の利用拡大支援</a:t>
            </a:r>
            <a:endParaRPr lang="en-US" altLang="ja-JP" sz="14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400" b="1" dirty="0">
                <a:solidFill>
                  <a:srgbClr val="FF0000"/>
                </a:solidFill>
                <a:latin typeface="メイリオ" panose="020B0604030504040204" pitchFamily="50" charset="-128"/>
                <a:ea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rPr>
              <a:t>20</a:t>
            </a:r>
            <a:r>
              <a:rPr lang="ja-JP" altLang="en-US" sz="2000" b="1" dirty="0">
                <a:solidFill>
                  <a:srgbClr val="FF0000"/>
                </a:solidFill>
                <a:latin typeface="メイリオ" panose="020B0604030504040204" pitchFamily="50" charset="-128"/>
                <a:ea typeface="メイリオ" panose="020B0604030504040204" pitchFamily="50" charset="-128"/>
              </a:rPr>
              <a:t>億円</a:t>
            </a:r>
            <a:r>
              <a:rPr lang="ja-JP" altLang="en-US" sz="1800" b="1" dirty="0">
                <a:solidFill>
                  <a:srgbClr val="FF0000"/>
                </a:solidFill>
                <a:latin typeface="メイリオ" panose="020B0604030504040204" pitchFamily="50" charset="-128"/>
                <a:ea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rPr>
              <a:t>6</a:t>
            </a:r>
            <a:r>
              <a:rPr lang="ja-JP" altLang="en-US" sz="1400" dirty="0">
                <a:solidFill>
                  <a:schemeClr val="tx1"/>
                </a:solidFill>
                <a:latin typeface="メイリオ" panose="020B0604030504040204" pitchFamily="50" charset="-128"/>
                <a:ea typeface="メイリオ" panose="020B0604030504040204" pitchFamily="50" charset="-128"/>
              </a:rPr>
              <a:t>年度当初）</a:t>
            </a:r>
            <a:endParaRPr lang="en-US" altLang="ja-JP" sz="1400"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600" b="1" dirty="0">
                <a:solidFill>
                  <a:schemeClr val="tx1"/>
                </a:solidFill>
                <a:latin typeface="メイリオ" panose="020B0604030504040204" pitchFamily="50" charset="-128"/>
                <a:ea typeface="メイリオ" panose="020B0604030504040204" pitchFamily="50" charset="-128"/>
              </a:rPr>
              <a:t>⑥</a:t>
            </a:r>
            <a:r>
              <a:rPr lang="ja-JP" altLang="en-US" sz="1600" b="1" u="sng" dirty="0">
                <a:solidFill>
                  <a:schemeClr val="tx1"/>
                </a:solidFill>
                <a:latin typeface="メイリオ" panose="020B0604030504040204" pitchFamily="50" charset="-128"/>
                <a:ea typeface="メイリオ" panose="020B0604030504040204" pitchFamily="50" charset="-128"/>
              </a:rPr>
              <a:t>国産シェア拡大対策（麦・大豆）</a:t>
            </a:r>
            <a:endParaRPr lang="en-US" altLang="ja-JP" sz="1400" b="1" u="sng" dirty="0">
              <a:solidFill>
                <a:schemeClr val="tx1"/>
              </a:solidFill>
              <a:latin typeface="メイリオ" panose="020B0604030504040204" pitchFamily="50" charset="-128"/>
              <a:ea typeface="メイリオ" panose="020B0604030504040204" pitchFamily="50" charset="-128"/>
            </a:endParaRPr>
          </a:p>
          <a:p>
            <a:pPr>
              <a:spcAft>
                <a:spcPts val="1200"/>
              </a:spcAft>
            </a:pPr>
            <a:r>
              <a:rPr lang="ja-JP" altLang="en-US" sz="1400" b="1" dirty="0">
                <a:solidFill>
                  <a:srgbClr val="FF0000"/>
                </a:solidFill>
                <a:latin typeface="メイリオ" panose="020B0604030504040204" pitchFamily="50" charset="-128"/>
                <a:ea typeface="メイリオ" panose="020B0604030504040204" pitchFamily="50" charset="-128"/>
              </a:rPr>
              <a:t>　　</a:t>
            </a:r>
            <a:r>
              <a:rPr lang="en-US" altLang="ja-JP" sz="2000" b="1" dirty="0">
                <a:solidFill>
                  <a:srgbClr val="FF0000"/>
                </a:solidFill>
                <a:latin typeface="メイリオ" panose="020B0604030504040204" pitchFamily="50" charset="-128"/>
                <a:ea typeface="メイリオ" panose="020B0604030504040204" pitchFamily="50" charset="-128"/>
              </a:rPr>
              <a:t>80</a:t>
            </a:r>
            <a:r>
              <a:rPr lang="ja-JP" altLang="en-US" sz="2000" b="1" dirty="0">
                <a:solidFill>
                  <a:srgbClr val="FF0000"/>
                </a:solidFill>
                <a:latin typeface="メイリオ" panose="020B0604030504040204" pitchFamily="50" charset="-128"/>
                <a:ea typeface="メイリオ" panose="020B0604030504040204" pitchFamily="50" charset="-128"/>
              </a:rPr>
              <a:t>億円 </a:t>
            </a:r>
            <a:r>
              <a:rPr lang="ja-JP" altLang="en-US" sz="1400" dirty="0">
                <a:solidFill>
                  <a:schemeClr val="tx1"/>
                </a:solidFill>
                <a:latin typeface="メイリオ" panose="020B0604030504040204" pitchFamily="50" charset="-128"/>
                <a:ea typeface="メイリオ" panose="020B0604030504040204" pitchFamily="50" charset="-128"/>
              </a:rPr>
              <a:t>（５年度補正）</a:t>
            </a:r>
            <a:endParaRPr lang="en-US" altLang="ja-JP" sz="1400"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u="sng" dirty="0">
              <a:solidFill>
                <a:schemeClr val="tx1"/>
              </a:solidFill>
              <a:latin typeface="メイリオ" panose="020B0604030504040204" pitchFamily="50" charset="-128"/>
              <a:ea typeface="メイリオ" panose="020B0604030504040204" pitchFamily="50" charset="-128"/>
            </a:endParaRPr>
          </a:p>
          <a:p>
            <a:pPr>
              <a:spcAft>
                <a:spcPts val="1200"/>
              </a:spcAft>
            </a:pPr>
            <a:endParaRPr lang="en-US" altLang="ja-JP" sz="1400" u="sng" dirty="0">
              <a:solidFill>
                <a:srgbClr val="FF0000"/>
              </a:solidFill>
              <a:latin typeface="メイリオ" panose="020B0604030504040204" pitchFamily="50" charset="-128"/>
              <a:ea typeface="メイリオ" panose="020B0604030504040204" pitchFamily="50" charset="-128"/>
            </a:endParaRPr>
          </a:p>
          <a:p>
            <a:pPr>
              <a:spcAft>
                <a:spcPts val="1200"/>
              </a:spcAft>
            </a:pP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CB6EBED5-D8F4-45D1-9BF2-AD9DE586CC03}"/>
              </a:ext>
            </a:extLst>
          </p:cNvPr>
          <p:cNvSpPr txBox="1"/>
          <p:nvPr/>
        </p:nvSpPr>
        <p:spPr>
          <a:xfrm>
            <a:off x="182085" y="3092968"/>
            <a:ext cx="5027180" cy="388381"/>
          </a:xfrm>
          <a:prstGeom prst="roundRect">
            <a:avLst/>
          </a:prstGeom>
          <a:solidFill>
            <a:schemeClr val="accent5"/>
          </a:solidFill>
          <a:ln w="12700">
            <a:solidFill>
              <a:schemeClr val="accent5"/>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６年産への支援</a:t>
            </a: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A51823C3-B536-42C6-99EB-B0C4EF7CC8EA}"/>
              </a:ext>
            </a:extLst>
          </p:cNvPr>
          <p:cNvSpPr/>
          <p:nvPr/>
        </p:nvSpPr>
        <p:spPr>
          <a:xfrm>
            <a:off x="733817" y="4074813"/>
            <a:ext cx="1234183" cy="35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2E11336F-7A33-4722-8D7F-B9BFEC4DD1E1}"/>
              </a:ext>
            </a:extLst>
          </p:cNvPr>
          <p:cNvSpPr/>
          <p:nvPr/>
        </p:nvSpPr>
        <p:spPr>
          <a:xfrm>
            <a:off x="733817" y="5081321"/>
            <a:ext cx="1389911" cy="3883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1FCA6EEA-1D46-4181-9CB3-04A5B2C03AE9}"/>
              </a:ext>
            </a:extLst>
          </p:cNvPr>
          <p:cNvSpPr/>
          <p:nvPr/>
        </p:nvSpPr>
        <p:spPr>
          <a:xfrm>
            <a:off x="3131840" y="2401470"/>
            <a:ext cx="1080120" cy="307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AFAD4DC-554C-2BB7-4729-799F81650989}"/>
              </a:ext>
            </a:extLst>
          </p:cNvPr>
          <p:cNvSpPr/>
          <p:nvPr/>
        </p:nvSpPr>
        <p:spPr>
          <a:xfrm>
            <a:off x="4706798" y="4001917"/>
            <a:ext cx="1014310" cy="35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2382227-BB1D-C5A9-AEAC-B5B75F8DC912}"/>
              </a:ext>
            </a:extLst>
          </p:cNvPr>
          <p:cNvSpPr/>
          <p:nvPr/>
        </p:nvSpPr>
        <p:spPr>
          <a:xfrm>
            <a:off x="4702110" y="4877991"/>
            <a:ext cx="1014310" cy="35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F885ADF-0505-63EA-D112-75F13203DE6F}"/>
              </a:ext>
            </a:extLst>
          </p:cNvPr>
          <p:cNvSpPr/>
          <p:nvPr/>
        </p:nvSpPr>
        <p:spPr>
          <a:xfrm>
            <a:off x="733817" y="5949951"/>
            <a:ext cx="1128789" cy="35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FCEA955-2BAE-4EBB-BB82-2B74BB1DDEDD}"/>
              </a:ext>
            </a:extLst>
          </p:cNvPr>
          <p:cNvSpPr/>
          <p:nvPr/>
        </p:nvSpPr>
        <p:spPr>
          <a:xfrm>
            <a:off x="4702110" y="5754065"/>
            <a:ext cx="1014310" cy="35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4FDF4DA-1461-EA56-DAAF-DC9D2962C412}"/>
              </a:ext>
            </a:extLst>
          </p:cNvPr>
          <p:cNvSpPr txBox="1"/>
          <p:nvPr/>
        </p:nvSpPr>
        <p:spPr>
          <a:xfrm>
            <a:off x="693185" y="4457305"/>
            <a:ext cx="3240360" cy="307777"/>
          </a:xfrm>
          <a:prstGeom prst="rect">
            <a:avLst/>
          </a:prstGeom>
          <a:noFill/>
        </p:spPr>
        <p:txBody>
          <a:bodyPr wrap="square" rtlCol="0">
            <a:spAutoFit/>
          </a:bodyPr>
          <a:lstStyle/>
          <a:p>
            <a:r>
              <a:rPr lang="en-US" altLang="ja-JP" sz="1400" b="1" dirty="0">
                <a:solidFill>
                  <a:srgbClr val="FF0000"/>
                </a:solidFill>
                <a:latin typeface="メイリオ" panose="020B0604030504040204" pitchFamily="50" charset="-128"/>
                <a:ea typeface="メイリオ" panose="020B0604030504040204" pitchFamily="50" charset="-128"/>
              </a:rPr>
              <a:t>※</a:t>
            </a:r>
            <a:r>
              <a:rPr lang="ja-JP" altLang="en-US" sz="1400" b="1" dirty="0">
                <a:solidFill>
                  <a:srgbClr val="FF0000"/>
                </a:solidFill>
                <a:latin typeface="メイリオ" panose="020B0604030504040204" pitchFamily="50" charset="-128"/>
                <a:ea typeface="メイリオ" panose="020B0604030504040204" pitchFamily="50" charset="-128"/>
              </a:rPr>
              <a:t>４</a:t>
            </a:r>
            <a:r>
              <a:rPr kumimoji="1" lang="ja-JP" altLang="en-US" sz="1400" b="1" dirty="0">
                <a:solidFill>
                  <a:srgbClr val="FF0000"/>
                </a:solidFill>
                <a:latin typeface="メイリオ" panose="020B0604030504040204" pitchFamily="50" charset="-128"/>
                <a:ea typeface="メイリオ" panose="020B0604030504040204" pitchFamily="50" charset="-128"/>
              </a:rPr>
              <a:t>年度補正</a:t>
            </a:r>
            <a:r>
              <a:rPr kumimoji="1" lang="en-US" altLang="ja-JP" sz="1400" b="1" dirty="0">
                <a:solidFill>
                  <a:srgbClr val="FF0000"/>
                </a:solidFill>
                <a:latin typeface="メイリオ" panose="020B0604030504040204" pitchFamily="50" charset="-128"/>
                <a:ea typeface="メイリオ" panose="020B0604030504040204" pitchFamily="50" charset="-128"/>
              </a:rPr>
              <a:t>250</a:t>
            </a:r>
            <a:r>
              <a:rPr kumimoji="1" lang="ja-JP" altLang="en-US" sz="1400" b="1" dirty="0">
                <a:solidFill>
                  <a:srgbClr val="FF0000"/>
                </a:solidFill>
                <a:latin typeface="メイリオ" panose="020B0604030504040204" pitchFamily="50" charset="-128"/>
                <a:ea typeface="メイリオ" panose="020B0604030504040204" pitchFamily="50" charset="-128"/>
              </a:rPr>
              <a:t>億円から大幅増額</a:t>
            </a:r>
          </a:p>
        </p:txBody>
      </p:sp>
    </p:spTree>
    <p:extLst>
      <p:ext uri="{BB962C8B-B14F-4D97-AF65-F5344CB8AC3E}">
        <p14:creationId xmlns:p14="http://schemas.microsoft.com/office/powerpoint/2010/main" val="2554804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a:extLst>
              <a:ext uri="{FF2B5EF4-FFF2-40B4-BE49-F238E27FC236}">
                <a16:creationId xmlns:a16="http://schemas.microsoft.com/office/drawing/2014/main" id="{CCD6DE4D-DC31-4A72-B1BE-FC925CB18614}"/>
              </a:ext>
            </a:extLst>
          </p:cNvPr>
          <p:cNvCxnSpPr/>
          <p:nvPr/>
        </p:nvCxnSpPr>
        <p:spPr>
          <a:xfrm>
            <a:off x="-8295"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68" name="テキスト ボックス 67">
            <a:extLst>
              <a:ext uri="{FF2B5EF4-FFF2-40B4-BE49-F238E27FC236}">
                <a16:creationId xmlns:a16="http://schemas.microsoft.com/office/drawing/2014/main" id="{F97DF24B-179F-4E15-A1C2-63D3540FEDF9}"/>
              </a:ext>
            </a:extLst>
          </p:cNvPr>
          <p:cNvSpPr txBox="1"/>
          <p:nvPr/>
        </p:nvSpPr>
        <p:spPr>
          <a:xfrm>
            <a:off x="-28596" y="68625"/>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（１）水田・畑作農業対策②　</a:t>
            </a:r>
          </a:p>
        </p:txBody>
      </p:sp>
      <p:sp>
        <p:nvSpPr>
          <p:cNvPr id="77" name="角丸四角形 5">
            <a:extLst>
              <a:ext uri="{FF2B5EF4-FFF2-40B4-BE49-F238E27FC236}">
                <a16:creationId xmlns:a16="http://schemas.microsoft.com/office/drawing/2014/main" id="{5410DC20-7953-43D6-836E-910E2949C7DC}"/>
              </a:ext>
            </a:extLst>
          </p:cNvPr>
          <p:cNvSpPr/>
          <p:nvPr/>
        </p:nvSpPr>
        <p:spPr>
          <a:xfrm>
            <a:off x="128034" y="716605"/>
            <a:ext cx="8921111" cy="878515"/>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lgn="ctr"/>
            <a:r>
              <a:rPr lang="ja-JP" altLang="en-US" sz="2400" dirty="0"/>
              <a:t>昨年同等規模の予算確保により、輸入依存穀物の増産など</a:t>
            </a:r>
            <a:endParaRPr lang="en-US" altLang="ja-JP" sz="2400" dirty="0"/>
          </a:p>
          <a:p>
            <a:pPr algn="ctr"/>
            <a:r>
              <a:rPr lang="ja-JP" altLang="en-US" sz="2400" dirty="0"/>
              <a:t>畑地化推進を含む中長期的な産地形成への取り組みを支援</a:t>
            </a:r>
            <a:endParaRPr lang="en-US" altLang="ja-JP" sz="2400" dirty="0"/>
          </a:p>
        </p:txBody>
      </p:sp>
      <p:sp>
        <p:nvSpPr>
          <p:cNvPr id="31" name="正方形/長方形 30">
            <a:extLst>
              <a:ext uri="{FF2B5EF4-FFF2-40B4-BE49-F238E27FC236}">
                <a16:creationId xmlns:a16="http://schemas.microsoft.com/office/drawing/2014/main" id="{BD07C996-BF36-4C70-AA99-2AC42EDF27D8}"/>
              </a:ext>
            </a:extLst>
          </p:cNvPr>
          <p:cNvSpPr/>
          <p:nvPr/>
        </p:nvSpPr>
        <p:spPr>
          <a:xfrm>
            <a:off x="74293" y="1816301"/>
            <a:ext cx="8987370" cy="3935145"/>
          </a:xfrm>
          <a:prstGeom prst="rect">
            <a:avLst/>
          </a:prstGeom>
          <a:noFill/>
          <a:ln w="1270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numCol="2" spcCol="72000" rtlCol="0" anchor="t">
            <a:noAutofit/>
          </a:bodyPr>
          <a:lstStyle/>
          <a:p>
            <a:endParaRPr lang="en-US" altLang="ja-JP" sz="1600" b="1" dirty="0">
              <a:solidFill>
                <a:schemeClr val="tx1"/>
              </a:solidFill>
              <a:latin typeface="メイリオ" panose="020B0604030504040204" pitchFamily="50" charset="-128"/>
              <a:ea typeface="メイリオ" panose="020B0604030504040204" pitchFamily="50" charset="-128"/>
            </a:endParaRPr>
          </a:p>
          <a:p>
            <a:r>
              <a:rPr lang="en-US" altLang="ja-JP" sz="1600" b="1" dirty="0">
                <a:solidFill>
                  <a:schemeClr val="tx1"/>
                </a:solidFill>
                <a:latin typeface="メイリオ" panose="020B0604030504040204" pitchFamily="50" charset="-128"/>
                <a:ea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rPr>
              <a:t>水田活用直接支払い交付金（</a:t>
            </a:r>
            <a:r>
              <a:rPr lang="en-US" altLang="ja-JP" sz="1600" b="1" dirty="0">
                <a:solidFill>
                  <a:schemeClr val="tx1"/>
                </a:solidFill>
                <a:latin typeface="メイリオ" panose="020B0604030504040204" pitchFamily="50" charset="-128"/>
                <a:ea typeface="メイリオ" panose="020B0604030504040204" pitchFamily="50" charset="-128"/>
              </a:rPr>
              <a:t>3,015</a:t>
            </a:r>
            <a:r>
              <a:rPr lang="ja-JP" altLang="en-US" sz="1600" b="1" dirty="0">
                <a:solidFill>
                  <a:schemeClr val="tx1"/>
                </a:solidFill>
                <a:latin typeface="メイリオ" panose="020B0604030504040204" pitchFamily="50" charset="-128"/>
                <a:ea typeface="メイリオ" panose="020B0604030504040204" pitchFamily="50" charset="-128"/>
              </a:rPr>
              <a:t>億円）</a:t>
            </a:r>
            <a:r>
              <a:rPr lang="en-US" altLang="ja-JP" sz="1600" b="1" dirty="0">
                <a:solidFill>
                  <a:schemeClr val="tx1"/>
                </a:solidFill>
                <a:latin typeface="メイリオ" panose="020B0604030504040204" pitchFamily="50" charset="-128"/>
                <a:ea typeface="メイリオ" panose="020B0604030504040204" pitchFamily="50" charset="-128"/>
              </a:rPr>
              <a:t>】</a:t>
            </a:r>
          </a:p>
          <a:p>
            <a:pPr marL="174625" indent="-174625"/>
            <a:r>
              <a:rPr lang="ja-JP" altLang="en-US" sz="1600" dirty="0">
                <a:solidFill>
                  <a:schemeClr val="tx1"/>
                </a:solidFill>
                <a:latin typeface="メイリオ" panose="020B0604030504040204" pitchFamily="50" charset="-128"/>
                <a:ea typeface="メイリオ" panose="020B0604030504040204" pitchFamily="50" charset="-128"/>
              </a:rPr>
              <a:t>・令和５年産の不足分（</a:t>
            </a:r>
            <a:r>
              <a:rPr lang="en-US" altLang="ja-JP" sz="1600" dirty="0">
                <a:solidFill>
                  <a:schemeClr val="tx1"/>
                </a:solidFill>
                <a:latin typeface="メイリオ" panose="020B0604030504040204" pitchFamily="50" charset="-128"/>
                <a:ea typeface="メイリオ" panose="020B0604030504040204" pitchFamily="50" charset="-128"/>
              </a:rPr>
              <a:t>110</a:t>
            </a:r>
            <a:r>
              <a:rPr lang="ja-JP" altLang="en-US" sz="1600" dirty="0">
                <a:solidFill>
                  <a:schemeClr val="tx1"/>
                </a:solidFill>
                <a:latin typeface="メイリオ" panose="020B0604030504040204" pitchFamily="50" charset="-128"/>
                <a:ea typeface="メイリオ" panose="020B0604030504040204" pitchFamily="50" charset="-128"/>
              </a:rPr>
              <a:t>億円）および</a:t>
            </a:r>
            <a:r>
              <a:rPr lang="ja-JP" altLang="en-US" b="1" u="sng" dirty="0">
                <a:solidFill>
                  <a:srgbClr val="FF0000"/>
                </a:solidFill>
                <a:latin typeface="メイリオ" panose="020B0604030504040204" pitchFamily="50" charset="-128"/>
                <a:ea typeface="メイリオ" panose="020B0604030504040204" pitchFamily="50" charset="-128"/>
              </a:rPr>
              <a:t>令和６年産の需要に応じた生産に対する万全な支援</a:t>
            </a:r>
            <a:r>
              <a:rPr lang="en-US" altLang="ja-JP" b="1" u="sng" dirty="0">
                <a:solidFill>
                  <a:srgbClr val="FF0000"/>
                </a:solidFill>
                <a:latin typeface="メイリオ" panose="020B0604030504040204" pitchFamily="50" charset="-128"/>
                <a:ea typeface="メイリオ" panose="020B0604030504040204" pitchFamily="50" charset="-128"/>
              </a:rPr>
              <a:t>(3,015</a:t>
            </a:r>
            <a:r>
              <a:rPr lang="ja-JP" altLang="en-US" b="1" u="sng" dirty="0">
                <a:solidFill>
                  <a:srgbClr val="FF0000"/>
                </a:solidFill>
                <a:latin typeface="メイリオ" panose="020B0604030504040204" pitchFamily="50" charset="-128"/>
                <a:ea typeface="メイリオ" panose="020B0604030504040204" pitchFamily="50" charset="-128"/>
              </a:rPr>
              <a:t>億円</a:t>
            </a:r>
            <a:r>
              <a:rPr lang="en-US" altLang="ja-JP" b="1" u="sng" dirty="0">
                <a:solidFill>
                  <a:srgbClr val="FF0000"/>
                </a:solidFill>
                <a:latin typeface="メイリオ" panose="020B0604030504040204" pitchFamily="50" charset="-128"/>
                <a:ea typeface="メイリオ" panose="020B0604030504040204" pitchFamily="50" charset="-128"/>
              </a:rPr>
              <a:t>)</a:t>
            </a:r>
            <a:r>
              <a:rPr lang="ja-JP" altLang="en-US" b="1" u="sng" dirty="0">
                <a:solidFill>
                  <a:srgbClr val="FF0000"/>
                </a:solidFill>
                <a:latin typeface="メイリオ" panose="020B0604030504040204" pitchFamily="50" charset="-128"/>
                <a:ea typeface="メイリオ" panose="020B0604030504040204" pitchFamily="50" charset="-128"/>
              </a:rPr>
              <a:t>の確保</a:t>
            </a:r>
            <a:endParaRPr lang="en-US" altLang="ja-JP" sz="1600" b="1" u="sng" dirty="0">
              <a:solidFill>
                <a:srgbClr val="FF0000"/>
              </a:solidFill>
              <a:latin typeface="メイリオ" panose="020B0604030504040204" pitchFamily="50" charset="-128"/>
              <a:ea typeface="メイリオ" panose="020B0604030504040204" pitchFamily="50" charset="-128"/>
            </a:endParaRPr>
          </a:p>
          <a:p>
            <a:endParaRPr lang="en-US" altLang="ja-JP" sz="1600" b="1" u="sng" dirty="0">
              <a:solidFill>
                <a:schemeClr val="tx1"/>
              </a:solidFill>
              <a:latin typeface="メイリオ" panose="020B0604030504040204" pitchFamily="50" charset="-128"/>
              <a:ea typeface="メイリオ" panose="020B0604030504040204" pitchFamily="50" charset="-128"/>
            </a:endParaRPr>
          </a:p>
          <a:p>
            <a:pPr marL="180975" indent="-180975"/>
            <a:r>
              <a:rPr lang="en-US" altLang="ja-JP" sz="1600" b="1" dirty="0">
                <a:solidFill>
                  <a:schemeClr val="tx1"/>
                </a:solidFill>
                <a:latin typeface="メイリオ" panose="020B0604030504040204" pitchFamily="50" charset="-128"/>
                <a:ea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rPr>
              <a:t>畑地化促進事業（</a:t>
            </a:r>
            <a:r>
              <a:rPr lang="en-US" altLang="ja-JP" sz="1600" b="1" dirty="0">
                <a:solidFill>
                  <a:schemeClr val="tx1"/>
                </a:solidFill>
                <a:latin typeface="メイリオ" panose="020B0604030504040204" pitchFamily="50" charset="-128"/>
                <a:ea typeface="メイリオ" panose="020B0604030504040204" pitchFamily="50" charset="-128"/>
              </a:rPr>
              <a:t>750</a:t>
            </a:r>
            <a:r>
              <a:rPr lang="ja-JP" altLang="en-US" sz="1600" b="1" dirty="0">
                <a:solidFill>
                  <a:schemeClr val="tx1"/>
                </a:solidFill>
                <a:latin typeface="メイリオ" panose="020B0604030504040204" pitchFamily="50" charset="-128"/>
                <a:ea typeface="メイリオ" panose="020B0604030504040204" pitchFamily="50" charset="-128"/>
              </a:rPr>
              <a:t>億円）</a:t>
            </a:r>
            <a:r>
              <a:rPr lang="en-US" altLang="ja-JP" sz="1600" b="1" dirty="0">
                <a:solidFill>
                  <a:schemeClr val="tx1"/>
                </a:solidFill>
                <a:latin typeface="メイリオ" panose="020B0604030504040204" pitchFamily="50" charset="-128"/>
                <a:ea typeface="メイリオ" panose="020B0604030504040204" pitchFamily="50" charset="-128"/>
              </a:rPr>
              <a:t>】</a:t>
            </a:r>
          </a:p>
          <a:p>
            <a:pPr marL="180975" indent="-180975"/>
            <a:r>
              <a:rPr lang="ja-JP" altLang="en-US" sz="1600" dirty="0">
                <a:solidFill>
                  <a:schemeClr val="tx1"/>
                </a:solidFill>
                <a:latin typeface="メイリオ" panose="020B0604030504040204" pitchFamily="50" charset="-128"/>
                <a:ea typeface="メイリオ" panose="020B0604030504040204" pitchFamily="50" charset="-128"/>
              </a:rPr>
              <a:t>・</a:t>
            </a:r>
            <a:r>
              <a:rPr lang="ja-JP" altLang="en-US" b="1" u="sng" dirty="0">
                <a:solidFill>
                  <a:srgbClr val="FF0000"/>
                </a:solidFill>
                <a:latin typeface="メイリオ" panose="020B0604030504040204" pitchFamily="50" charset="-128"/>
                <a:ea typeface="メイリオ" panose="020B0604030504040204" pitchFamily="50" charset="-128"/>
              </a:rPr>
              <a:t>予算の大幅拡充（</a:t>
            </a:r>
            <a:r>
              <a:rPr lang="en-US" altLang="ja-JP" b="1" u="sng" dirty="0">
                <a:solidFill>
                  <a:srgbClr val="FF0000"/>
                </a:solidFill>
                <a:latin typeface="メイリオ" panose="020B0604030504040204" pitchFamily="50" charset="-128"/>
                <a:ea typeface="メイリオ" panose="020B0604030504040204" pitchFamily="50" charset="-128"/>
              </a:rPr>
              <a:t>250</a:t>
            </a:r>
            <a:r>
              <a:rPr lang="ja-JP" altLang="en-US" b="1" u="sng" dirty="0">
                <a:solidFill>
                  <a:srgbClr val="FF0000"/>
                </a:solidFill>
                <a:latin typeface="メイリオ" panose="020B0604030504040204" pitchFamily="50" charset="-128"/>
                <a:ea typeface="メイリオ" panose="020B0604030504040204" pitchFamily="50" charset="-128"/>
              </a:rPr>
              <a:t>億円→</a:t>
            </a:r>
            <a:r>
              <a:rPr lang="en-US" altLang="ja-JP" b="1" u="sng" dirty="0">
                <a:solidFill>
                  <a:srgbClr val="FF0000"/>
                </a:solidFill>
                <a:latin typeface="メイリオ" panose="020B0604030504040204" pitchFamily="50" charset="-128"/>
                <a:ea typeface="メイリオ" panose="020B0604030504040204" pitchFamily="50" charset="-128"/>
              </a:rPr>
              <a:t>750</a:t>
            </a:r>
            <a:r>
              <a:rPr lang="ja-JP" altLang="en-US" b="1" u="sng" dirty="0">
                <a:solidFill>
                  <a:srgbClr val="FF0000"/>
                </a:solidFill>
                <a:latin typeface="メイリオ" panose="020B0604030504040204" pitchFamily="50" charset="-128"/>
                <a:ea typeface="メイリオ" panose="020B0604030504040204" pitchFamily="50" charset="-128"/>
              </a:rPr>
              <a:t>億円）</a:t>
            </a:r>
            <a:r>
              <a:rPr lang="ja-JP" altLang="en-US" sz="1600" dirty="0">
                <a:solidFill>
                  <a:schemeClr val="tx1"/>
                </a:solidFill>
                <a:latin typeface="メイリオ" panose="020B0604030504040204" pitchFamily="50" charset="-128"/>
                <a:ea typeface="メイリオ" panose="020B0604030504040204" pitchFamily="50" charset="-128"/>
              </a:rPr>
              <a:t>により、</a:t>
            </a:r>
            <a:r>
              <a:rPr lang="ja-JP" altLang="en-US" b="1" u="sng" dirty="0">
                <a:solidFill>
                  <a:srgbClr val="FF0000"/>
                </a:solidFill>
                <a:latin typeface="メイリオ" panose="020B0604030504040204" pitchFamily="50" charset="-128"/>
                <a:ea typeface="メイリオ" panose="020B0604030504040204" pitchFamily="50" charset="-128"/>
              </a:rPr>
              <a:t>採択が保留されている生産者の支援に、必要な予算を措置</a:t>
            </a:r>
            <a:endParaRPr lang="en-US" altLang="ja-JP" b="1" u="sng" dirty="0">
              <a:solidFill>
                <a:srgbClr val="FF0000"/>
              </a:solidFill>
              <a:latin typeface="メイリオ" panose="020B0604030504040204" pitchFamily="50" charset="-128"/>
              <a:ea typeface="メイリオ" panose="020B0604030504040204" pitchFamily="50" charset="-128"/>
            </a:endParaRPr>
          </a:p>
          <a:p>
            <a:pPr marL="180975" indent="-180975"/>
            <a:r>
              <a:rPr lang="ja-JP" altLang="en-US" sz="1600" dirty="0">
                <a:solidFill>
                  <a:schemeClr val="tx1"/>
                </a:solidFill>
                <a:latin typeface="メイリオ" panose="020B0604030504040204" pitchFamily="50" charset="-128"/>
                <a:ea typeface="メイリオ" panose="020B0604030504040204" pitchFamily="50" charset="-128"/>
              </a:rPr>
              <a:t>・畑地化支援単価</a:t>
            </a:r>
            <a:r>
              <a:rPr lang="ja-JP" altLang="en-US" sz="1200" dirty="0">
                <a:solidFill>
                  <a:schemeClr val="tx1"/>
                </a:solidFill>
                <a:latin typeface="メイリオ" panose="020B0604030504040204" pitchFamily="50" charset="-128"/>
                <a:ea typeface="メイリオ" panose="020B0604030504040204" pitchFamily="50" charset="-128"/>
              </a:rPr>
              <a:t>（畑地化に際し１回限り交付する額）</a:t>
            </a:r>
            <a:r>
              <a:rPr lang="ja-JP" altLang="en-US" sz="1600" dirty="0">
                <a:solidFill>
                  <a:schemeClr val="tx1"/>
                </a:solidFill>
                <a:latin typeface="メイリオ" panose="020B0604030504040204" pitchFamily="50" charset="-128"/>
                <a:ea typeface="メイリオ" panose="020B0604030504040204" pitchFamily="50" charset="-128"/>
              </a:rPr>
              <a:t>について、６年産以降大きく切り下げる方向であったが、政府・与党に対し強力に働きかけを行い、</a:t>
            </a:r>
            <a:r>
              <a:rPr lang="ja-JP" altLang="en-US" b="1" u="sng" dirty="0">
                <a:solidFill>
                  <a:srgbClr val="FF0000"/>
                </a:solidFill>
                <a:latin typeface="メイリオ" panose="020B0604030504040204" pitchFamily="50" charset="-128"/>
                <a:ea typeface="メイリオ" panose="020B0604030504040204" pitchFamily="50" charset="-128"/>
              </a:rPr>
              <a:t>畑作物の単価を維持</a:t>
            </a:r>
            <a:endParaRPr lang="en-US" altLang="ja-JP" b="1" u="sng" dirty="0">
              <a:solidFill>
                <a:srgbClr val="FF0000"/>
              </a:solidFill>
              <a:latin typeface="メイリオ" panose="020B0604030504040204" pitchFamily="50" charset="-128"/>
              <a:ea typeface="メイリオ" panose="020B0604030504040204" pitchFamily="50" charset="-128"/>
            </a:endParaRPr>
          </a:p>
          <a:p>
            <a:pPr marL="180975" indent="-180975"/>
            <a:endParaRPr lang="en-US" altLang="ja-JP" sz="1600" b="1" u="sng" dirty="0">
              <a:solidFill>
                <a:srgbClr val="FF0000"/>
              </a:solidFill>
              <a:latin typeface="メイリオ" panose="020B0604030504040204" pitchFamily="50" charset="-128"/>
              <a:ea typeface="メイリオ" panose="020B0604030504040204" pitchFamily="50" charset="-128"/>
            </a:endParaRPr>
          </a:p>
          <a:p>
            <a:pPr marL="180975" indent="-180975"/>
            <a:r>
              <a:rPr lang="ja-JP" altLang="en-US" sz="1600" dirty="0">
                <a:solidFill>
                  <a:schemeClr val="tx1"/>
                </a:solidFill>
                <a:latin typeface="メイリオ" panose="020B0604030504040204" pitchFamily="50" charset="-128"/>
                <a:ea typeface="メイリオ" panose="020B0604030504040204" pitchFamily="50" charset="-128"/>
              </a:rPr>
              <a:t>・高収益作物に偏った事業の採択・配分基準を見直し、</a:t>
            </a:r>
            <a:r>
              <a:rPr lang="ja-JP" altLang="en-US" b="1" u="sng" dirty="0">
                <a:solidFill>
                  <a:srgbClr val="FF0000"/>
                </a:solidFill>
                <a:latin typeface="メイリオ" panose="020B0604030504040204" pitchFamily="50" charset="-128"/>
                <a:ea typeface="メイリオ" panose="020B0604030504040204" pitchFamily="50" charset="-128"/>
              </a:rPr>
              <a:t>麦・大豆等の輸入依存穀物の本作化を後押し</a:t>
            </a:r>
            <a:endParaRPr lang="en-US" altLang="ja-JP" sz="1600" b="1" u="sng" dirty="0">
              <a:solidFill>
                <a:srgbClr val="FF0000"/>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172B79C2-FEBE-4AB1-8E38-0CC66AF92946}"/>
              </a:ext>
            </a:extLst>
          </p:cNvPr>
          <p:cNvSpPr txBox="1"/>
          <p:nvPr/>
        </p:nvSpPr>
        <p:spPr>
          <a:xfrm>
            <a:off x="78702" y="1627257"/>
            <a:ext cx="6581529" cy="388381"/>
          </a:xfrm>
          <a:prstGeom prst="roundRect">
            <a:avLst/>
          </a:prstGeom>
          <a:solidFill>
            <a:srgbClr val="FFC000"/>
          </a:solidFill>
          <a:ln w="12700">
            <a:solidFill>
              <a:srgbClr val="FFC000"/>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sz="1800" b="1" dirty="0">
                <a:latin typeface="Meiryo UI" panose="020B0604030504040204" pitchFamily="50" charset="-128"/>
                <a:ea typeface="Meiryo UI" panose="020B0604030504040204" pitchFamily="50" charset="-128"/>
              </a:rPr>
              <a:t>６年産の需要に応じた生産に対する万全な支援</a:t>
            </a:r>
            <a:r>
              <a:rPr lang="ja-JP" altLang="en-US" sz="1800" b="1" dirty="0">
                <a:latin typeface="メイリオ" panose="020B0604030504040204" pitchFamily="50" charset="-128"/>
                <a:ea typeface="メイリオ" panose="020B0604030504040204" pitchFamily="50" charset="-128"/>
              </a:rPr>
              <a:t>の確保</a:t>
            </a:r>
            <a:endPar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スライド番号プレースホルダ 1">
            <a:extLst>
              <a:ext uri="{FF2B5EF4-FFF2-40B4-BE49-F238E27FC236}">
                <a16:creationId xmlns:a16="http://schemas.microsoft.com/office/drawing/2014/main" id="{89F820E2-2E99-42F5-8750-1B814ECFD8FA}"/>
              </a:ext>
            </a:extLst>
          </p:cNvPr>
          <p:cNvSpPr>
            <a:spLocks noGrp="1"/>
          </p:cNvSpPr>
          <p:nvPr>
            <p:ph type="sldNum" sz="quarter" idx="12"/>
          </p:nvPr>
        </p:nvSpPr>
        <p:spPr>
          <a:xfrm>
            <a:off x="6955231" y="6463433"/>
            <a:ext cx="2133600" cy="260648"/>
          </a:xfrm>
        </p:spPr>
        <p:txBody>
          <a:bodyPr/>
          <a:lstStyle/>
          <a:p>
            <a:fld id="{AC0CF3E3-977F-49A5-8EC7-B81E16CC7256}" type="slidenum">
              <a:rPr kumimoji="1" lang="ja-JP" altLang="en-US" smtClean="0"/>
              <a:pPr/>
              <a:t>32</a:t>
            </a:fld>
            <a:endParaRPr kumimoji="1" lang="ja-JP" altLang="en-US" dirty="0"/>
          </a:p>
        </p:txBody>
      </p:sp>
      <p:sp>
        <p:nvSpPr>
          <p:cNvPr id="45" name="正方形/長方形 44">
            <a:extLst>
              <a:ext uri="{FF2B5EF4-FFF2-40B4-BE49-F238E27FC236}">
                <a16:creationId xmlns:a16="http://schemas.microsoft.com/office/drawing/2014/main" id="{9ED4CBE5-4BAE-43BF-AE97-40FC1A0230F7}"/>
              </a:ext>
            </a:extLst>
          </p:cNvPr>
          <p:cNvSpPr/>
          <p:nvPr/>
        </p:nvSpPr>
        <p:spPr>
          <a:xfrm>
            <a:off x="74139" y="6001864"/>
            <a:ext cx="8974852" cy="811512"/>
          </a:xfrm>
          <a:prstGeom prst="rect">
            <a:avLst/>
          </a:prstGeom>
          <a:noFill/>
          <a:ln w="12700">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numCol="1" spcCol="72000" rtlCol="0" anchor="t">
            <a:noAutofit/>
          </a:bodyPr>
          <a:lstStyle/>
          <a:p>
            <a:endParaRPr lang="en-US" altLang="ja-JP" sz="1400" b="1" u="sng" dirty="0">
              <a:solidFill>
                <a:schemeClr val="tx1"/>
              </a:solidFill>
              <a:latin typeface="メイリオ" panose="020B0604030504040204" pitchFamily="50" charset="-128"/>
              <a:ea typeface="メイリオ" panose="020B0604030504040204" pitchFamily="50" charset="-128"/>
            </a:endParaRPr>
          </a:p>
          <a:p>
            <a:pPr marL="180975" indent="-180975"/>
            <a:r>
              <a:rPr lang="ja-JP" altLang="en-US" sz="1600" dirty="0">
                <a:solidFill>
                  <a:schemeClr val="tx1"/>
                </a:solidFill>
                <a:latin typeface="メイリオ" panose="020B0604030504040204" pitchFamily="50" charset="-128"/>
                <a:ea typeface="メイリオ" panose="020B0604030504040204" pitchFamily="50" charset="-128"/>
              </a:rPr>
              <a:t>・高温障害により、等級が下落した米について、農業共済組合の申請に応じ、農業共済の特例措置を実施し、</a:t>
            </a:r>
            <a:r>
              <a:rPr lang="ja-JP" altLang="en-US" b="1" u="sng" dirty="0">
                <a:solidFill>
                  <a:srgbClr val="FF0000"/>
                </a:solidFill>
                <a:latin typeface="メイリオ" panose="020B0604030504040204" pitchFamily="50" charset="-128"/>
                <a:ea typeface="メイリオ" panose="020B0604030504040204" pitchFamily="50" charset="-128"/>
              </a:rPr>
              <a:t>予期せぬ天候被害を受けた生産現場を支援</a:t>
            </a:r>
            <a:r>
              <a:rPr lang="ja-JP" altLang="en-US" sz="1600" dirty="0">
                <a:solidFill>
                  <a:schemeClr val="tx1"/>
                </a:solidFill>
                <a:latin typeface="メイリオ" panose="020B0604030504040204" pitchFamily="50" charset="-128"/>
                <a:ea typeface="メイリオ" panose="020B0604030504040204" pitchFamily="50" charset="-128"/>
              </a:rPr>
              <a:t>。</a:t>
            </a:r>
            <a:endParaRPr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09943AD7-799E-4431-BCEB-9823776A2492}"/>
              </a:ext>
            </a:extLst>
          </p:cNvPr>
          <p:cNvSpPr txBox="1"/>
          <p:nvPr/>
        </p:nvSpPr>
        <p:spPr>
          <a:xfrm>
            <a:off x="77287" y="5840747"/>
            <a:ext cx="3023473" cy="388381"/>
          </a:xfrm>
          <a:prstGeom prst="roundRect">
            <a:avLst/>
          </a:prstGeom>
          <a:solidFill>
            <a:srgbClr val="7030A0"/>
          </a:solidFill>
          <a:ln w="12700">
            <a:solidFill>
              <a:srgbClr val="7030A0"/>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rPr>
              <a:t>自然災害等への対応</a:t>
            </a:r>
            <a:endPar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a:extLst>
              <a:ext uri="{FF2B5EF4-FFF2-40B4-BE49-F238E27FC236}">
                <a16:creationId xmlns:a16="http://schemas.microsoft.com/office/drawing/2014/main" id="{C896F3F9-065A-A48E-BDCD-A7386ADE6250}"/>
              </a:ext>
            </a:extLst>
          </p:cNvPr>
          <p:cNvGraphicFramePr>
            <a:graphicFrameLocks noGrp="1"/>
          </p:cNvGraphicFramePr>
          <p:nvPr/>
        </p:nvGraphicFramePr>
        <p:xfrm>
          <a:off x="4752488" y="4415152"/>
          <a:ext cx="4212000" cy="1219200"/>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1891043749"/>
                    </a:ext>
                  </a:extLst>
                </a:gridCol>
                <a:gridCol w="1656184">
                  <a:extLst>
                    <a:ext uri="{9D8B030D-6E8A-4147-A177-3AD203B41FA5}">
                      <a16:colId xmlns:a16="http://schemas.microsoft.com/office/drawing/2014/main" val="4197085097"/>
                    </a:ext>
                  </a:extLst>
                </a:gridCol>
                <a:gridCol w="1691720">
                  <a:extLst>
                    <a:ext uri="{9D8B030D-6E8A-4147-A177-3AD203B41FA5}">
                      <a16:colId xmlns:a16="http://schemas.microsoft.com/office/drawing/2014/main" val="1793949459"/>
                    </a:ext>
                  </a:extLst>
                </a:gridCol>
              </a:tblGrid>
              <a:tr h="256416">
                <a:tc>
                  <a:txBody>
                    <a:bodyPr/>
                    <a:lstStyle/>
                    <a:p>
                      <a:pPr algn="ctr"/>
                      <a:r>
                        <a:rPr kumimoji="1" lang="ja-JP" altLang="en-US" sz="1100" dirty="0">
                          <a:latin typeface="メイリオ" panose="020B0604030504040204" pitchFamily="50" charset="-128"/>
                          <a:ea typeface="メイリオ" panose="020B0604030504040204" pitchFamily="50" charset="-128"/>
                        </a:rPr>
                        <a:t>対象作物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メイリオ" panose="020B0604030504040204" pitchFamily="50" charset="-128"/>
                          <a:ea typeface="メイリオ" panose="020B0604030504040204" pitchFamily="50" charset="-128"/>
                        </a:rPr>
                        <a:t>当初政府が示した案</a:t>
                      </a:r>
                      <a:r>
                        <a:rPr kumimoji="1" lang="en-US" altLang="ja-JP" sz="1100" dirty="0">
                          <a:latin typeface="メイリオ" panose="020B0604030504040204" pitchFamily="50" charset="-128"/>
                          <a:ea typeface="メイリオ" panose="020B0604030504040204" pitchFamily="50" charset="-128"/>
                        </a:rPr>
                        <a:t>(10/31)</a:t>
                      </a:r>
                      <a:endParaRPr kumimoji="1" lang="ja-JP" altLang="en-US" sz="11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メイリオ" panose="020B0604030504040204" pitchFamily="50" charset="-128"/>
                          <a:ea typeface="メイリオ" panose="020B0604030504040204" pitchFamily="50" charset="-128"/>
                        </a:rPr>
                        <a:t>決定単価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270148"/>
                  </a:ext>
                </a:extLst>
              </a:tr>
              <a:tr h="309094">
                <a:tc>
                  <a:txBody>
                    <a:bodyPr/>
                    <a:lstStyle/>
                    <a:p>
                      <a:pPr algn="ctr"/>
                      <a:r>
                        <a:rPr kumimoji="1" lang="ja-JP" altLang="en-US" sz="1200" dirty="0">
                          <a:latin typeface="メイリオ" panose="020B0604030504040204" pitchFamily="50" charset="-128"/>
                          <a:ea typeface="メイリオ" panose="020B0604030504040204" pitchFamily="50" charset="-128"/>
                        </a:rPr>
                        <a:t>高収益</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作物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1" dirty="0">
                          <a:solidFill>
                            <a:srgbClr val="FF0000"/>
                          </a:solidFill>
                          <a:latin typeface="メイリオ" panose="020B0604030504040204" pitchFamily="50" charset="-128"/>
                          <a:ea typeface="メイリオ" panose="020B0604030504040204" pitchFamily="50" charset="-128"/>
                        </a:rPr>
                        <a:t>10.5</a:t>
                      </a:r>
                      <a:r>
                        <a:rPr kumimoji="1" lang="ja-JP" altLang="en-US" sz="1600" b="1" dirty="0">
                          <a:solidFill>
                            <a:srgbClr val="FF0000"/>
                          </a:solidFill>
                          <a:latin typeface="メイリオ" panose="020B0604030504040204" pitchFamily="50" charset="-128"/>
                          <a:ea typeface="メイリオ" panose="020B0604030504040204" pitchFamily="50" charset="-128"/>
                        </a:rPr>
                        <a:t>万円</a:t>
                      </a:r>
                      <a:r>
                        <a:rPr kumimoji="1" lang="en-US" altLang="ja-JP" sz="1600" b="1" dirty="0">
                          <a:solidFill>
                            <a:srgbClr val="FF0000"/>
                          </a:solidFill>
                          <a:latin typeface="メイリオ" panose="020B0604030504040204" pitchFamily="50" charset="-128"/>
                          <a:ea typeface="メイリオ" panose="020B0604030504040204" pitchFamily="50" charset="-128"/>
                        </a:rPr>
                        <a:t>/10a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1" dirty="0">
                          <a:solidFill>
                            <a:srgbClr val="FF0000"/>
                          </a:solidFill>
                          <a:latin typeface="メイリオ" panose="020B0604030504040204" pitchFamily="50" charset="-128"/>
                          <a:ea typeface="メイリオ" panose="020B0604030504040204" pitchFamily="50" charset="-128"/>
                        </a:rPr>
                        <a:t>14.0</a:t>
                      </a:r>
                      <a:r>
                        <a:rPr kumimoji="1" lang="ja-JP" altLang="en-US" sz="1600" b="1" dirty="0">
                          <a:solidFill>
                            <a:srgbClr val="FF0000"/>
                          </a:solidFill>
                          <a:latin typeface="メイリオ" panose="020B0604030504040204" pitchFamily="50" charset="-128"/>
                          <a:ea typeface="メイリオ" panose="020B0604030504040204" pitchFamily="50" charset="-128"/>
                        </a:rPr>
                        <a:t>万円</a:t>
                      </a:r>
                      <a:r>
                        <a:rPr kumimoji="1" lang="en-US" altLang="ja-JP" sz="1600" b="1" dirty="0">
                          <a:solidFill>
                            <a:srgbClr val="FF0000"/>
                          </a:solidFill>
                          <a:latin typeface="メイリオ" panose="020B0604030504040204" pitchFamily="50" charset="-128"/>
                          <a:ea typeface="メイリオ" panose="020B0604030504040204" pitchFamily="50" charset="-128"/>
                        </a:rPr>
                        <a:t>/10a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2208243"/>
                  </a:ext>
                </a:extLst>
              </a:tr>
              <a:tr h="0">
                <a:tc>
                  <a:txBody>
                    <a:bodyPr/>
                    <a:lstStyle/>
                    <a:p>
                      <a:pPr algn="ctr"/>
                      <a:r>
                        <a:rPr kumimoji="1" lang="ja-JP" altLang="en-US" sz="1200" dirty="0">
                          <a:latin typeface="メイリオ" panose="020B0604030504040204" pitchFamily="50" charset="-128"/>
                          <a:ea typeface="メイリオ" panose="020B0604030504040204" pitchFamily="50" charset="-128"/>
                        </a:rPr>
                        <a:t>畑作物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1" dirty="0">
                          <a:solidFill>
                            <a:srgbClr val="FF0000"/>
                          </a:solidFill>
                          <a:latin typeface="メイリオ" panose="020B0604030504040204" pitchFamily="50" charset="-128"/>
                          <a:ea typeface="メイリオ" panose="020B0604030504040204" pitchFamily="50" charset="-128"/>
                        </a:rPr>
                        <a:t>10.5</a:t>
                      </a:r>
                      <a:r>
                        <a:rPr kumimoji="1" lang="ja-JP" altLang="en-US" sz="1600" b="1" dirty="0">
                          <a:solidFill>
                            <a:srgbClr val="FF0000"/>
                          </a:solidFill>
                          <a:latin typeface="メイリオ" panose="020B0604030504040204" pitchFamily="50" charset="-128"/>
                          <a:ea typeface="メイリオ" panose="020B0604030504040204" pitchFamily="50" charset="-128"/>
                        </a:rPr>
                        <a:t>万円</a:t>
                      </a:r>
                      <a:r>
                        <a:rPr kumimoji="1" lang="en-US" altLang="ja-JP" sz="1600" b="1" dirty="0">
                          <a:solidFill>
                            <a:srgbClr val="FF0000"/>
                          </a:solidFill>
                          <a:latin typeface="メイリオ" panose="020B0604030504040204" pitchFamily="50" charset="-128"/>
                          <a:ea typeface="メイリオ" panose="020B0604030504040204" pitchFamily="50" charset="-128"/>
                        </a:rPr>
                        <a:t>/10a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1" dirty="0">
                          <a:solidFill>
                            <a:srgbClr val="FF0000"/>
                          </a:solidFill>
                          <a:latin typeface="メイリオ" panose="020B0604030504040204" pitchFamily="50" charset="-128"/>
                          <a:ea typeface="メイリオ" panose="020B0604030504040204" pitchFamily="50" charset="-128"/>
                        </a:rPr>
                        <a:t>14.0</a:t>
                      </a:r>
                      <a:r>
                        <a:rPr kumimoji="1" lang="ja-JP" altLang="en-US" sz="1600" b="1" dirty="0">
                          <a:solidFill>
                            <a:srgbClr val="FF0000"/>
                          </a:solidFill>
                          <a:latin typeface="メイリオ" panose="020B0604030504040204" pitchFamily="50" charset="-128"/>
                          <a:ea typeface="メイリオ" panose="020B0604030504040204" pitchFamily="50" charset="-128"/>
                        </a:rPr>
                        <a:t>万円</a:t>
                      </a:r>
                      <a:r>
                        <a:rPr kumimoji="1" lang="en-US" altLang="ja-JP" sz="1600" b="1" dirty="0">
                          <a:solidFill>
                            <a:srgbClr val="FF0000"/>
                          </a:solidFill>
                          <a:latin typeface="メイリオ" panose="020B0604030504040204" pitchFamily="50" charset="-128"/>
                          <a:ea typeface="メイリオ" panose="020B0604030504040204" pitchFamily="50" charset="-128"/>
                        </a:rPr>
                        <a:t>/10a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4843962"/>
                  </a:ext>
                </a:extLst>
              </a:tr>
            </a:tbl>
          </a:graphicData>
        </a:graphic>
      </p:graphicFrame>
      <p:sp>
        <p:nvSpPr>
          <p:cNvPr id="6" name="矢印: 右 5">
            <a:extLst>
              <a:ext uri="{FF2B5EF4-FFF2-40B4-BE49-F238E27FC236}">
                <a16:creationId xmlns:a16="http://schemas.microsoft.com/office/drawing/2014/main" id="{E8800528-942D-D136-5F5A-1997505EFCD9}"/>
              </a:ext>
            </a:extLst>
          </p:cNvPr>
          <p:cNvSpPr/>
          <p:nvPr/>
        </p:nvSpPr>
        <p:spPr>
          <a:xfrm>
            <a:off x="7225595" y="4886594"/>
            <a:ext cx="144016" cy="2708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右 6">
            <a:extLst>
              <a:ext uri="{FF2B5EF4-FFF2-40B4-BE49-F238E27FC236}">
                <a16:creationId xmlns:a16="http://schemas.microsoft.com/office/drawing/2014/main" id="{E83DB753-FE9B-9738-C98E-9E4C867AC634}"/>
              </a:ext>
            </a:extLst>
          </p:cNvPr>
          <p:cNvSpPr/>
          <p:nvPr/>
        </p:nvSpPr>
        <p:spPr>
          <a:xfrm>
            <a:off x="7225595" y="5318642"/>
            <a:ext cx="144016" cy="2708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吹き出し: 角を丸めた四角形 3">
            <a:extLst>
              <a:ext uri="{FF2B5EF4-FFF2-40B4-BE49-F238E27FC236}">
                <a16:creationId xmlns:a16="http://schemas.microsoft.com/office/drawing/2014/main" id="{D6A4459F-B2FD-2EF9-80B9-F5161A02E492}"/>
              </a:ext>
            </a:extLst>
          </p:cNvPr>
          <p:cNvSpPr/>
          <p:nvPr/>
        </p:nvSpPr>
        <p:spPr>
          <a:xfrm>
            <a:off x="4836991" y="3082121"/>
            <a:ext cx="4029560" cy="987025"/>
          </a:xfrm>
          <a:prstGeom prst="wedgeRoundRectCallout">
            <a:avLst>
              <a:gd name="adj1" fmla="val -55547"/>
              <a:gd name="adj2" fmla="val 43751"/>
              <a:gd name="adj3" fmla="val 16667"/>
            </a:avLst>
          </a:prstGeom>
          <a:solidFill>
            <a:schemeClr val="accent1">
              <a:lumMod val="20000"/>
              <a:lumOff val="8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メイリオ" panose="020B0604030504040204" pitchFamily="50" charset="-128"/>
                <a:ea typeface="メイリオ" panose="020B0604030504040204" pitchFamily="50" charset="-128"/>
              </a:rPr>
              <a:t>令和４年度補正（</a:t>
            </a:r>
            <a:r>
              <a:rPr lang="en-US" altLang="ja-JP" sz="1600" dirty="0">
                <a:solidFill>
                  <a:schemeClr val="tx1"/>
                </a:solidFill>
                <a:latin typeface="メイリオ" panose="020B0604030504040204" pitchFamily="50" charset="-128"/>
                <a:ea typeface="メイリオ" panose="020B0604030504040204" pitchFamily="50" charset="-128"/>
              </a:rPr>
              <a:t>250</a:t>
            </a:r>
            <a:r>
              <a:rPr lang="ja-JP" altLang="en-US" sz="1600" dirty="0">
                <a:solidFill>
                  <a:schemeClr val="tx1"/>
                </a:solidFill>
                <a:latin typeface="メイリオ" panose="020B0604030504040204" pitchFamily="50" charset="-128"/>
                <a:ea typeface="メイリオ" panose="020B0604030504040204" pitchFamily="50" charset="-128"/>
              </a:rPr>
              <a:t>億円</a:t>
            </a:r>
            <a:r>
              <a:rPr kumimoji="1" lang="ja-JP" altLang="en-US" sz="1600" dirty="0">
                <a:solidFill>
                  <a:schemeClr val="tx1"/>
                </a:solidFill>
                <a:latin typeface="メイリオ" panose="020B0604030504040204" pitchFamily="50" charset="-128"/>
                <a:ea typeface="メイリオ" panose="020B0604030504040204" pitchFamily="50" charset="-128"/>
              </a:rPr>
              <a:t>）を大きく上回る申請があり、</a:t>
            </a:r>
            <a:r>
              <a:rPr kumimoji="1" lang="ja-JP" altLang="en-US" sz="1600" b="1" u="sng" dirty="0">
                <a:solidFill>
                  <a:schemeClr val="tx1"/>
                </a:solidFill>
                <a:latin typeface="メイリオ" panose="020B0604030504040204" pitchFamily="50" charset="-128"/>
                <a:ea typeface="メイリオ" panose="020B0604030504040204" pitchFamily="50" charset="-128"/>
              </a:rPr>
              <a:t>多くの申請が「保留」扱いとなっていた</a:t>
            </a:r>
          </a:p>
        </p:txBody>
      </p:sp>
      <p:sp>
        <p:nvSpPr>
          <p:cNvPr id="8" name="テキスト ボックス 7">
            <a:extLst>
              <a:ext uri="{FF2B5EF4-FFF2-40B4-BE49-F238E27FC236}">
                <a16:creationId xmlns:a16="http://schemas.microsoft.com/office/drawing/2014/main" id="{4FA3B6C4-9178-7355-28D9-90EEA2DD5A03}"/>
              </a:ext>
            </a:extLst>
          </p:cNvPr>
          <p:cNvSpPr txBox="1"/>
          <p:nvPr/>
        </p:nvSpPr>
        <p:spPr>
          <a:xfrm>
            <a:off x="4687104" y="4105724"/>
            <a:ext cx="4482862"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畑地化支援単価</a:t>
            </a:r>
          </a:p>
        </p:txBody>
      </p:sp>
    </p:spTree>
    <p:extLst>
      <p:ext uri="{BB962C8B-B14F-4D97-AF65-F5344CB8AC3E}">
        <p14:creationId xmlns:p14="http://schemas.microsoft.com/office/powerpoint/2010/main" val="39730537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2204"/>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（２）</a:t>
            </a:r>
            <a:r>
              <a:rPr kumimoji="1" lang="ja-JP" altLang="en-US" sz="2400" dirty="0">
                <a:latin typeface="HGS創英角ｺﾞｼｯｸUB" pitchFamily="50" charset="-128"/>
                <a:ea typeface="HGS創英角ｺﾞｼｯｸUB" pitchFamily="50" charset="-128"/>
              </a:rPr>
              <a:t>畜産・酪農対策①（畜産関連）</a:t>
            </a:r>
          </a:p>
        </p:txBody>
      </p:sp>
      <p:cxnSp>
        <p:nvCxnSpPr>
          <p:cNvPr id="13" name="直線コネクタ 12">
            <a:extLst>
              <a:ext uri="{FF2B5EF4-FFF2-40B4-BE49-F238E27FC236}">
                <a16:creationId xmlns:a16="http://schemas.microsoft.com/office/drawing/2014/main" id="{CCD6DE4D-DC31-4A72-B1BE-FC925CB18614}"/>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6" name="角丸四角形 5">
            <a:extLst>
              <a:ext uri="{FF2B5EF4-FFF2-40B4-BE49-F238E27FC236}">
                <a16:creationId xmlns:a16="http://schemas.microsoft.com/office/drawing/2014/main" id="{3508D034-DD58-43B6-A002-78D7A4679868}"/>
              </a:ext>
            </a:extLst>
          </p:cNvPr>
          <p:cNvSpPr/>
          <p:nvPr/>
        </p:nvSpPr>
        <p:spPr>
          <a:xfrm>
            <a:off x="35496" y="692695"/>
            <a:ext cx="9036496" cy="725047"/>
          </a:xfrm>
          <a:prstGeom prst="roundRect">
            <a:avLst>
              <a:gd name="adj" fmla="val 9029"/>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0"/>
          <a:lstStyle/>
          <a:p>
            <a:pPr algn="ctr"/>
            <a:r>
              <a:rPr lang="ja-JP" altLang="en-US" sz="2400" dirty="0"/>
              <a:t>　畜産物価格の引き上げに加え、子牛・枝肉価格の低迷をふまえた　消費喚起対策、構造転換対策等の新設・拡充を確保</a:t>
            </a:r>
            <a:endParaRPr kumimoji="1" lang="ja-JP" altLang="en-US" sz="2400" dirty="0"/>
          </a:p>
        </p:txBody>
      </p:sp>
      <p:sp>
        <p:nvSpPr>
          <p:cNvPr id="33" name="正方形/長方形 32">
            <a:extLst>
              <a:ext uri="{FF2B5EF4-FFF2-40B4-BE49-F238E27FC236}">
                <a16:creationId xmlns:a16="http://schemas.microsoft.com/office/drawing/2014/main" id="{BC16A99B-93C8-4B75-B48C-E046A9D0ED6D}"/>
              </a:ext>
            </a:extLst>
          </p:cNvPr>
          <p:cNvSpPr/>
          <p:nvPr/>
        </p:nvSpPr>
        <p:spPr>
          <a:xfrm>
            <a:off x="107505" y="1715892"/>
            <a:ext cx="4959160" cy="5099904"/>
          </a:xfrm>
          <a:prstGeom prst="rect">
            <a:avLst/>
          </a:prstGeom>
          <a:no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13BB6AED-55A0-4B4A-A951-FB039B7E1134}"/>
              </a:ext>
            </a:extLst>
          </p:cNvPr>
          <p:cNvSpPr txBox="1"/>
          <p:nvPr/>
        </p:nvSpPr>
        <p:spPr>
          <a:xfrm>
            <a:off x="116897" y="1490897"/>
            <a:ext cx="4959159" cy="3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保証基準価格（和子牛）の引き上げ等</a:t>
            </a:r>
            <a:endPar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B17E6CDC-7029-4583-96EE-A6EF6271F253}"/>
              </a:ext>
            </a:extLst>
          </p:cNvPr>
          <p:cNvSpPr txBox="1"/>
          <p:nvPr/>
        </p:nvSpPr>
        <p:spPr>
          <a:xfrm>
            <a:off x="179512" y="3501053"/>
            <a:ext cx="4464000" cy="255601"/>
          </a:xfrm>
          <a:prstGeom prst="rect">
            <a:avLst/>
          </a:prstGeom>
          <a:noFill/>
          <a:ln>
            <a:noFill/>
          </a:ln>
        </p:spPr>
        <p:txBody>
          <a:bodyPr wrap="square" rtlCol="0" anchor="t">
            <a:noAutofit/>
          </a:bodyPr>
          <a:lstStyle/>
          <a:p>
            <a:pPr>
              <a:spcBef>
                <a:spcPts val="600"/>
              </a:spcBef>
              <a:spcAft>
                <a:spcPts val="900"/>
              </a:spcAft>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乳用種、交雑種は据え置き</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吹き出し 8">
            <a:extLst>
              <a:ext uri="{FF2B5EF4-FFF2-40B4-BE49-F238E27FC236}">
                <a16:creationId xmlns:a16="http://schemas.microsoft.com/office/drawing/2014/main" id="{F78CB15A-9F1F-6534-2F85-5107B586FC9A}"/>
              </a:ext>
            </a:extLst>
          </p:cNvPr>
          <p:cNvSpPr/>
          <p:nvPr/>
        </p:nvSpPr>
        <p:spPr>
          <a:xfrm>
            <a:off x="210420" y="3756654"/>
            <a:ext cx="4694319" cy="612028"/>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生産コストが上昇するなか、</a:t>
            </a:r>
            <a:r>
              <a:rPr lang="ja-JP" altLang="en-US" sz="1600" b="1" u="sng" dirty="0">
                <a:solidFill>
                  <a:srgbClr val="FF0000"/>
                </a:solidFill>
                <a:latin typeface="メイリオ" pitchFamily="50" charset="-128"/>
                <a:ea typeface="メイリオ" pitchFamily="50" charset="-128"/>
              </a:rPr>
              <a:t>２年連続で</a:t>
            </a:r>
            <a:r>
              <a:rPr lang="ja-JP" altLang="en-US" sz="1600" b="1" u="sng" dirty="0">
                <a:solidFill>
                  <a:srgbClr val="FF0000"/>
                </a:solidFill>
                <a:latin typeface="メイリオ" pitchFamily="50" charset="-128"/>
                <a:ea typeface="メイリオ" pitchFamily="50" charset="-128"/>
                <a:cs typeface="メイリオ" pitchFamily="50" charset="-128"/>
              </a:rPr>
              <a:t>保証基準価格（和子牛）の引き上げを確保！</a:t>
            </a:r>
            <a:endParaRPr lang="en-US" altLang="ja-JP"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4" name="表 13">
            <a:extLst>
              <a:ext uri="{FF2B5EF4-FFF2-40B4-BE49-F238E27FC236}">
                <a16:creationId xmlns:a16="http://schemas.microsoft.com/office/drawing/2014/main" id="{A0A19BC6-5A23-059D-AD06-6044D550D755}"/>
              </a:ext>
            </a:extLst>
          </p:cNvPr>
          <p:cNvGraphicFramePr>
            <a:graphicFrameLocks noGrp="1"/>
          </p:cNvGraphicFramePr>
          <p:nvPr/>
        </p:nvGraphicFramePr>
        <p:xfrm>
          <a:off x="210420" y="1988840"/>
          <a:ext cx="4694319" cy="1483360"/>
        </p:xfrm>
        <a:graphic>
          <a:graphicData uri="http://schemas.openxmlformats.org/drawingml/2006/table">
            <a:tbl>
              <a:tblPr firstRow="1" bandRow="1">
                <a:tableStyleId>{5940675A-B579-460E-94D1-54222C63F5DA}</a:tableStyleId>
              </a:tblPr>
              <a:tblGrid>
                <a:gridCol w="1788990">
                  <a:extLst>
                    <a:ext uri="{9D8B030D-6E8A-4147-A177-3AD203B41FA5}">
                      <a16:colId xmlns:a16="http://schemas.microsoft.com/office/drawing/2014/main" val="4073883045"/>
                    </a:ext>
                  </a:extLst>
                </a:gridCol>
                <a:gridCol w="2905329">
                  <a:extLst>
                    <a:ext uri="{9D8B030D-6E8A-4147-A177-3AD203B41FA5}">
                      <a16:colId xmlns:a16="http://schemas.microsoft.com/office/drawing/2014/main" val="1440399577"/>
                    </a:ext>
                  </a:extLst>
                </a:gridCol>
              </a:tblGrid>
              <a:tr h="370840">
                <a:tc>
                  <a:txBody>
                    <a:bodyPr/>
                    <a:lstStyle/>
                    <a:p>
                      <a:pPr algn="ctr"/>
                      <a:endParaRPr kumimoji="1" lang="ja-JP" altLang="en-US" sz="1800" dirty="0">
                        <a:latin typeface="メイリオ" panose="020B0604030504040204" pitchFamily="50" charset="-128"/>
                        <a:ea typeface="メイリオ" panose="020B0604030504040204" pitchFamily="50" charset="-128"/>
                      </a:endParaRPr>
                    </a:p>
                  </a:txBody>
                  <a:tcPr anchor="ctr">
                    <a:solidFill>
                      <a:schemeClr val="accent1">
                        <a:lumMod val="20000"/>
                        <a:lumOff val="80000"/>
                      </a:schemeClr>
                    </a:solidFill>
                  </a:tcPr>
                </a:tc>
                <a:tc>
                  <a:txBody>
                    <a:bodyPr/>
                    <a:lstStyle/>
                    <a:p>
                      <a:pPr algn="ctr"/>
                      <a:r>
                        <a:rPr kumimoji="1" lang="ja-JP" altLang="en-US" sz="1800" dirty="0">
                          <a:latin typeface="メイリオ" panose="020B0604030504040204" pitchFamily="50" charset="-128"/>
                          <a:ea typeface="メイリオ" panose="020B0604030504040204" pitchFamily="50" charset="-128"/>
                        </a:rPr>
                        <a:t>６年度</a:t>
                      </a:r>
                    </a:p>
                  </a:txBody>
                  <a:tcPr anchor="ctr">
                    <a:solidFill>
                      <a:schemeClr val="accent1">
                        <a:lumMod val="20000"/>
                        <a:lumOff val="80000"/>
                      </a:schemeClr>
                    </a:solidFill>
                  </a:tcPr>
                </a:tc>
                <a:extLst>
                  <a:ext uri="{0D108BD9-81ED-4DB2-BD59-A6C34878D82A}">
                    <a16:rowId xmlns:a16="http://schemas.microsoft.com/office/drawing/2014/main" val="1791410962"/>
                  </a:ext>
                </a:extLst>
              </a:tr>
              <a:tr h="370840">
                <a:tc>
                  <a:txBody>
                    <a:bodyPr/>
                    <a:lstStyle/>
                    <a:p>
                      <a:pPr algn="ctr"/>
                      <a:r>
                        <a:rPr kumimoji="1" lang="ja-JP" altLang="en-US" sz="1800" dirty="0">
                          <a:latin typeface="メイリオ" panose="020B0604030504040204" pitchFamily="50" charset="-128"/>
                          <a:ea typeface="メイリオ" panose="020B0604030504040204" pitchFamily="50" charset="-128"/>
                        </a:rPr>
                        <a:t>黒毛和種</a:t>
                      </a:r>
                    </a:p>
                  </a:txBody>
                  <a:tcPr anchor="ctr"/>
                </a:tc>
                <a:tc>
                  <a:txBody>
                    <a:bodyPr/>
                    <a:lstStyle/>
                    <a:p>
                      <a:pPr algn="r"/>
                      <a:r>
                        <a:rPr kumimoji="1" lang="ja-JP" altLang="en-US" sz="1800" b="1" u="sng" dirty="0">
                          <a:solidFill>
                            <a:srgbClr val="FF0000"/>
                          </a:solidFill>
                          <a:latin typeface="メイリオ" panose="020B0604030504040204" pitchFamily="50" charset="-128"/>
                          <a:ea typeface="メイリオ" panose="020B0604030504040204" pitchFamily="50" charset="-128"/>
                        </a:rPr>
                        <a:t>５６４千円（＋８千円）</a:t>
                      </a:r>
                    </a:p>
                  </a:txBody>
                  <a:tcPr anchor="ctr"/>
                </a:tc>
                <a:extLst>
                  <a:ext uri="{0D108BD9-81ED-4DB2-BD59-A6C34878D82A}">
                    <a16:rowId xmlns:a16="http://schemas.microsoft.com/office/drawing/2014/main" val="1995430599"/>
                  </a:ext>
                </a:extLst>
              </a:tr>
              <a:tr h="370840">
                <a:tc>
                  <a:txBody>
                    <a:bodyPr/>
                    <a:lstStyle/>
                    <a:p>
                      <a:pPr algn="ctr"/>
                      <a:r>
                        <a:rPr kumimoji="1" lang="ja-JP" altLang="en-US" sz="1800" dirty="0">
                          <a:latin typeface="メイリオ" panose="020B0604030504040204" pitchFamily="50" charset="-128"/>
                          <a:ea typeface="メイリオ" panose="020B0604030504040204" pitchFamily="50" charset="-128"/>
                        </a:rPr>
                        <a:t>褐毛和種</a:t>
                      </a:r>
                    </a:p>
                  </a:txBody>
                  <a:tcPr anchor="ctr"/>
                </a:tc>
                <a:tc>
                  <a:txBody>
                    <a:bodyPr/>
                    <a:lstStyle/>
                    <a:p>
                      <a:pPr marL="0" algn="r" defTabSz="914395" rtl="0" eaLnBrk="1" latinLnBrk="0" hangingPunct="1"/>
                      <a:r>
                        <a:rPr kumimoji="1" lang="ja-JP" altLang="en-US" sz="1800" b="1" u="sng" kern="1200" dirty="0">
                          <a:solidFill>
                            <a:srgbClr val="FF0000"/>
                          </a:solidFill>
                          <a:latin typeface="メイリオ" panose="020B0604030504040204" pitchFamily="50" charset="-128"/>
                          <a:ea typeface="メイリオ" panose="020B0604030504040204" pitchFamily="50" charset="-128"/>
                          <a:cs typeface="+mn-cs"/>
                        </a:rPr>
                        <a:t>５１４千円（＋７千円）</a:t>
                      </a:r>
                    </a:p>
                  </a:txBody>
                  <a:tcPr anchor="ctr"/>
                </a:tc>
                <a:extLst>
                  <a:ext uri="{0D108BD9-81ED-4DB2-BD59-A6C34878D82A}">
                    <a16:rowId xmlns:a16="http://schemas.microsoft.com/office/drawing/2014/main" val="1160883728"/>
                  </a:ext>
                </a:extLst>
              </a:tr>
              <a:tr h="370840">
                <a:tc>
                  <a:txBody>
                    <a:bodyPr/>
                    <a:lstStyle/>
                    <a:p>
                      <a:pPr algn="ctr"/>
                      <a:r>
                        <a:rPr kumimoji="1" lang="ja-JP" altLang="en-US" sz="1800" dirty="0">
                          <a:latin typeface="メイリオ" panose="020B0604030504040204" pitchFamily="50" charset="-128"/>
                          <a:ea typeface="メイリオ" panose="020B0604030504040204" pitchFamily="50" charset="-128"/>
                        </a:rPr>
                        <a:t>その他肉専用種</a:t>
                      </a:r>
                    </a:p>
                  </a:txBody>
                  <a:tcPr anchor="ctr"/>
                </a:tc>
                <a:tc>
                  <a:txBody>
                    <a:bodyPr/>
                    <a:lstStyle/>
                    <a:p>
                      <a:pPr marL="0" algn="r" defTabSz="914395" rtl="0" eaLnBrk="1" latinLnBrk="0" hangingPunct="1"/>
                      <a:r>
                        <a:rPr kumimoji="1" lang="ja-JP" altLang="en-US" sz="1800" b="1" u="sng" kern="1200" dirty="0">
                          <a:solidFill>
                            <a:srgbClr val="FF0000"/>
                          </a:solidFill>
                          <a:latin typeface="メイリオ" panose="020B0604030504040204" pitchFamily="50" charset="-128"/>
                          <a:ea typeface="メイリオ" panose="020B0604030504040204" pitchFamily="50" charset="-128"/>
                          <a:cs typeface="+mn-cs"/>
                        </a:rPr>
                        <a:t>３２８千円（＋３千円）</a:t>
                      </a:r>
                    </a:p>
                  </a:txBody>
                  <a:tcPr anchor="ctr"/>
                </a:tc>
                <a:extLst>
                  <a:ext uri="{0D108BD9-81ED-4DB2-BD59-A6C34878D82A}">
                    <a16:rowId xmlns:a16="http://schemas.microsoft.com/office/drawing/2014/main" val="3711092856"/>
                  </a:ext>
                </a:extLst>
              </a:tr>
            </a:tbl>
          </a:graphicData>
        </a:graphic>
      </p:graphicFrame>
      <p:sp>
        <p:nvSpPr>
          <p:cNvPr id="15" name="角丸四角形吹き出し 20">
            <a:extLst>
              <a:ext uri="{FF2B5EF4-FFF2-40B4-BE49-F238E27FC236}">
                <a16:creationId xmlns:a16="http://schemas.microsoft.com/office/drawing/2014/main" id="{D926087C-4768-8B51-128E-5930D897092D}"/>
              </a:ext>
            </a:extLst>
          </p:cNvPr>
          <p:cNvSpPr/>
          <p:nvPr/>
        </p:nvSpPr>
        <p:spPr>
          <a:xfrm flipH="1">
            <a:off x="227972" y="4581127"/>
            <a:ext cx="4716000" cy="2176811"/>
          </a:xfrm>
          <a:prstGeom prst="wedgeRoundRectCallout">
            <a:avLst>
              <a:gd name="adj1" fmla="val 23709"/>
              <a:gd name="adj2" fmla="val -58488"/>
              <a:gd name="adj3" fmla="val 16667"/>
            </a:avLst>
          </a:prstGeom>
          <a:ln>
            <a:prstDash val="dash"/>
          </a:ln>
        </p:spPr>
        <p:style>
          <a:lnRef idx="2">
            <a:schemeClr val="accent1"/>
          </a:lnRef>
          <a:fillRef idx="1">
            <a:schemeClr val="lt1"/>
          </a:fillRef>
          <a:effectRef idx="0">
            <a:schemeClr val="accent1"/>
          </a:effectRef>
          <a:fontRef idx="minor">
            <a:schemeClr val="dk1"/>
          </a:fontRef>
        </p:style>
        <p:txBody>
          <a:bodyPr rtlCol="0" anchor="t"/>
          <a:lstStyle/>
          <a:p>
            <a:r>
              <a:rPr lang="ja-JP" altLang="en-US" dirty="0">
                <a:solidFill>
                  <a:schemeClr val="tx1"/>
                </a:solidFill>
                <a:latin typeface="メイリオ" panose="020B0604030504040204" pitchFamily="50" charset="-128"/>
                <a:ea typeface="メイリオ" panose="020B0604030504040204" pitchFamily="50" charset="-128"/>
              </a:rPr>
              <a:t>さらに、</a:t>
            </a:r>
            <a:r>
              <a:rPr lang="ja-JP" altLang="en-US" b="1" u="sng" dirty="0">
                <a:solidFill>
                  <a:srgbClr val="FF0000"/>
                </a:solidFill>
                <a:latin typeface="メイリオ" panose="020B0604030504040204" pitchFamily="50" charset="-128"/>
                <a:ea typeface="メイリオ" panose="020B0604030504040204" pitchFamily="50" charset="-128"/>
              </a:rPr>
              <a:t>現行</a:t>
            </a:r>
            <a:r>
              <a:rPr kumimoji="1" lang="ja-JP" altLang="en-US" b="1" u="sng" dirty="0">
                <a:solidFill>
                  <a:srgbClr val="FF0000"/>
                </a:solidFill>
                <a:latin typeface="メイリオ" panose="020B0604030504040204" pitchFamily="50" charset="-128"/>
                <a:ea typeface="メイリオ" panose="020B0604030504040204" pitchFamily="50" charset="-128"/>
              </a:rPr>
              <a:t>臨時対策の延長</a:t>
            </a:r>
            <a:r>
              <a:rPr kumimoji="1" lang="ja-JP" altLang="en-US" sz="1400" b="1" u="sng" dirty="0">
                <a:solidFill>
                  <a:srgbClr val="FF0000"/>
                </a:solidFill>
                <a:latin typeface="メイリオ" panose="020B0604030504040204" pitchFamily="50" charset="-128"/>
                <a:ea typeface="メイリオ" panose="020B0604030504040204" pitchFamily="50" charset="-128"/>
              </a:rPr>
              <a:t>（～６年３月）、</a:t>
            </a:r>
            <a:r>
              <a:rPr lang="ja-JP" altLang="en-US" b="1" u="sng" dirty="0">
                <a:solidFill>
                  <a:srgbClr val="FF0000"/>
                </a:solidFill>
                <a:latin typeface="メイリオ" panose="020B0604030504040204" pitchFamily="50" charset="-128"/>
                <a:ea typeface="メイリオ" panose="020B0604030504040204" pitchFamily="50" charset="-128"/>
              </a:rPr>
              <a:t>６年度の緊急対策</a:t>
            </a:r>
            <a:r>
              <a:rPr lang="ja-JP" altLang="en-US" sz="1400" b="1" u="sng" dirty="0">
                <a:solidFill>
                  <a:srgbClr val="FF0000"/>
                </a:solidFill>
                <a:latin typeface="メイリオ" panose="020B0604030504040204" pitchFamily="50" charset="-128"/>
                <a:ea typeface="メイリオ" panose="020B0604030504040204" pitchFamily="50" charset="-128"/>
              </a:rPr>
              <a:t>★（～７年３月）</a:t>
            </a:r>
            <a:r>
              <a:rPr kumimoji="1" lang="ja-JP" altLang="en-US" dirty="0">
                <a:latin typeface="メイリオ" panose="020B0604030504040204" pitchFamily="50" charset="-128"/>
                <a:ea typeface="メイリオ" panose="020B0604030504040204" pitchFamily="50" charset="-128"/>
              </a:rPr>
              <a:t>も措置！</a:t>
            </a:r>
          </a:p>
        </p:txBody>
      </p:sp>
      <p:sp>
        <p:nvSpPr>
          <p:cNvPr id="16" name="テキスト ボックス 15">
            <a:extLst>
              <a:ext uri="{FF2B5EF4-FFF2-40B4-BE49-F238E27FC236}">
                <a16:creationId xmlns:a16="http://schemas.microsoft.com/office/drawing/2014/main" id="{AEDF2695-CBDE-74E1-F1EA-1DFC3A35E659}"/>
              </a:ext>
            </a:extLst>
          </p:cNvPr>
          <p:cNvSpPr txBox="1"/>
          <p:nvPr/>
        </p:nvSpPr>
        <p:spPr>
          <a:xfrm>
            <a:off x="169352" y="5356879"/>
            <a:ext cx="2512068" cy="1302321"/>
          </a:xfrm>
          <a:prstGeom prst="rect">
            <a:avLst/>
          </a:prstGeom>
          <a:noFill/>
          <a:ln>
            <a:noFill/>
          </a:ln>
        </p:spPr>
        <p:txBody>
          <a:bodyPr wrap="square" rtlCol="0" anchor="t">
            <a:noAutofit/>
          </a:bodyPr>
          <a:lstStyle/>
          <a:p>
            <a:pPr marL="177800" indent="-177800">
              <a:spcBef>
                <a:spcPts val="600"/>
              </a:spcBef>
              <a:spcAft>
                <a:spcPts val="900"/>
              </a:spcAf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★和子牛の</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ブロック別平均　売買価格が発動基準を下回った場合</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、飼養管理向上に取り組む生産者が販売した和子牛に</a:t>
            </a:r>
            <a:r>
              <a:rPr lang="ja-JP" altLang="en-US" sz="1400" b="1" u="sng" dirty="0">
                <a:latin typeface="メイリオ" panose="020B0604030504040204" pitchFamily="50" charset="-128"/>
                <a:ea typeface="メイリオ" panose="020B0604030504040204" pitchFamily="50" charset="-128"/>
                <a:cs typeface="メイリオ" panose="020B0604030504040204" pitchFamily="50" charset="-128"/>
              </a:rPr>
              <a:t>奨励金交付</a:t>
            </a:r>
            <a:endParaRPr lang="en-US" altLang="ja-JP" sz="14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7" name="表 16">
            <a:extLst>
              <a:ext uri="{FF2B5EF4-FFF2-40B4-BE49-F238E27FC236}">
                <a16:creationId xmlns:a16="http://schemas.microsoft.com/office/drawing/2014/main" id="{1FEC3C04-9F20-D526-ED6B-02AF72393A9B}"/>
              </a:ext>
            </a:extLst>
          </p:cNvPr>
          <p:cNvGraphicFramePr>
            <a:graphicFrameLocks noGrp="1"/>
          </p:cNvGraphicFramePr>
          <p:nvPr/>
        </p:nvGraphicFramePr>
        <p:xfrm>
          <a:off x="2627784" y="5301208"/>
          <a:ext cx="2160000" cy="1219200"/>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1440399577"/>
                    </a:ext>
                  </a:extLst>
                </a:gridCol>
                <a:gridCol w="1080000">
                  <a:extLst>
                    <a:ext uri="{9D8B030D-6E8A-4147-A177-3AD203B41FA5}">
                      <a16:colId xmlns:a16="http://schemas.microsoft.com/office/drawing/2014/main" val="996523565"/>
                    </a:ext>
                  </a:extLst>
                </a:gridCol>
              </a:tblGrid>
              <a:tr h="161587">
                <a:tc>
                  <a:txBody>
                    <a:bodyPr/>
                    <a:lstStyle/>
                    <a:p>
                      <a:pPr algn="ctr"/>
                      <a:r>
                        <a:rPr kumimoji="1" lang="ja-JP" altLang="en-US" sz="1400" dirty="0">
                          <a:latin typeface="メイリオ" panose="020B0604030504040204" pitchFamily="50" charset="-128"/>
                          <a:ea typeface="メイリオ" panose="020B0604030504040204" pitchFamily="50" charset="-128"/>
                        </a:rPr>
                        <a:t>発動基準</a:t>
                      </a:r>
                    </a:p>
                  </a:txBody>
                  <a:tcPr anchor="ctr">
                    <a:solidFill>
                      <a:schemeClr val="accent6">
                        <a:lumMod val="20000"/>
                        <a:lumOff val="80000"/>
                      </a:schemeClr>
                    </a:solidFill>
                  </a:tcPr>
                </a:tc>
                <a:tc>
                  <a:txBody>
                    <a:bodyPr/>
                    <a:lstStyle/>
                    <a:p>
                      <a:pPr algn="ctr"/>
                      <a:r>
                        <a:rPr kumimoji="1" lang="ja-JP" altLang="en-US" sz="1400" dirty="0">
                          <a:latin typeface="メイリオ" panose="020B0604030504040204" pitchFamily="50" charset="-128"/>
                          <a:ea typeface="メイリオ" panose="020B0604030504040204" pitchFamily="50" charset="-128"/>
                        </a:rPr>
                        <a:t>支援金単価</a:t>
                      </a:r>
                    </a:p>
                  </a:txBody>
                  <a:tcPr anchor="ctr">
                    <a:solidFill>
                      <a:schemeClr val="accent6">
                        <a:lumMod val="20000"/>
                        <a:lumOff val="80000"/>
                      </a:schemeClr>
                    </a:solidFill>
                  </a:tcPr>
                </a:tc>
                <a:extLst>
                  <a:ext uri="{0D108BD9-81ED-4DB2-BD59-A6C34878D82A}">
                    <a16:rowId xmlns:a16="http://schemas.microsoft.com/office/drawing/2014/main" val="1791410962"/>
                  </a:ext>
                </a:extLst>
              </a:tr>
              <a:tr h="161587">
                <a:tc>
                  <a:txBody>
                    <a:bodyPr/>
                    <a:lstStyle/>
                    <a:p>
                      <a:pPr algn="r"/>
                      <a:r>
                        <a:rPr kumimoji="1" lang="ja-JP" altLang="en-US" sz="1400" b="1" u="sng" dirty="0">
                          <a:solidFill>
                            <a:srgbClr val="FF0000"/>
                          </a:solidFill>
                          <a:latin typeface="メイリオ" panose="020B0604030504040204" pitchFamily="50" charset="-128"/>
                          <a:ea typeface="メイリオ" panose="020B0604030504040204" pitchFamily="50" charset="-128"/>
                        </a:rPr>
                        <a:t>６００千円</a:t>
                      </a:r>
                    </a:p>
                  </a:txBody>
                  <a:tcPr anchor="ctr">
                    <a:solidFill>
                      <a:schemeClr val="bg1"/>
                    </a:solidFill>
                  </a:tcPr>
                </a:tc>
                <a:tc>
                  <a:txBody>
                    <a:bodyPr/>
                    <a:lstStyle/>
                    <a:p>
                      <a:pPr algn="r"/>
                      <a:r>
                        <a:rPr kumimoji="1" lang="ja-JP" altLang="en-US" sz="1400" b="1" u="sng" dirty="0">
                          <a:solidFill>
                            <a:srgbClr val="FF0000"/>
                          </a:solidFill>
                          <a:latin typeface="メイリオ" panose="020B0604030504040204" pitchFamily="50" charset="-128"/>
                          <a:ea typeface="メイリオ" panose="020B0604030504040204" pitchFamily="50" charset="-128"/>
                        </a:rPr>
                        <a:t>１万円</a:t>
                      </a:r>
                      <a:r>
                        <a:rPr kumimoji="1" lang="en-US" altLang="ja-JP" sz="1400" b="1" u="sng" dirty="0">
                          <a:solidFill>
                            <a:srgbClr val="FF0000"/>
                          </a:solidFill>
                          <a:latin typeface="メイリオ" panose="020B0604030504040204" pitchFamily="50" charset="-128"/>
                          <a:ea typeface="メイリオ" panose="020B0604030504040204" pitchFamily="50" charset="-128"/>
                        </a:rPr>
                        <a:t>/</a:t>
                      </a:r>
                      <a:r>
                        <a:rPr kumimoji="1" lang="ja-JP" altLang="en-US" sz="1400" b="1" u="sng" dirty="0">
                          <a:solidFill>
                            <a:srgbClr val="FF0000"/>
                          </a:solidFill>
                          <a:latin typeface="メイリオ" panose="020B0604030504040204" pitchFamily="50" charset="-128"/>
                          <a:ea typeface="メイリオ" panose="020B0604030504040204" pitchFamily="50" charset="-128"/>
                        </a:rPr>
                        <a:t>頭</a:t>
                      </a:r>
                    </a:p>
                  </a:txBody>
                  <a:tcPr anchor="ctr">
                    <a:solidFill>
                      <a:schemeClr val="bg1"/>
                    </a:solidFill>
                  </a:tcPr>
                </a:tc>
                <a:extLst>
                  <a:ext uri="{0D108BD9-81ED-4DB2-BD59-A6C34878D82A}">
                    <a16:rowId xmlns:a16="http://schemas.microsoft.com/office/drawing/2014/main" val="1995430599"/>
                  </a:ext>
                </a:extLst>
              </a:tr>
              <a:tr h="161587">
                <a:tc>
                  <a:txBody>
                    <a:bodyPr/>
                    <a:lstStyle/>
                    <a:p>
                      <a:pPr marL="0" algn="r" defTabSz="914395" rtl="0" eaLnBrk="1" latinLnBrk="0" hangingPunct="1"/>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５８０千円</a:t>
                      </a:r>
                    </a:p>
                  </a:txBody>
                  <a:tcPr anchor="ctr">
                    <a:solidFill>
                      <a:schemeClr val="bg1"/>
                    </a:solidFill>
                  </a:tcPr>
                </a:tc>
                <a:tc>
                  <a:txBody>
                    <a:bodyPr/>
                    <a:lstStyle/>
                    <a:p>
                      <a:pPr marL="0" algn="r" defTabSz="914395" rtl="0" eaLnBrk="1" latinLnBrk="0" hangingPunct="1"/>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２万円</a:t>
                      </a:r>
                      <a:r>
                        <a:rPr kumimoji="1" lang="en-US" altLang="ja-JP" sz="1400" b="1" u="sng" kern="1200" dirty="0">
                          <a:solidFill>
                            <a:srgbClr val="FF0000"/>
                          </a:solidFill>
                          <a:latin typeface="メイリオ" panose="020B0604030504040204" pitchFamily="50" charset="-128"/>
                          <a:ea typeface="メイリオ" panose="020B0604030504040204" pitchFamily="50" charset="-128"/>
                          <a:cs typeface="+mn-cs"/>
                        </a:rPr>
                        <a:t>/</a:t>
                      </a:r>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頭</a:t>
                      </a:r>
                    </a:p>
                  </a:txBody>
                  <a:tcPr anchor="ctr">
                    <a:solidFill>
                      <a:schemeClr val="bg1"/>
                    </a:solidFill>
                  </a:tcPr>
                </a:tc>
                <a:extLst>
                  <a:ext uri="{0D108BD9-81ED-4DB2-BD59-A6C34878D82A}">
                    <a16:rowId xmlns:a16="http://schemas.microsoft.com/office/drawing/2014/main" val="1160883728"/>
                  </a:ext>
                </a:extLst>
              </a:tr>
              <a:tr h="161587">
                <a:tc>
                  <a:txBody>
                    <a:bodyPr/>
                    <a:lstStyle/>
                    <a:p>
                      <a:pPr marL="0" algn="r" defTabSz="914395" rtl="0" eaLnBrk="1" latinLnBrk="0" hangingPunct="1"/>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５７０千円</a:t>
                      </a:r>
                    </a:p>
                  </a:txBody>
                  <a:tcPr anchor="ctr">
                    <a:solidFill>
                      <a:schemeClr val="bg1"/>
                    </a:solidFill>
                  </a:tcPr>
                </a:tc>
                <a:tc>
                  <a:txBody>
                    <a:bodyPr/>
                    <a:lstStyle/>
                    <a:p>
                      <a:pPr marL="0" algn="r" defTabSz="914395" rtl="0" eaLnBrk="1" latinLnBrk="0" hangingPunct="1"/>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３万円</a:t>
                      </a:r>
                      <a:r>
                        <a:rPr kumimoji="1" lang="en-US" altLang="ja-JP" sz="1400" b="1" u="sng" kern="1200" dirty="0">
                          <a:solidFill>
                            <a:srgbClr val="FF0000"/>
                          </a:solidFill>
                          <a:latin typeface="メイリオ" panose="020B0604030504040204" pitchFamily="50" charset="-128"/>
                          <a:ea typeface="メイリオ" panose="020B0604030504040204" pitchFamily="50" charset="-128"/>
                          <a:cs typeface="+mn-cs"/>
                        </a:rPr>
                        <a:t>/</a:t>
                      </a:r>
                      <a:r>
                        <a:rPr kumimoji="1" lang="ja-JP" altLang="en-US" sz="1400" b="1" u="sng" kern="1200" dirty="0">
                          <a:solidFill>
                            <a:srgbClr val="FF0000"/>
                          </a:solidFill>
                          <a:latin typeface="メイリオ" panose="020B0604030504040204" pitchFamily="50" charset="-128"/>
                          <a:ea typeface="メイリオ" panose="020B0604030504040204" pitchFamily="50" charset="-128"/>
                          <a:cs typeface="+mn-cs"/>
                        </a:rPr>
                        <a:t>頭</a:t>
                      </a:r>
                    </a:p>
                  </a:txBody>
                  <a:tcPr anchor="ctr">
                    <a:solidFill>
                      <a:schemeClr val="bg1"/>
                    </a:solidFill>
                  </a:tcPr>
                </a:tc>
                <a:extLst>
                  <a:ext uri="{0D108BD9-81ED-4DB2-BD59-A6C34878D82A}">
                    <a16:rowId xmlns:a16="http://schemas.microsoft.com/office/drawing/2014/main" val="3711092856"/>
                  </a:ext>
                </a:extLst>
              </a:tr>
            </a:tbl>
          </a:graphicData>
        </a:graphic>
      </p:graphicFrame>
      <p:sp>
        <p:nvSpPr>
          <p:cNvPr id="8" name="テキスト ボックス 7">
            <a:extLst>
              <a:ext uri="{FF2B5EF4-FFF2-40B4-BE49-F238E27FC236}">
                <a16:creationId xmlns:a16="http://schemas.microsoft.com/office/drawing/2014/main" id="{61DAC8CC-C40F-4519-D558-02237BF8989E}"/>
              </a:ext>
            </a:extLst>
          </p:cNvPr>
          <p:cNvSpPr txBox="1"/>
          <p:nvPr/>
        </p:nvSpPr>
        <p:spPr>
          <a:xfrm>
            <a:off x="1159308" y="6502340"/>
            <a:ext cx="3816424" cy="255599"/>
          </a:xfrm>
          <a:prstGeom prst="rect">
            <a:avLst/>
          </a:prstGeom>
          <a:noFill/>
          <a:ln>
            <a:noFill/>
          </a:ln>
        </p:spPr>
        <p:txBody>
          <a:bodyPr wrap="square" rtlCol="0" anchor="t">
            <a:noAutofit/>
          </a:bodyPr>
          <a:lstStyle/>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表は黒毛和種の場合。偏差値７０以上の県は単独算定</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 1">
            <a:extLst>
              <a:ext uri="{FF2B5EF4-FFF2-40B4-BE49-F238E27FC236}">
                <a16:creationId xmlns:a16="http://schemas.microsoft.com/office/drawing/2014/main" id="{725822F9-F1EF-16B0-1DD8-F44A6CD4AF57}"/>
              </a:ext>
            </a:extLst>
          </p:cNvPr>
          <p:cNvSpPr>
            <a:spLocks noGrp="1"/>
          </p:cNvSpPr>
          <p:nvPr>
            <p:ph type="sldNum" sz="quarter" idx="12"/>
          </p:nvPr>
        </p:nvSpPr>
        <p:spPr>
          <a:xfrm>
            <a:off x="7010400" y="6597352"/>
            <a:ext cx="2133600" cy="260648"/>
          </a:xfrm>
        </p:spPr>
        <p:txBody>
          <a:bodyPr/>
          <a:lstStyle/>
          <a:p>
            <a:fld id="{AC0CF3E3-977F-49A5-8EC7-B81E16CC7256}" type="slidenum">
              <a:rPr kumimoji="1" lang="ja-JP" altLang="en-US" smtClean="0"/>
              <a:pPr/>
              <a:t>33</a:t>
            </a:fld>
            <a:endParaRPr kumimoji="1" lang="ja-JP" altLang="en-US" dirty="0"/>
          </a:p>
        </p:txBody>
      </p:sp>
      <p:sp>
        <p:nvSpPr>
          <p:cNvPr id="7" name="正方形/長方形 6">
            <a:extLst>
              <a:ext uri="{FF2B5EF4-FFF2-40B4-BE49-F238E27FC236}">
                <a16:creationId xmlns:a16="http://schemas.microsoft.com/office/drawing/2014/main" id="{FDFBC97A-2CE3-3CBA-A36E-6E17F28D0619}"/>
              </a:ext>
            </a:extLst>
          </p:cNvPr>
          <p:cNvSpPr/>
          <p:nvPr/>
        </p:nvSpPr>
        <p:spPr>
          <a:xfrm>
            <a:off x="5196880" y="2136415"/>
            <a:ext cx="3887834" cy="2300697"/>
          </a:xfrm>
          <a:prstGeom prst="rect">
            <a:avLst/>
          </a:prstGeom>
          <a:noFill/>
          <a:ln>
            <a:solidFill>
              <a:srgbClr val="EEB500"/>
            </a:solidFill>
          </a:ln>
        </p:spPr>
        <p:style>
          <a:lnRef idx="2">
            <a:schemeClr val="accent5"/>
          </a:lnRef>
          <a:fillRef idx="1">
            <a:schemeClr val="lt1"/>
          </a:fillRef>
          <a:effectRef idx="0">
            <a:schemeClr val="accent5"/>
          </a:effectRef>
          <a:fontRef idx="minor">
            <a:schemeClr val="dk1"/>
          </a:fontRef>
        </p:style>
        <p:txBody>
          <a:bodyPr rtlCol="0" anchor="t"/>
          <a:lstStyle/>
          <a:p>
            <a:endParaRPr kumimoji="1" lang="en-US" altLang="ja-JP" sz="1600" dirty="0">
              <a:latin typeface="メイリオ" panose="020B0604030504040204" pitchFamily="50" charset="-128"/>
              <a:ea typeface="メイリオ" panose="020B0604030504040204" pitchFamily="50" charset="-128"/>
            </a:endParaRPr>
          </a:p>
          <a:p>
            <a:pPr>
              <a:spcAft>
                <a:spcPts val="600"/>
              </a:spcAft>
            </a:pPr>
            <a:r>
              <a:rPr kumimoji="1" lang="ja-JP" altLang="en-US" sz="1600" b="1" u="sng" dirty="0">
                <a:solidFill>
                  <a:srgbClr val="FF0000"/>
                </a:solidFill>
                <a:latin typeface="メイリオ" panose="020B0604030504040204" pitchFamily="50" charset="-128"/>
                <a:ea typeface="メイリオ" panose="020B0604030504040204" pitchFamily="50" charset="-128"/>
              </a:rPr>
              <a:t>　和牛肉の新規需要開拓、消費拡大やインバウンド需要の喚起</a:t>
            </a:r>
            <a:r>
              <a:rPr lang="ja-JP" altLang="en-US" sz="1600" dirty="0">
                <a:solidFill>
                  <a:schemeClr val="tx1"/>
                </a:solidFill>
                <a:latin typeface="メイリオ" panose="020B0604030504040204" pitchFamily="50" charset="-128"/>
                <a:ea typeface="メイリオ" panose="020B0604030504040204" pitchFamily="50" charset="-128"/>
              </a:rPr>
              <a:t>を支援！</a:t>
            </a:r>
            <a:endParaRPr lang="en-US" altLang="ja-JP" sz="1600" dirty="0">
              <a:solidFill>
                <a:schemeClr val="tx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83E8FFF-8551-57FF-A1CA-57E4FE1ACFD3}"/>
              </a:ext>
            </a:extLst>
          </p:cNvPr>
          <p:cNvSpPr txBox="1"/>
          <p:nvPr/>
        </p:nvSpPr>
        <p:spPr>
          <a:xfrm>
            <a:off x="5161621" y="1890456"/>
            <a:ext cx="3852000" cy="396000"/>
          </a:xfrm>
          <a:prstGeom prst="roundRect">
            <a:avLst/>
          </a:prstGeom>
          <a:solidFill>
            <a:srgbClr val="EEB500"/>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gn="ct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和牛肉需要拡大緊急対策</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（５０億円）</a:t>
            </a: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8">
            <a:extLst>
              <a:ext uri="{FF2B5EF4-FFF2-40B4-BE49-F238E27FC236}">
                <a16:creationId xmlns:a16="http://schemas.microsoft.com/office/drawing/2014/main" id="{75C057EE-099F-E699-E578-E0AF0D27E57E}"/>
              </a:ext>
            </a:extLst>
          </p:cNvPr>
          <p:cNvSpPr/>
          <p:nvPr/>
        </p:nvSpPr>
        <p:spPr>
          <a:xfrm>
            <a:off x="5350807" y="4012243"/>
            <a:ext cx="3582773" cy="320371"/>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pPr algn="ctr">
              <a:lnSpc>
                <a:spcPct val="120000"/>
              </a:lnSpc>
            </a:pPr>
            <a:r>
              <a:rPr lang="ja-JP" altLang="en-US" sz="1600" b="1" u="sng" dirty="0">
                <a:solidFill>
                  <a:srgbClr val="FF0000"/>
                </a:solidFill>
                <a:latin typeface="メイリオ" pitchFamily="50" charset="-128"/>
                <a:ea typeface="メイリオ" pitchFamily="50" charset="-128"/>
                <a:cs typeface="メイリオ" pitchFamily="50" charset="-128"/>
              </a:rPr>
              <a:t>厳しい情勢の和牛肉需要を喚起！</a:t>
            </a:r>
            <a:endParaRPr lang="en-US" altLang="ja-JP" sz="1100" b="1" u="sng" dirty="0">
              <a:solidFill>
                <a:schemeClr val="tx1"/>
              </a:solidFill>
              <a:latin typeface="メイリオ" pitchFamily="50" charset="-128"/>
              <a:ea typeface="メイリオ" pitchFamily="50" charset="-128"/>
              <a:cs typeface="メイリオ" pitchFamily="50" charset="-128"/>
            </a:endParaRPr>
          </a:p>
        </p:txBody>
      </p:sp>
      <p:sp>
        <p:nvSpPr>
          <p:cNvPr id="12" name="正方形/長方形 11">
            <a:extLst>
              <a:ext uri="{FF2B5EF4-FFF2-40B4-BE49-F238E27FC236}">
                <a16:creationId xmlns:a16="http://schemas.microsoft.com/office/drawing/2014/main" id="{158E22A7-2F7E-14DD-41E8-32C5207D5C6E}"/>
              </a:ext>
            </a:extLst>
          </p:cNvPr>
          <p:cNvSpPr/>
          <p:nvPr/>
        </p:nvSpPr>
        <p:spPr>
          <a:xfrm>
            <a:off x="5232714" y="5013176"/>
            <a:ext cx="3852000" cy="1802619"/>
          </a:xfrm>
          <a:prstGeom prst="rect">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t"/>
          <a:lstStyle/>
          <a:p>
            <a:endParaRPr kumimoji="1" lang="en-US" altLang="ja-JP" dirty="0">
              <a:latin typeface="メイリオ" panose="020B0604030504040204" pitchFamily="50" charset="-128"/>
              <a:ea typeface="メイリオ" panose="020B0604030504040204" pitchFamily="50" charset="-128"/>
            </a:endParaRPr>
          </a:p>
          <a:p>
            <a:pPr>
              <a:spcAft>
                <a:spcPts val="600"/>
              </a:spcAft>
            </a:pPr>
            <a:r>
              <a:rPr kumimoji="1" lang="ja-JP" altLang="en-US" sz="1600" dirty="0">
                <a:solidFill>
                  <a:schemeClr val="tx1"/>
                </a:solidFill>
                <a:latin typeface="メイリオ" panose="020B0604030504040204" pitchFamily="50" charset="-128"/>
                <a:ea typeface="メイリオ" panose="020B0604030504040204" pitchFamily="50" charset="-128"/>
              </a:rPr>
              <a:t>　高齢の繁殖雌牛から、</a:t>
            </a:r>
            <a:r>
              <a:rPr kumimoji="1" lang="ja-JP" altLang="en-US" sz="1600" b="1" u="sng" dirty="0">
                <a:solidFill>
                  <a:srgbClr val="FF0000"/>
                </a:solidFill>
                <a:latin typeface="メイリオ" panose="020B0604030504040204" pitchFamily="50" charset="-128"/>
                <a:ea typeface="メイリオ" panose="020B0604030504040204" pitchFamily="50" charset="-128"/>
              </a:rPr>
              <a:t>増体や肉質に優れた若い繁殖雌牛への更新</a:t>
            </a:r>
            <a:r>
              <a:rPr lang="ja-JP" altLang="en-US" sz="1600" dirty="0">
                <a:solidFill>
                  <a:schemeClr val="tx1"/>
                </a:solidFill>
                <a:latin typeface="メイリオ" panose="020B0604030504040204" pitchFamily="50" charset="-128"/>
                <a:ea typeface="メイリオ" panose="020B0604030504040204" pitchFamily="50" charset="-128"/>
              </a:rPr>
              <a:t>を支援！</a:t>
            </a:r>
            <a:endParaRPr lang="en-US" altLang="ja-JP" sz="1600" b="1" u="sng" dirty="0">
              <a:solidFill>
                <a:srgbClr val="FF0000"/>
              </a:solidFill>
              <a:latin typeface="メイリオ" panose="020B0604030504040204" pitchFamily="50" charset="-128"/>
              <a:ea typeface="メイリオ" panose="020B0604030504040204" pitchFamily="50" charset="-128"/>
            </a:endParaRPr>
          </a:p>
          <a:p>
            <a:endParaRPr lang="en-US" altLang="ja-JP" b="1" u="sng" dirty="0">
              <a:solidFill>
                <a:srgbClr val="FF0000"/>
              </a:solidFill>
              <a:latin typeface="メイリオ" panose="020B0604030504040204" pitchFamily="50" charset="-128"/>
              <a:ea typeface="メイリオ" panose="020B0604030504040204" pitchFamily="50" charset="-128"/>
            </a:endParaRPr>
          </a:p>
          <a:p>
            <a:endParaRPr lang="en-US" altLang="ja-JP" b="1" u="sng" dirty="0">
              <a:solidFill>
                <a:srgbClr val="FF0000"/>
              </a:solidFill>
              <a:latin typeface="メイリオ" panose="020B0604030504040204" pitchFamily="50" charset="-128"/>
              <a:ea typeface="メイリオ" panose="020B0604030504040204" pitchFamily="50" charset="-128"/>
            </a:endParaRPr>
          </a:p>
          <a:p>
            <a:endParaRPr lang="ja-JP" altLang="en-US" sz="1400" b="1" u="sng" dirty="0">
              <a:solidFill>
                <a:srgbClr val="FF0000"/>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4EAE7546-CFB0-3B57-2B93-6E123F24FE4D}"/>
              </a:ext>
            </a:extLst>
          </p:cNvPr>
          <p:cNvSpPr txBox="1"/>
          <p:nvPr/>
        </p:nvSpPr>
        <p:spPr>
          <a:xfrm>
            <a:off x="5232714" y="4825744"/>
            <a:ext cx="3852000" cy="396000"/>
          </a:xfrm>
          <a:prstGeom prst="round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優良繁殖雌牛更新加速化</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（５４億円）</a:t>
            </a:r>
            <a:endPar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吹き出し 8">
            <a:extLst>
              <a:ext uri="{FF2B5EF4-FFF2-40B4-BE49-F238E27FC236}">
                <a16:creationId xmlns:a16="http://schemas.microsoft.com/office/drawing/2014/main" id="{172CB697-AD6D-CEDE-557E-977836BC673B}"/>
              </a:ext>
            </a:extLst>
          </p:cNvPr>
          <p:cNvSpPr/>
          <p:nvPr/>
        </p:nvSpPr>
        <p:spPr>
          <a:xfrm>
            <a:off x="5373682" y="6354140"/>
            <a:ext cx="3582773" cy="315147"/>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pPr algn="ctr">
              <a:lnSpc>
                <a:spcPct val="120000"/>
              </a:lnSpc>
            </a:pPr>
            <a:r>
              <a:rPr lang="ja-JP" altLang="en-US" sz="1600" b="1" u="sng" dirty="0">
                <a:solidFill>
                  <a:srgbClr val="FF0000"/>
                </a:solidFill>
                <a:latin typeface="メイリオ" pitchFamily="50" charset="-128"/>
                <a:ea typeface="メイリオ" pitchFamily="50" charset="-128"/>
                <a:cs typeface="メイリオ" pitchFamily="50" charset="-128"/>
              </a:rPr>
              <a:t>繁殖経営を支援する予算を確保！</a:t>
            </a:r>
            <a:endParaRPr kumimoji="1" lang="en-US" altLang="ja-JP" sz="1100" dirty="0">
              <a:solidFill>
                <a:schemeClr val="tx1"/>
              </a:solidFill>
              <a:latin typeface="メイリオ" pitchFamily="50" charset="-128"/>
              <a:ea typeface="メイリオ" pitchFamily="50" charset="-128"/>
              <a:cs typeface="メイリオ" pitchFamily="50" charset="-128"/>
            </a:endParaRPr>
          </a:p>
        </p:txBody>
      </p:sp>
      <p:sp>
        <p:nvSpPr>
          <p:cNvPr id="26" name="テキスト ボックス 25">
            <a:extLst>
              <a:ext uri="{FF2B5EF4-FFF2-40B4-BE49-F238E27FC236}">
                <a16:creationId xmlns:a16="http://schemas.microsoft.com/office/drawing/2014/main" id="{9D554A90-D4E2-97CE-1344-B1EE4DCE362C}"/>
              </a:ext>
            </a:extLst>
          </p:cNvPr>
          <p:cNvSpPr txBox="1"/>
          <p:nvPr/>
        </p:nvSpPr>
        <p:spPr>
          <a:xfrm>
            <a:off x="5217590" y="3017307"/>
            <a:ext cx="3927217"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フルセット：</a:t>
            </a:r>
            <a:r>
              <a:rPr lang="en-US" altLang="ja-JP" sz="1400" b="1" u="sng" dirty="0">
                <a:solidFill>
                  <a:srgbClr val="FF0000"/>
                </a:solidFill>
                <a:latin typeface="メイリオ" panose="020B0604030504040204" pitchFamily="50" charset="-128"/>
                <a:ea typeface="メイリオ" panose="020B0604030504040204" pitchFamily="50" charset="-128"/>
              </a:rPr>
              <a:t>A5 15</a:t>
            </a:r>
            <a:r>
              <a:rPr lang="ja-JP" altLang="en-US" sz="1400" b="1" u="sng" dirty="0">
                <a:solidFill>
                  <a:srgbClr val="FF0000"/>
                </a:solidFill>
                <a:latin typeface="メイリオ" panose="020B0604030504040204" pitchFamily="50" charset="-128"/>
                <a:ea typeface="メイリオ" panose="020B0604030504040204" pitchFamily="50" charset="-128"/>
              </a:rPr>
              <a:t>万円</a:t>
            </a:r>
            <a:r>
              <a:rPr lang="en-US" altLang="ja-JP" sz="1400" b="1" u="sng" dirty="0">
                <a:solidFill>
                  <a:srgbClr val="FF0000"/>
                </a:solidFill>
                <a:latin typeface="メイリオ" panose="020B0604030504040204" pitchFamily="50" charset="-128"/>
                <a:ea typeface="メイリオ" panose="020B0604030504040204" pitchFamily="50" charset="-128"/>
              </a:rPr>
              <a:t>/</a:t>
            </a:r>
            <a:r>
              <a:rPr lang="ja-JP" altLang="en-US" sz="1400" b="1" u="sng" dirty="0">
                <a:solidFill>
                  <a:srgbClr val="FF0000"/>
                </a:solidFill>
                <a:latin typeface="メイリオ" panose="020B0604030504040204" pitchFamily="50" charset="-128"/>
                <a:ea typeface="メイリオ" panose="020B0604030504040204" pitchFamily="50" charset="-128"/>
              </a:rPr>
              <a:t>頭、</a:t>
            </a:r>
            <a:r>
              <a:rPr lang="en-US" altLang="ja-JP" sz="1400" b="1" u="sng" dirty="0">
                <a:solidFill>
                  <a:srgbClr val="FF0000"/>
                </a:solidFill>
                <a:latin typeface="メイリオ" panose="020B0604030504040204" pitchFamily="50" charset="-128"/>
                <a:ea typeface="メイリオ" panose="020B0604030504040204" pitchFamily="50" charset="-128"/>
              </a:rPr>
              <a:t>A4 10</a:t>
            </a:r>
            <a:r>
              <a:rPr lang="ja-JP" altLang="en-US" sz="1400" b="1" u="sng" dirty="0">
                <a:solidFill>
                  <a:srgbClr val="FF0000"/>
                </a:solidFill>
                <a:latin typeface="メイリオ" panose="020B0604030504040204" pitchFamily="50" charset="-128"/>
                <a:ea typeface="メイリオ" panose="020B0604030504040204" pitchFamily="50" charset="-128"/>
              </a:rPr>
              <a:t>万円</a:t>
            </a:r>
            <a:r>
              <a:rPr lang="en-US" altLang="ja-JP" sz="1400" b="1" u="sng" dirty="0">
                <a:solidFill>
                  <a:srgbClr val="FF0000"/>
                </a:solidFill>
                <a:latin typeface="メイリオ" panose="020B0604030504040204" pitchFamily="50" charset="-128"/>
                <a:ea typeface="メイリオ" panose="020B0604030504040204" pitchFamily="50" charset="-128"/>
              </a:rPr>
              <a:t>/</a:t>
            </a:r>
            <a:r>
              <a:rPr lang="ja-JP" altLang="en-US" sz="1400" b="1" u="sng" dirty="0">
                <a:solidFill>
                  <a:srgbClr val="FF0000"/>
                </a:solidFill>
                <a:latin typeface="メイリオ" panose="020B0604030504040204" pitchFamily="50" charset="-128"/>
                <a:ea typeface="メイリオ" panose="020B0604030504040204" pitchFamily="50" charset="-128"/>
              </a:rPr>
              <a:t>頭</a:t>
            </a:r>
            <a:endParaRPr lang="en-US" altLang="ja-JP" sz="1400" b="1" u="sng" dirty="0">
              <a:solidFill>
                <a:srgbClr val="FF0000"/>
              </a:solidFill>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ロイン系　：</a:t>
            </a:r>
            <a:r>
              <a:rPr lang="en-US" altLang="ja-JP" sz="1400" b="1" u="sng" dirty="0">
                <a:solidFill>
                  <a:srgbClr val="FF0000"/>
                </a:solidFill>
                <a:latin typeface="メイリオ" panose="020B0604030504040204" pitchFamily="50" charset="-128"/>
                <a:ea typeface="メイリオ" panose="020B0604030504040204" pitchFamily="50" charset="-128"/>
              </a:rPr>
              <a:t>1,600</a:t>
            </a:r>
            <a:r>
              <a:rPr lang="ja-JP" altLang="en-US" sz="1400" b="1" u="sng" dirty="0">
                <a:solidFill>
                  <a:srgbClr val="FF0000"/>
                </a:solidFill>
                <a:latin typeface="メイリオ" panose="020B0604030504040204" pitchFamily="50" charset="-128"/>
                <a:ea typeface="メイリオ" panose="020B0604030504040204" pitchFamily="50" charset="-128"/>
              </a:rPr>
              <a:t>円</a:t>
            </a:r>
            <a:r>
              <a:rPr lang="en-US" altLang="ja-JP" sz="1400" b="1" u="sng" dirty="0">
                <a:solidFill>
                  <a:srgbClr val="FF0000"/>
                </a:solidFill>
                <a:latin typeface="メイリオ" panose="020B0604030504040204" pitchFamily="50" charset="-128"/>
                <a:ea typeface="メイリオ" panose="020B0604030504040204" pitchFamily="50" charset="-128"/>
              </a:rPr>
              <a:t>/kg</a:t>
            </a:r>
            <a:endParaRPr lang="ja-JP" altLang="en-US" sz="1400" b="1" u="sng" dirty="0">
              <a:solidFill>
                <a:srgbClr val="FF0000"/>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FF82F57C-E51D-C992-97BB-F0182A5DC325}"/>
              </a:ext>
            </a:extLst>
          </p:cNvPr>
          <p:cNvSpPr txBox="1"/>
          <p:nvPr/>
        </p:nvSpPr>
        <p:spPr>
          <a:xfrm>
            <a:off x="5289703" y="5786100"/>
            <a:ext cx="3927217"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優良な繁殖雌牛　　　　　　　：</a:t>
            </a:r>
            <a:r>
              <a:rPr lang="en-US" altLang="ja-JP" sz="1400" b="1" u="sng" dirty="0">
                <a:solidFill>
                  <a:srgbClr val="FF0000"/>
                </a:solidFill>
                <a:latin typeface="メイリオ" panose="020B0604030504040204" pitchFamily="50" charset="-128"/>
                <a:ea typeface="メイリオ" panose="020B0604030504040204" pitchFamily="50" charset="-128"/>
              </a:rPr>
              <a:t>10</a:t>
            </a:r>
            <a:r>
              <a:rPr lang="ja-JP" altLang="en-US" sz="1400" b="1" u="sng" dirty="0">
                <a:solidFill>
                  <a:srgbClr val="FF0000"/>
                </a:solidFill>
                <a:latin typeface="メイリオ" panose="020B0604030504040204" pitchFamily="50" charset="-128"/>
                <a:ea typeface="メイリオ" panose="020B0604030504040204" pitchFamily="50" charset="-128"/>
              </a:rPr>
              <a:t>万円</a:t>
            </a:r>
            <a:r>
              <a:rPr lang="en-US" altLang="ja-JP" sz="1400" b="1" u="sng" dirty="0">
                <a:solidFill>
                  <a:srgbClr val="FF0000"/>
                </a:solidFill>
                <a:latin typeface="メイリオ" panose="020B0604030504040204" pitchFamily="50" charset="-128"/>
                <a:ea typeface="メイリオ" panose="020B0604030504040204" pitchFamily="50" charset="-128"/>
              </a:rPr>
              <a:t>/</a:t>
            </a:r>
            <a:r>
              <a:rPr lang="ja-JP" altLang="en-US" sz="1400" b="1" u="sng" dirty="0">
                <a:solidFill>
                  <a:srgbClr val="FF0000"/>
                </a:solidFill>
                <a:latin typeface="メイリオ" panose="020B0604030504040204" pitchFamily="50" charset="-128"/>
                <a:ea typeface="メイリオ" panose="020B0604030504040204" pitchFamily="50" charset="-128"/>
              </a:rPr>
              <a:t>頭</a:t>
            </a:r>
            <a:endParaRPr lang="en-US" altLang="ja-JP" sz="1400" b="1" u="sng" dirty="0">
              <a:solidFill>
                <a:srgbClr val="FF0000"/>
              </a:solidFill>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希少な父牛に由来する繁殖雌牛：</a:t>
            </a:r>
            <a:r>
              <a:rPr lang="en-US" altLang="ja-JP" sz="1400" b="1" u="sng" dirty="0">
                <a:solidFill>
                  <a:srgbClr val="FF0000"/>
                </a:solidFill>
                <a:latin typeface="メイリオ" panose="020B0604030504040204" pitchFamily="50" charset="-128"/>
                <a:ea typeface="メイリオ" panose="020B0604030504040204" pitchFamily="50" charset="-128"/>
              </a:rPr>
              <a:t>15</a:t>
            </a:r>
            <a:r>
              <a:rPr lang="ja-JP" altLang="en-US" sz="1400" b="1" u="sng" dirty="0">
                <a:solidFill>
                  <a:srgbClr val="FF0000"/>
                </a:solidFill>
                <a:latin typeface="メイリオ" panose="020B0604030504040204" pitchFamily="50" charset="-128"/>
                <a:ea typeface="メイリオ" panose="020B0604030504040204" pitchFamily="50" charset="-128"/>
              </a:rPr>
              <a:t>万円</a:t>
            </a:r>
            <a:r>
              <a:rPr lang="en-US" altLang="ja-JP" sz="1400" b="1" u="sng" dirty="0">
                <a:solidFill>
                  <a:srgbClr val="FF0000"/>
                </a:solidFill>
                <a:latin typeface="メイリオ" panose="020B0604030504040204" pitchFamily="50" charset="-128"/>
                <a:ea typeface="メイリオ" panose="020B0604030504040204" pitchFamily="50" charset="-128"/>
              </a:rPr>
              <a:t>/</a:t>
            </a:r>
            <a:r>
              <a:rPr lang="ja-JP" altLang="en-US" sz="1400" b="1" u="sng" dirty="0">
                <a:solidFill>
                  <a:srgbClr val="FF0000"/>
                </a:solidFill>
                <a:latin typeface="メイリオ" panose="020B0604030504040204" pitchFamily="50" charset="-128"/>
                <a:ea typeface="メイリオ" panose="020B0604030504040204" pitchFamily="50" charset="-128"/>
              </a:rPr>
              <a:t>頭</a:t>
            </a:r>
          </a:p>
        </p:txBody>
      </p:sp>
      <p:sp>
        <p:nvSpPr>
          <p:cNvPr id="18" name="吹き出し: 角を丸めた四角形 17">
            <a:extLst>
              <a:ext uri="{FF2B5EF4-FFF2-40B4-BE49-F238E27FC236}">
                <a16:creationId xmlns:a16="http://schemas.microsoft.com/office/drawing/2014/main" id="{552A74AB-A4E5-3872-72B1-CE019C70D186}"/>
              </a:ext>
            </a:extLst>
          </p:cNvPr>
          <p:cNvSpPr/>
          <p:nvPr/>
        </p:nvSpPr>
        <p:spPr>
          <a:xfrm>
            <a:off x="6341292" y="3691956"/>
            <a:ext cx="2592288" cy="216024"/>
          </a:xfrm>
          <a:prstGeom prst="wedgeRoundRectCallout">
            <a:avLst>
              <a:gd name="adj1" fmla="val 3687"/>
              <a:gd name="adj2" fmla="val -149143"/>
              <a:gd name="adj3" fmla="val 16667"/>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a:t>要望をふまえ、支援内容を拡充！</a:t>
            </a:r>
          </a:p>
        </p:txBody>
      </p:sp>
      <p:sp>
        <p:nvSpPr>
          <p:cNvPr id="21" name="正方形/長方形 20">
            <a:extLst>
              <a:ext uri="{FF2B5EF4-FFF2-40B4-BE49-F238E27FC236}">
                <a16:creationId xmlns:a16="http://schemas.microsoft.com/office/drawing/2014/main" id="{271C04F7-3836-8FCB-585B-890A27C3CC88}"/>
              </a:ext>
            </a:extLst>
          </p:cNvPr>
          <p:cNvSpPr/>
          <p:nvPr/>
        </p:nvSpPr>
        <p:spPr>
          <a:xfrm rot="21017540">
            <a:off x="5139133" y="4614843"/>
            <a:ext cx="936104" cy="2503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latin typeface="メイリオ" panose="020B0604030504040204" pitchFamily="50" charset="-128"/>
                <a:ea typeface="メイリオ" panose="020B0604030504040204" pitchFamily="50" charset="-128"/>
              </a:rPr>
              <a:t>新規</a:t>
            </a:r>
          </a:p>
        </p:txBody>
      </p:sp>
      <p:sp>
        <p:nvSpPr>
          <p:cNvPr id="24" name="正方形/長方形 23">
            <a:extLst>
              <a:ext uri="{FF2B5EF4-FFF2-40B4-BE49-F238E27FC236}">
                <a16:creationId xmlns:a16="http://schemas.microsoft.com/office/drawing/2014/main" id="{FA54A216-DE3F-7A7A-E950-AAAFD2191413}"/>
              </a:ext>
            </a:extLst>
          </p:cNvPr>
          <p:cNvSpPr/>
          <p:nvPr/>
        </p:nvSpPr>
        <p:spPr>
          <a:xfrm rot="21017540">
            <a:off x="5183986" y="1695164"/>
            <a:ext cx="936104" cy="2503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600" b="1" dirty="0">
                <a:latin typeface="メイリオ" panose="020B0604030504040204" pitchFamily="50" charset="-128"/>
                <a:ea typeface="メイリオ" panose="020B0604030504040204" pitchFamily="50" charset="-128"/>
              </a:rPr>
              <a:t>拡充</a:t>
            </a:r>
            <a:endParaRPr kumimoji="1" lang="ja-JP" altLang="en-US"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19344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51FE08C-8519-6C5F-5B02-BF83DE15C3CA}"/>
              </a:ext>
            </a:extLst>
          </p:cNvPr>
          <p:cNvSpPr/>
          <p:nvPr/>
        </p:nvSpPr>
        <p:spPr>
          <a:xfrm>
            <a:off x="58095" y="1598484"/>
            <a:ext cx="4626391" cy="5259516"/>
          </a:xfrm>
          <a:prstGeom prst="rect">
            <a:avLst/>
          </a:prstGeom>
          <a:noFill/>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5" name="テキスト ボックス 4"/>
          <p:cNvSpPr txBox="1"/>
          <p:nvPr/>
        </p:nvSpPr>
        <p:spPr>
          <a:xfrm>
            <a:off x="0" y="42204"/>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（２）畜産・酪農対策②（酪農関連）</a:t>
            </a:r>
          </a:p>
        </p:txBody>
      </p:sp>
      <p:cxnSp>
        <p:nvCxnSpPr>
          <p:cNvPr id="13" name="直線コネクタ 12">
            <a:extLst>
              <a:ext uri="{FF2B5EF4-FFF2-40B4-BE49-F238E27FC236}">
                <a16:creationId xmlns:a16="http://schemas.microsoft.com/office/drawing/2014/main" id="{CCD6DE4D-DC31-4A72-B1BE-FC925CB18614}"/>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22" name="角丸四角形吹き出し 21"/>
          <p:cNvSpPr/>
          <p:nvPr/>
        </p:nvSpPr>
        <p:spPr>
          <a:xfrm>
            <a:off x="133374" y="5196872"/>
            <a:ext cx="4510634" cy="626235"/>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lnSpc>
                <a:spcPct val="120000"/>
              </a:lnSpc>
            </a:pPr>
            <a:r>
              <a:rPr lang="ja-JP" altLang="en-US" sz="1600" b="1" u="sng" dirty="0">
                <a:solidFill>
                  <a:srgbClr val="FF0000"/>
                </a:solidFill>
                <a:latin typeface="メイリオ" pitchFamily="50" charset="-128"/>
                <a:ea typeface="メイリオ" pitchFamily="50" charset="-128"/>
                <a:cs typeface="メイリオ" pitchFamily="50" charset="-128"/>
              </a:rPr>
              <a:t>生産コストの上昇や物流</a:t>
            </a:r>
            <a:r>
              <a:rPr lang="en-US" altLang="ja-JP" sz="1600" b="1" u="sng" dirty="0">
                <a:solidFill>
                  <a:srgbClr val="FF0000"/>
                </a:solidFill>
                <a:latin typeface="メイリオ" pitchFamily="50" charset="-128"/>
                <a:ea typeface="メイリオ" pitchFamily="50" charset="-128"/>
                <a:cs typeface="メイリオ" pitchFamily="50" charset="-128"/>
              </a:rPr>
              <a:t>2024</a:t>
            </a:r>
            <a:r>
              <a:rPr lang="ja-JP" altLang="en-US" sz="1600" b="1" u="sng" dirty="0">
                <a:solidFill>
                  <a:srgbClr val="FF0000"/>
                </a:solidFill>
                <a:latin typeface="メイリオ" pitchFamily="50" charset="-128"/>
                <a:ea typeface="メイリオ" pitchFamily="50" charset="-128"/>
                <a:cs typeface="メイリオ" pitchFamily="50" charset="-128"/>
              </a:rPr>
              <a:t>年問題をふまえ、関連</a:t>
            </a:r>
            <a:r>
              <a:rPr kumimoji="1" lang="ja-JP" altLang="en-US" sz="1600" b="1" u="sng" dirty="0">
                <a:solidFill>
                  <a:srgbClr val="FF0000"/>
                </a:solidFill>
                <a:latin typeface="メイリオ" pitchFamily="50" charset="-128"/>
                <a:ea typeface="メイリオ" pitchFamily="50" charset="-128"/>
                <a:cs typeface="メイリオ" pitchFamily="50" charset="-128"/>
              </a:rPr>
              <a:t>対策も含め、予算増額を確保！</a:t>
            </a:r>
            <a:endParaRPr kumimoji="1" lang="en-US" altLang="ja-JP" sz="1600" b="1" u="sng" dirty="0">
              <a:solidFill>
                <a:srgbClr val="FF0000"/>
              </a:solidFill>
              <a:latin typeface="メイリオ" pitchFamily="50" charset="-128"/>
              <a:ea typeface="メイリオ" pitchFamily="50" charset="-128"/>
              <a:cs typeface="メイリオ" pitchFamily="50" charset="-128"/>
            </a:endParaRPr>
          </a:p>
        </p:txBody>
      </p:sp>
      <p:sp>
        <p:nvSpPr>
          <p:cNvPr id="33" name="角丸四角形 5">
            <a:extLst>
              <a:ext uri="{FF2B5EF4-FFF2-40B4-BE49-F238E27FC236}">
                <a16:creationId xmlns:a16="http://schemas.microsoft.com/office/drawing/2014/main" id="{121173EF-5887-4554-8F02-4D1CD8B811EC}"/>
              </a:ext>
            </a:extLst>
          </p:cNvPr>
          <p:cNvSpPr/>
          <p:nvPr/>
        </p:nvSpPr>
        <p:spPr>
          <a:xfrm>
            <a:off x="35519" y="620688"/>
            <a:ext cx="9036496" cy="730857"/>
          </a:xfrm>
          <a:prstGeom prst="roundRect">
            <a:avLst>
              <a:gd name="adj" fmla="val 9029"/>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0"/>
          <a:lstStyle/>
          <a:p>
            <a:pPr algn="ctr"/>
            <a:r>
              <a:rPr lang="ja-JP" altLang="en-US" sz="2400" dirty="0"/>
              <a:t>厳しい酪農経営・生乳需給等をふまえ、補給金等の予算増額、</a:t>
            </a:r>
            <a:endParaRPr lang="en-US" altLang="ja-JP" sz="2400" dirty="0"/>
          </a:p>
          <a:p>
            <a:pPr algn="ctr"/>
            <a:r>
              <a:rPr lang="ja-JP" altLang="en-US" sz="2400" dirty="0"/>
              <a:t>様々な対策の新設・拡充を確保</a:t>
            </a:r>
            <a:endParaRPr kumimoji="1" lang="ja-JP" altLang="en-US" sz="2400" dirty="0">
              <a:highlight>
                <a:srgbClr val="FFFF00"/>
              </a:highlight>
            </a:endParaRPr>
          </a:p>
        </p:txBody>
      </p:sp>
      <p:sp>
        <p:nvSpPr>
          <p:cNvPr id="37" name="正方形/長方形 36">
            <a:extLst>
              <a:ext uri="{FF2B5EF4-FFF2-40B4-BE49-F238E27FC236}">
                <a16:creationId xmlns:a16="http://schemas.microsoft.com/office/drawing/2014/main" id="{0860B75F-088C-4544-B198-16727CA4B01E}"/>
              </a:ext>
            </a:extLst>
          </p:cNvPr>
          <p:cNvSpPr/>
          <p:nvPr/>
        </p:nvSpPr>
        <p:spPr>
          <a:xfrm>
            <a:off x="4716016" y="1605572"/>
            <a:ext cx="4388717" cy="1319372"/>
          </a:xfrm>
          <a:prstGeom prst="rect">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A7D2505-3EE4-44CB-9C63-B1B7F10CE1BE}"/>
              </a:ext>
            </a:extLst>
          </p:cNvPr>
          <p:cNvSpPr txBox="1"/>
          <p:nvPr/>
        </p:nvSpPr>
        <p:spPr>
          <a:xfrm>
            <a:off x="4788024" y="1422878"/>
            <a:ext cx="4185511" cy="565962"/>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algn="ct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乳用牛長命連産性等向上緊急支援事業</a:t>
            </a:r>
            <a:endPar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sz="1400" b="1" dirty="0">
                <a:solidFill>
                  <a:schemeClr val="bg1"/>
                </a:solidFill>
                <a:latin typeface="メイリオ" panose="020B0604030504040204" pitchFamily="50" charset="-128"/>
                <a:ea typeface="メイリオ" panose="020B0604030504040204" pitchFamily="50" charset="-128"/>
              </a:rPr>
              <a:t>（</a:t>
            </a: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５０億円）</a:t>
            </a:r>
            <a:endParaRPr kumimoji="1"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B789019F-5FB6-4D2B-B739-84E0D66727F2}"/>
              </a:ext>
            </a:extLst>
          </p:cNvPr>
          <p:cNvSpPr txBox="1"/>
          <p:nvPr/>
        </p:nvSpPr>
        <p:spPr>
          <a:xfrm>
            <a:off x="4669401" y="2070332"/>
            <a:ext cx="4388718" cy="854612"/>
          </a:xfrm>
          <a:prstGeom prst="rect">
            <a:avLst/>
          </a:prstGeom>
          <a:noFill/>
          <a:ln>
            <a:noFill/>
          </a:ln>
        </p:spPr>
        <p:txBody>
          <a:bodyPr wrap="square" rtlCol="0" anchor="t">
            <a:noAutofit/>
          </a:bodyPr>
          <a:lstStyle/>
          <a:p>
            <a:r>
              <a:rPr lang="ja-JP" altLang="en-US" sz="1800" b="1"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b="1" u="sng"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長命連産性の能力の高い乳用種雄牛の精液</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等</a:t>
            </a:r>
            <a:r>
              <a:rPr lang="ja-JP" altLang="en-US" kern="100" spc="-60" dirty="0">
                <a:latin typeface="メイリオ" panose="020B0604030504040204" pitchFamily="50" charset="-128"/>
                <a:ea typeface="メイリオ" panose="020B0604030504040204" pitchFamily="50" charset="-128"/>
                <a:cs typeface="Times New Roman" panose="02020603050405020304" pitchFamily="18" charset="0"/>
              </a:rPr>
              <a:t>の</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利用</a:t>
            </a:r>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に対し、</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奨励金を交付</a:t>
            </a:r>
            <a:endParaRPr lang="en-US"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6,000</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円</a:t>
            </a:r>
            <a:r>
              <a:rPr lang="en-US"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回、</a:t>
            </a:r>
            <a:r>
              <a:rPr lang="en-US"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9,000</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円</a:t>
            </a:r>
            <a:r>
              <a:rPr lang="en-US"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回）</a:t>
            </a:r>
            <a:endParaRPr lang="en-US" altLang="ja-JP"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 1"/>
          <p:cNvSpPr>
            <a:spLocks noGrp="1"/>
          </p:cNvSpPr>
          <p:nvPr>
            <p:ph type="sldNum" sz="quarter" idx="12"/>
          </p:nvPr>
        </p:nvSpPr>
        <p:spPr>
          <a:xfrm>
            <a:off x="6962185" y="6525344"/>
            <a:ext cx="2133600" cy="260648"/>
          </a:xfrm>
        </p:spPr>
        <p:txBody>
          <a:bodyPr/>
          <a:lstStyle/>
          <a:p>
            <a:fld id="{AC0CF3E3-977F-49A5-8EC7-B81E16CC7256}" type="slidenum">
              <a:rPr kumimoji="1" lang="ja-JP" altLang="en-US" smtClean="0"/>
              <a:pPr/>
              <a:t>34</a:t>
            </a:fld>
            <a:endParaRPr kumimoji="1" lang="ja-JP" altLang="en-US" dirty="0"/>
          </a:p>
        </p:txBody>
      </p:sp>
      <p:graphicFrame>
        <p:nvGraphicFramePr>
          <p:cNvPr id="31" name="表 30">
            <a:extLst>
              <a:ext uri="{FF2B5EF4-FFF2-40B4-BE49-F238E27FC236}">
                <a16:creationId xmlns:a16="http://schemas.microsoft.com/office/drawing/2014/main" id="{4B6FA6F2-513E-CD3B-0A07-FB331AE7DB0E}"/>
              </a:ext>
            </a:extLst>
          </p:cNvPr>
          <p:cNvGraphicFramePr>
            <a:graphicFrameLocks noGrp="1"/>
          </p:cNvGraphicFramePr>
          <p:nvPr/>
        </p:nvGraphicFramePr>
        <p:xfrm>
          <a:off x="112303" y="1846121"/>
          <a:ext cx="4513358" cy="3266440"/>
        </p:xfrm>
        <a:graphic>
          <a:graphicData uri="http://schemas.openxmlformats.org/drawingml/2006/table">
            <a:tbl>
              <a:tblPr firstRow="1" bandRow="1">
                <a:tableStyleId>{5940675A-B579-460E-94D1-54222C63F5DA}</a:tableStyleId>
              </a:tblPr>
              <a:tblGrid>
                <a:gridCol w="413336">
                  <a:extLst>
                    <a:ext uri="{9D8B030D-6E8A-4147-A177-3AD203B41FA5}">
                      <a16:colId xmlns:a16="http://schemas.microsoft.com/office/drawing/2014/main" val="4073883045"/>
                    </a:ext>
                  </a:extLst>
                </a:gridCol>
                <a:gridCol w="4100022">
                  <a:extLst>
                    <a:ext uri="{9D8B030D-6E8A-4147-A177-3AD203B41FA5}">
                      <a16:colId xmlns:a16="http://schemas.microsoft.com/office/drawing/2014/main" val="1440399577"/>
                    </a:ext>
                  </a:extLst>
                </a:gridCol>
              </a:tblGrid>
              <a:tr h="370840">
                <a:tc>
                  <a:txBody>
                    <a:bodyPr/>
                    <a:lstStyle/>
                    <a:p>
                      <a:pPr algn="ctr"/>
                      <a:endParaRPr kumimoji="1" lang="ja-JP" altLang="en-US" sz="1600" dirty="0">
                        <a:latin typeface="メイリオ" panose="020B0604030504040204" pitchFamily="50" charset="-128"/>
                        <a:ea typeface="メイリオ" panose="020B0604030504040204" pitchFamily="50" charset="-128"/>
                      </a:endParaRPr>
                    </a:p>
                  </a:txBody>
                  <a:tcPr anchor="ctr">
                    <a:solidFill>
                      <a:schemeClr val="accent5">
                        <a:lumMod val="20000"/>
                        <a:lumOff val="80000"/>
                      </a:schemeClr>
                    </a:solidFill>
                  </a:tcPr>
                </a:tc>
                <a:tc>
                  <a:txBody>
                    <a:bodyPr/>
                    <a:lstStyle/>
                    <a:p>
                      <a:pPr algn="ctr"/>
                      <a:r>
                        <a:rPr kumimoji="1" lang="ja-JP" altLang="en-US" sz="1600" dirty="0">
                          <a:latin typeface="メイリオ" panose="020B0604030504040204" pitchFamily="50" charset="-128"/>
                          <a:ea typeface="メイリオ" panose="020B0604030504040204" pitchFamily="50" charset="-128"/>
                        </a:rPr>
                        <a:t>６年度</a:t>
                      </a:r>
                    </a:p>
                  </a:txBody>
                  <a:tcPr anchor="ctr">
                    <a:solidFill>
                      <a:schemeClr val="accent5">
                        <a:lumMod val="20000"/>
                        <a:lumOff val="80000"/>
                      </a:schemeClr>
                    </a:solidFill>
                  </a:tcPr>
                </a:tc>
                <a:extLst>
                  <a:ext uri="{0D108BD9-81ED-4DB2-BD59-A6C34878D82A}">
                    <a16:rowId xmlns:a16="http://schemas.microsoft.com/office/drawing/2014/main" val="1791410962"/>
                  </a:ext>
                </a:extLst>
              </a:tr>
              <a:tr h="370840">
                <a:tc>
                  <a:txBody>
                    <a:bodyPr/>
                    <a:lstStyle/>
                    <a:p>
                      <a:pPr algn="ctr"/>
                      <a:r>
                        <a:rPr kumimoji="1" lang="ja-JP" altLang="en-US" sz="1600" dirty="0">
                          <a:latin typeface="メイリオ" panose="020B0604030504040204" pitchFamily="50" charset="-128"/>
                          <a:ea typeface="メイリオ" panose="020B0604030504040204" pitchFamily="50" charset="-128"/>
                        </a:rPr>
                        <a:t>単価</a:t>
                      </a:r>
                    </a:p>
                  </a:txBody>
                  <a:tcPr anchor="ctr"/>
                </a:tc>
                <a:tc>
                  <a:txBody>
                    <a:bodyPr/>
                    <a:lstStyle/>
                    <a:p>
                      <a:pPr algn="r"/>
                      <a:r>
                        <a:rPr kumimoji="1" lang="ja-JP" altLang="en-US" sz="1600" b="1" u="sng" dirty="0">
                          <a:solidFill>
                            <a:srgbClr val="FF0000"/>
                          </a:solidFill>
                          <a:latin typeface="メイリオ" panose="020B0604030504040204" pitchFamily="50" charset="-128"/>
                          <a:ea typeface="メイリオ" panose="020B0604030504040204" pitchFamily="50" charset="-128"/>
                        </a:rPr>
                        <a:t>計１１．６７円（＋０．３３円）</a:t>
                      </a:r>
                      <a:endParaRPr kumimoji="1" lang="en-US" altLang="ja-JP" sz="1600" b="1" u="sng" dirty="0">
                        <a:solidFill>
                          <a:srgbClr val="FF0000"/>
                        </a:solidFill>
                        <a:latin typeface="メイリオ" panose="020B0604030504040204" pitchFamily="50" charset="-128"/>
                        <a:ea typeface="メイリオ" panose="020B0604030504040204" pitchFamily="50" charset="-128"/>
                      </a:endParaRPr>
                    </a:p>
                    <a:p>
                      <a:pPr algn="r"/>
                      <a:r>
                        <a:rPr kumimoji="1" lang="ja-JP" altLang="en-US" sz="1600" b="0" u="none" dirty="0">
                          <a:solidFill>
                            <a:schemeClr val="tx1"/>
                          </a:solidFill>
                          <a:latin typeface="メイリオ" panose="020B0604030504040204" pitchFamily="50" charset="-128"/>
                          <a:ea typeface="メイリオ" panose="020B0604030504040204" pitchFamily="50" charset="-128"/>
                        </a:rPr>
                        <a:t>補給金　　　８．９２円（＋０．２３円）</a:t>
                      </a:r>
                      <a:endParaRPr kumimoji="1" lang="en-US" altLang="ja-JP" sz="1600" b="0" u="none" dirty="0">
                        <a:solidFill>
                          <a:schemeClr val="tx1"/>
                        </a:solidFill>
                        <a:latin typeface="メイリオ" panose="020B0604030504040204" pitchFamily="50" charset="-128"/>
                        <a:ea typeface="メイリオ" panose="020B0604030504040204" pitchFamily="50" charset="-128"/>
                      </a:endParaRPr>
                    </a:p>
                    <a:p>
                      <a:pPr algn="r"/>
                      <a:r>
                        <a:rPr kumimoji="1" lang="ja-JP" altLang="en-US" sz="1600" b="0" u="none" dirty="0">
                          <a:solidFill>
                            <a:schemeClr val="tx1"/>
                          </a:solidFill>
                          <a:latin typeface="メイリオ" panose="020B0604030504040204" pitchFamily="50" charset="-128"/>
                          <a:ea typeface="メイリオ" panose="020B0604030504040204" pitchFamily="50" charset="-128"/>
                        </a:rPr>
                        <a:t>調整金　　　２．６８円（＋０．０３円）</a:t>
                      </a:r>
                      <a:endParaRPr kumimoji="1" lang="en-US" altLang="ja-JP" sz="1600" b="0" u="none" dirty="0">
                        <a:solidFill>
                          <a:schemeClr val="tx1"/>
                        </a:solidFill>
                        <a:latin typeface="メイリオ" panose="020B0604030504040204" pitchFamily="50" charset="-128"/>
                        <a:ea typeface="メイリオ" panose="020B0604030504040204" pitchFamily="50" charset="-128"/>
                      </a:endParaRPr>
                    </a:p>
                    <a:p>
                      <a:pPr algn="r"/>
                      <a:r>
                        <a:rPr kumimoji="1" lang="ja-JP" altLang="en-US" sz="1600" b="0" u="none" dirty="0">
                          <a:solidFill>
                            <a:schemeClr val="tx1"/>
                          </a:solidFill>
                          <a:latin typeface="メイリオ" panose="020B0604030504040204" pitchFamily="50" charset="-128"/>
                          <a:ea typeface="メイリオ" panose="020B0604030504040204" pitchFamily="50" charset="-128"/>
                        </a:rPr>
                        <a:t>緊急対策　　０．０７円（　 新　 規 　）</a:t>
                      </a:r>
                      <a:endParaRPr kumimoji="1" lang="en-US" altLang="ja-JP" sz="1600" b="0" u="non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95430599"/>
                  </a:ext>
                </a:extLst>
              </a:tr>
              <a:tr h="370840">
                <a:tc>
                  <a:txBody>
                    <a:bodyPr/>
                    <a:lstStyle/>
                    <a:p>
                      <a:pPr algn="ctr"/>
                      <a:r>
                        <a:rPr kumimoji="1" lang="ja-JP" altLang="en-US" sz="1600" dirty="0">
                          <a:latin typeface="メイリオ" panose="020B0604030504040204" pitchFamily="50" charset="-128"/>
                          <a:ea typeface="メイリオ" panose="020B0604030504040204" pitchFamily="50" charset="-128"/>
                        </a:rPr>
                        <a:t>数量</a:t>
                      </a:r>
                    </a:p>
                  </a:txBody>
                  <a:tcPr anchor="ctr"/>
                </a:tc>
                <a:tc>
                  <a:txBody>
                    <a:bodyPr/>
                    <a:lstStyle/>
                    <a:p>
                      <a:pPr marL="0" algn="r" defTabSz="914395" rtl="0" eaLnBrk="1" latinLnBrk="0" hangingPunct="1"/>
                      <a:r>
                        <a:rPr kumimoji="1" lang="ja-JP" altLang="en-US" sz="1600" b="1" u="sng" kern="1200" dirty="0">
                          <a:solidFill>
                            <a:srgbClr val="FF0000"/>
                          </a:solidFill>
                          <a:latin typeface="メイリオ" panose="020B0604030504040204" pitchFamily="50" charset="-128"/>
                          <a:ea typeface="メイリオ" panose="020B0604030504040204" pitchFamily="50" charset="-128"/>
                          <a:cs typeface="+mn-cs"/>
                        </a:rPr>
                        <a:t>計３４３万トン（＋　３万トン）</a:t>
                      </a:r>
                      <a:endParaRPr kumimoji="1" lang="en-US" altLang="ja-JP" sz="1600" b="1" u="sng" kern="1200" dirty="0">
                        <a:solidFill>
                          <a:srgbClr val="FF0000"/>
                        </a:solidFill>
                        <a:latin typeface="メイリオ" panose="020B0604030504040204" pitchFamily="50" charset="-128"/>
                        <a:ea typeface="メイリオ" panose="020B0604030504040204" pitchFamily="50" charset="-128"/>
                        <a:cs typeface="+mn-cs"/>
                      </a:endParaRPr>
                    </a:p>
                    <a:p>
                      <a:pPr marL="0" algn="r" defTabSz="914395" rtl="0" eaLnBrk="1" latinLnBrk="0" hangingPunct="1"/>
                      <a:r>
                        <a:rPr kumimoji="1" lang="ja-JP" altLang="en-US" sz="1600" b="0" u="none" kern="1200" dirty="0">
                          <a:solidFill>
                            <a:schemeClr val="tx1"/>
                          </a:solidFill>
                          <a:latin typeface="メイリオ" panose="020B0604030504040204" pitchFamily="50" charset="-128"/>
                          <a:ea typeface="メイリオ" panose="020B0604030504040204" pitchFamily="50" charset="-128"/>
                          <a:cs typeface="+mn-cs"/>
                        </a:rPr>
                        <a:t>対象数量　３２５万トン（▲　５万トン）</a:t>
                      </a:r>
                      <a:endParaRPr kumimoji="1" lang="en-US" altLang="ja-JP" sz="1600" b="0" u="none" kern="1200" dirty="0">
                        <a:solidFill>
                          <a:schemeClr val="tx1"/>
                        </a:solidFill>
                        <a:latin typeface="メイリオ" panose="020B0604030504040204" pitchFamily="50" charset="-128"/>
                        <a:ea typeface="メイリオ" panose="020B0604030504040204" pitchFamily="50" charset="-128"/>
                        <a:cs typeface="+mn-cs"/>
                      </a:endParaRPr>
                    </a:p>
                    <a:p>
                      <a:pPr marL="0" algn="r" defTabSz="914395" rtl="0" eaLnBrk="1" latinLnBrk="0" hangingPunct="1"/>
                      <a:r>
                        <a:rPr kumimoji="1" lang="ja-JP" altLang="en-US" sz="1600" b="0" u="none" kern="1200" dirty="0">
                          <a:solidFill>
                            <a:schemeClr val="tx1"/>
                          </a:solidFill>
                          <a:latin typeface="メイリオ" panose="020B0604030504040204" pitchFamily="50" charset="-128"/>
                          <a:ea typeface="メイリオ" panose="020B0604030504040204" pitchFamily="50" charset="-128"/>
                          <a:cs typeface="+mn-cs"/>
                        </a:rPr>
                        <a:t>緊急対策　</a:t>
                      </a:r>
                      <a:r>
                        <a:rPr kumimoji="1" lang="en-US" altLang="ja-JP" sz="1600" b="0" u="none"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600" b="0" u="none" kern="1200" dirty="0">
                          <a:solidFill>
                            <a:schemeClr val="tx1"/>
                          </a:solidFill>
                          <a:latin typeface="メイリオ" panose="020B0604030504040204" pitchFamily="50" charset="-128"/>
                          <a:ea typeface="メイリオ" panose="020B0604030504040204" pitchFamily="50" charset="-128"/>
                          <a:cs typeface="+mn-cs"/>
                        </a:rPr>
                        <a:t>１８万トン（＋　８万トン）</a:t>
                      </a:r>
                      <a:endParaRPr kumimoji="1" lang="en-US" altLang="ja-JP" sz="1600" b="0" u="none" kern="1200" dirty="0">
                        <a:solidFill>
                          <a:schemeClr val="tx1"/>
                        </a:solidFill>
                        <a:latin typeface="メイリオ" panose="020B0604030504040204" pitchFamily="50" charset="-128"/>
                        <a:ea typeface="メイリオ" panose="020B0604030504040204" pitchFamily="50" charset="-128"/>
                        <a:cs typeface="+mn-cs"/>
                      </a:endParaRPr>
                    </a:p>
                    <a:p>
                      <a:pPr marL="0" algn="r" defTabSz="914395" rtl="0" eaLnBrk="1" latinLnBrk="0" hangingPunct="1"/>
                      <a:r>
                        <a:rPr kumimoji="1" lang="en-US" altLang="ja-JP" sz="1200" b="0" u="none"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200" b="0" u="none" kern="1200" dirty="0">
                          <a:solidFill>
                            <a:schemeClr val="tx1"/>
                          </a:solidFill>
                          <a:latin typeface="メイリオ" panose="020B0604030504040204" pitchFamily="50" charset="-128"/>
                          <a:ea typeface="メイリオ" panose="020B0604030504040204" pitchFamily="50" charset="-128"/>
                          <a:cs typeface="+mn-cs"/>
                        </a:rPr>
                        <a:t>うち１３万トンは脂肪分のみ</a:t>
                      </a:r>
                    </a:p>
                  </a:txBody>
                  <a:tcPr anchor="ctr"/>
                </a:tc>
                <a:extLst>
                  <a:ext uri="{0D108BD9-81ED-4DB2-BD59-A6C34878D82A}">
                    <a16:rowId xmlns:a16="http://schemas.microsoft.com/office/drawing/2014/main" val="299933918"/>
                  </a:ext>
                </a:extLst>
              </a:tr>
              <a:tr h="370840">
                <a:tc>
                  <a:txBody>
                    <a:bodyPr/>
                    <a:lstStyle/>
                    <a:p>
                      <a:pPr algn="ctr"/>
                      <a:r>
                        <a:rPr kumimoji="1" lang="ja-JP" altLang="en-US" sz="1600" dirty="0">
                          <a:latin typeface="メイリオ" panose="020B0604030504040204" pitchFamily="50" charset="-128"/>
                          <a:ea typeface="メイリオ" panose="020B0604030504040204" pitchFamily="50" charset="-128"/>
                        </a:rPr>
                        <a:t>総額</a:t>
                      </a:r>
                    </a:p>
                  </a:txBody>
                  <a:tcPr anchor="ctr"/>
                </a:tc>
                <a:tc>
                  <a:txBody>
                    <a:bodyPr/>
                    <a:lstStyle/>
                    <a:p>
                      <a:pPr marL="0" algn="r" defTabSz="914395" rtl="0" eaLnBrk="1" latinLnBrk="0" hangingPunct="1"/>
                      <a:r>
                        <a:rPr kumimoji="1" lang="ja-JP" altLang="en-US" sz="1600" b="1" u="sng" kern="1200" dirty="0">
                          <a:solidFill>
                            <a:srgbClr val="FF0000"/>
                          </a:solidFill>
                          <a:latin typeface="メイリオ" panose="020B0604030504040204" pitchFamily="50" charset="-128"/>
                          <a:ea typeface="メイリオ" panose="020B0604030504040204" pitchFamily="50" charset="-128"/>
                          <a:cs typeface="+mn-cs"/>
                        </a:rPr>
                        <a:t>３９２．７億円（＋７．１億円）</a:t>
                      </a:r>
                      <a:endParaRPr kumimoji="1" lang="en-US" altLang="ja-JP" sz="1600" b="1" u="sng" kern="1200" dirty="0">
                        <a:solidFill>
                          <a:srgbClr val="FF0000"/>
                        </a:solidFill>
                        <a:latin typeface="メイリオ" panose="020B0604030504040204" pitchFamily="50" charset="-128"/>
                        <a:ea typeface="メイリオ" panose="020B0604030504040204" pitchFamily="50" charset="-128"/>
                        <a:cs typeface="+mn-cs"/>
                      </a:endParaRPr>
                    </a:p>
                    <a:p>
                      <a:pPr marL="0" algn="r" defTabSz="914395" rtl="0" eaLnBrk="1" latinLnBrk="0" hangingPunct="1"/>
                      <a:r>
                        <a:rPr kumimoji="1" lang="ja-JP" altLang="en-US" sz="1600" b="0" u="none" kern="1200" dirty="0">
                          <a:solidFill>
                            <a:schemeClr val="tx1"/>
                          </a:solidFill>
                          <a:latin typeface="メイリオ" panose="020B0604030504040204" pitchFamily="50" charset="-128"/>
                          <a:ea typeface="メイリオ" panose="020B0604030504040204" pitchFamily="50" charset="-128"/>
                          <a:cs typeface="+mn-cs"/>
                        </a:rPr>
                        <a:t>補給金等３７７．０億円（＋２．８億円）</a:t>
                      </a:r>
                      <a:endParaRPr kumimoji="1" lang="en-US" altLang="ja-JP" sz="1600" b="0" u="none" kern="1200" dirty="0">
                        <a:solidFill>
                          <a:schemeClr val="tx1"/>
                        </a:solidFill>
                        <a:latin typeface="メイリオ" panose="020B0604030504040204" pitchFamily="50" charset="-128"/>
                        <a:ea typeface="メイリオ" panose="020B0604030504040204" pitchFamily="50" charset="-128"/>
                        <a:cs typeface="+mn-cs"/>
                      </a:endParaRPr>
                    </a:p>
                    <a:p>
                      <a:pPr marL="0" algn="r" defTabSz="914395" rtl="0" eaLnBrk="1" latinLnBrk="0" hangingPunct="1"/>
                      <a:r>
                        <a:rPr kumimoji="1" lang="ja-JP" altLang="en-US" sz="1600" b="0" u="none" kern="1200" dirty="0">
                          <a:solidFill>
                            <a:schemeClr val="tx1"/>
                          </a:solidFill>
                          <a:latin typeface="メイリオ" panose="020B0604030504040204" pitchFamily="50" charset="-128"/>
                          <a:ea typeface="メイリオ" panose="020B0604030504040204" pitchFamily="50" charset="-128"/>
                          <a:cs typeface="+mn-cs"/>
                        </a:rPr>
                        <a:t>緊急対策　１５．７億円（＋４．３億円）</a:t>
                      </a:r>
                    </a:p>
                  </a:txBody>
                  <a:tcPr anchor="ctr"/>
                </a:tc>
                <a:extLst>
                  <a:ext uri="{0D108BD9-81ED-4DB2-BD59-A6C34878D82A}">
                    <a16:rowId xmlns:a16="http://schemas.microsoft.com/office/drawing/2014/main" val="3937034373"/>
                  </a:ext>
                </a:extLst>
              </a:tr>
            </a:tbl>
          </a:graphicData>
        </a:graphic>
      </p:graphicFrame>
      <p:sp>
        <p:nvSpPr>
          <p:cNvPr id="6" name="テキスト ボックス 5">
            <a:extLst>
              <a:ext uri="{FF2B5EF4-FFF2-40B4-BE49-F238E27FC236}">
                <a16:creationId xmlns:a16="http://schemas.microsoft.com/office/drawing/2014/main" id="{BA5BC677-20DC-5D48-B4BA-A988DEE05CDE}"/>
              </a:ext>
            </a:extLst>
          </p:cNvPr>
          <p:cNvSpPr txBox="1"/>
          <p:nvPr/>
        </p:nvSpPr>
        <p:spPr>
          <a:xfrm>
            <a:off x="169369" y="1429949"/>
            <a:ext cx="4388718" cy="34286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nSpc>
                <a:spcPct val="150000"/>
              </a:lnSpc>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加工原料乳生産者補給金の引き上げ等</a:t>
            </a:r>
            <a:endPar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吹き出し 20">
            <a:extLst>
              <a:ext uri="{FF2B5EF4-FFF2-40B4-BE49-F238E27FC236}">
                <a16:creationId xmlns:a16="http://schemas.microsoft.com/office/drawing/2014/main" id="{01A4D97E-C41A-EF3C-74A3-E1FFD1D43390}"/>
              </a:ext>
            </a:extLst>
          </p:cNvPr>
          <p:cNvSpPr/>
          <p:nvPr/>
        </p:nvSpPr>
        <p:spPr>
          <a:xfrm flipH="1">
            <a:off x="133374" y="5909414"/>
            <a:ext cx="4510634" cy="831954"/>
          </a:xfrm>
          <a:prstGeom prst="wedgeRoundRectCallout">
            <a:avLst>
              <a:gd name="adj1" fmla="val 23196"/>
              <a:gd name="adj2" fmla="val -23638"/>
              <a:gd name="adj3" fmla="val 16667"/>
            </a:avLst>
          </a:prstGeom>
          <a:ln/>
        </p:spPr>
        <p:style>
          <a:lnRef idx="1">
            <a:schemeClr val="accent5"/>
          </a:lnRef>
          <a:fillRef idx="2">
            <a:schemeClr val="accent5"/>
          </a:fillRef>
          <a:effectRef idx="1">
            <a:schemeClr val="accent5"/>
          </a:effectRef>
          <a:fontRef idx="minor">
            <a:schemeClr val="dk1"/>
          </a:fontRef>
        </p:style>
        <p:txBody>
          <a:bodyPr rtlCol="0" anchor="t"/>
          <a:lstStyle/>
          <a:p>
            <a:r>
              <a:rPr lang="ja-JP" altLang="en-US" sz="1400" dirty="0">
                <a:solidFill>
                  <a:schemeClr val="tx1"/>
                </a:solidFill>
                <a:latin typeface="メイリオ" panose="020B0604030504040204" pitchFamily="50" charset="-128"/>
                <a:ea typeface="メイリオ" panose="020B0604030504040204" pitchFamily="50" charset="-128"/>
              </a:rPr>
              <a:t>酪農家間の不公平感の解消等に向け、</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b="1" u="sng" dirty="0">
                <a:solidFill>
                  <a:srgbClr val="FF0000"/>
                </a:solidFill>
                <a:latin typeface="メイリオ" panose="020B0604030504040204" pitchFamily="50" charset="-128"/>
                <a:ea typeface="メイリオ" panose="020B0604030504040204" pitchFamily="50" charset="-128"/>
              </a:rPr>
              <a:t>今年度内に畜安法の省令改正（運用改善）、</a:t>
            </a:r>
            <a:endParaRPr kumimoji="1" lang="en-US" altLang="ja-JP" sz="1400" b="1" u="sng" dirty="0">
              <a:solidFill>
                <a:srgbClr val="FF0000"/>
              </a:solidFill>
              <a:latin typeface="メイリオ" panose="020B0604030504040204" pitchFamily="50" charset="-128"/>
              <a:ea typeface="メイリオ" panose="020B0604030504040204" pitchFamily="50" charset="-128"/>
            </a:endParaRPr>
          </a:p>
          <a:p>
            <a:r>
              <a:rPr lang="ja-JP" altLang="en-US" sz="1400" b="1" u="sng" dirty="0">
                <a:solidFill>
                  <a:srgbClr val="FF0000"/>
                </a:solidFill>
                <a:latin typeface="メイリオ" panose="020B0604030504040204" pitchFamily="50" charset="-128"/>
                <a:ea typeface="メイリオ" panose="020B0604030504040204" pitchFamily="50" charset="-128"/>
              </a:rPr>
              <a:t>次期酪肉近の検討における更なる議論</a:t>
            </a:r>
            <a:r>
              <a:rPr lang="ja-JP" altLang="en-US" sz="1400" dirty="0">
                <a:latin typeface="メイリオ" panose="020B0604030504040204" pitchFamily="50" charset="-128"/>
                <a:ea typeface="メイリオ" panose="020B0604030504040204" pitchFamily="50" charset="-128"/>
              </a:rPr>
              <a:t>等も</a:t>
            </a:r>
            <a:r>
              <a:rPr kumimoji="1" lang="ja-JP" altLang="en-US" sz="1400" dirty="0">
                <a:latin typeface="メイリオ" panose="020B0604030504040204" pitchFamily="50" charset="-128"/>
                <a:ea typeface="メイリオ" panose="020B0604030504040204" pitchFamily="50" charset="-128"/>
              </a:rPr>
              <a:t>予定！</a:t>
            </a:r>
          </a:p>
        </p:txBody>
      </p:sp>
      <p:sp>
        <p:nvSpPr>
          <p:cNvPr id="9" name="正方形/長方形 8">
            <a:extLst>
              <a:ext uri="{FF2B5EF4-FFF2-40B4-BE49-F238E27FC236}">
                <a16:creationId xmlns:a16="http://schemas.microsoft.com/office/drawing/2014/main" id="{3456D3A0-7D0B-207F-0CB3-D19D3B52F477}"/>
              </a:ext>
            </a:extLst>
          </p:cNvPr>
          <p:cNvSpPr/>
          <p:nvPr/>
        </p:nvSpPr>
        <p:spPr>
          <a:xfrm rot="21017540">
            <a:off x="4782405" y="1687199"/>
            <a:ext cx="936104" cy="2503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latin typeface="メイリオ" panose="020B0604030504040204" pitchFamily="50" charset="-128"/>
                <a:ea typeface="メイリオ" panose="020B0604030504040204" pitchFamily="50" charset="-128"/>
              </a:rPr>
              <a:t>新規</a:t>
            </a:r>
          </a:p>
        </p:txBody>
      </p:sp>
      <p:sp>
        <p:nvSpPr>
          <p:cNvPr id="10" name="正方形/長方形 9">
            <a:extLst>
              <a:ext uri="{FF2B5EF4-FFF2-40B4-BE49-F238E27FC236}">
                <a16:creationId xmlns:a16="http://schemas.microsoft.com/office/drawing/2014/main" id="{6EC5345F-4FA4-6D2E-E4D1-190879AF1D33}"/>
              </a:ext>
            </a:extLst>
          </p:cNvPr>
          <p:cNvSpPr/>
          <p:nvPr/>
        </p:nvSpPr>
        <p:spPr>
          <a:xfrm>
            <a:off x="4721917" y="5210122"/>
            <a:ext cx="4388717" cy="1603254"/>
          </a:xfrm>
          <a:prstGeom prst="rect">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37B05B2B-DD34-9E71-319C-08FBA1D655B6}"/>
              </a:ext>
            </a:extLst>
          </p:cNvPr>
          <p:cNvSpPr txBox="1"/>
          <p:nvPr/>
        </p:nvSpPr>
        <p:spPr>
          <a:xfrm>
            <a:off x="4798108" y="5070350"/>
            <a:ext cx="4185511" cy="292402"/>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algn="ct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国産チーズの競争力強化対策</a:t>
            </a:r>
            <a:r>
              <a:rPr lang="ja-JP" altLang="en-US" sz="1400" b="1" dirty="0">
                <a:solidFill>
                  <a:schemeClr val="bg1"/>
                </a:solidFill>
                <a:latin typeface="メイリオ" panose="020B0604030504040204" pitchFamily="50" charset="-128"/>
                <a:ea typeface="メイリオ" panose="020B0604030504040204" pitchFamily="50" charset="-128"/>
              </a:rPr>
              <a:t>（</a:t>
            </a: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６１億円）</a:t>
            </a:r>
            <a:endParaRPr kumimoji="1"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9F035E-E66C-1418-1B88-20EA8BE68CF1}"/>
              </a:ext>
            </a:extLst>
          </p:cNvPr>
          <p:cNvSpPr txBox="1"/>
          <p:nvPr/>
        </p:nvSpPr>
        <p:spPr>
          <a:xfrm>
            <a:off x="4675267" y="5958763"/>
            <a:ext cx="4388718" cy="854612"/>
          </a:xfrm>
          <a:prstGeom prst="rect">
            <a:avLst/>
          </a:prstGeom>
          <a:noFill/>
          <a:ln>
            <a:noFill/>
          </a:ln>
        </p:spPr>
        <p:txBody>
          <a:bodyPr wrap="square" rtlCol="0" anchor="t">
            <a:noAutofit/>
          </a:bodyPr>
          <a:lstStyle/>
          <a:p>
            <a:r>
              <a:rPr lang="ja-JP" altLang="en-US" sz="1800"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酪農家による原料乳の高品質化・コスト低減の取り組み</a:t>
            </a:r>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b="1" u="sng"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乳業メーカーのチーズ生産拡大</a:t>
            </a:r>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等</a:t>
            </a:r>
            <a:r>
              <a:rPr lang="ja-JP" altLang="ja-JP"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を支援</a:t>
            </a:r>
            <a:endParaRPr lang="en-US" altLang="ja-JP" sz="16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384BC98-6BC5-DED9-0EEE-39FB2C39BAE4}"/>
              </a:ext>
            </a:extLst>
          </p:cNvPr>
          <p:cNvSpPr/>
          <p:nvPr/>
        </p:nvSpPr>
        <p:spPr>
          <a:xfrm>
            <a:off x="4707068" y="3279651"/>
            <a:ext cx="4388717" cy="1589509"/>
          </a:xfrm>
          <a:prstGeom prst="rect">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4588B2EA-9783-112F-D324-950E261195DE}"/>
              </a:ext>
            </a:extLst>
          </p:cNvPr>
          <p:cNvSpPr txBox="1"/>
          <p:nvPr/>
        </p:nvSpPr>
        <p:spPr>
          <a:xfrm>
            <a:off x="4770802" y="3085985"/>
            <a:ext cx="4185511" cy="343016"/>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bIns="72000" rtlCol="0" anchor="t" anchorCtr="1">
            <a:noAutofit/>
          </a:bodyPr>
          <a:lstStyle/>
          <a:p>
            <a:pPr algn="ct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国産畜産物利用安定化対策事業</a:t>
            </a:r>
            <a:r>
              <a:rPr lang="ja-JP" altLang="en-US" sz="1400" b="1" dirty="0">
                <a:solidFill>
                  <a:schemeClr val="bg1"/>
                </a:solidFill>
                <a:latin typeface="メイリオ" panose="020B0604030504040204" pitchFamily="50" charset="-128"/>
                <a:ea typeface="メイリオ" panose="020B0604030504040204" pitchFamily="50" charset="-128"/>
              </a:rPr>
              <a:t>（４０</a:t>
            </a: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EEB3E97C-3949-53F2-CE69-F841BFD4FE93}"/>
              </a:ext>
            </a:extLst>
          </p:cNvPr>
          <p:cNvSpPr txBox="1"/>
          <p:nvPr/>
        </p:nvSpPr>
        <p:spPr>
          <a:xfrm>
            <a:off x="4669401" y="3933057"/>
            <a:ext cx="4388718" cy="854612"/>
          </a:xfrm>
          <a:prstGeom prst="rect">
            <a:avLst/>
          </a:prstGeom>
          <a:noFill/>
          <a:ln>
            <a:noFill/>
          </a:ln>
        </p:spPr>
        <p:txBody>
          <a:bodyPr wrap="square" rtlCol="0" anchor="t">
            <a:noAutofit/>
          </a:bodyPr>
          <a:lstStyle/>
          <a:p>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　生産者・乳業者が協調して行う</a:t>
            </a:r>
            <a:r>
              <a:rPr lang="ja-JP" altLang="en-US" sz="1800" b="1" u="sng"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脱脂粉乳在庫削減</a:t>
            </a:r>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の推進、</a:t>
            </a:r>
            <a:r>
              <a:rPr lang="ja-JP" altLang="en-US" sz="1800" b="1" u="sng" kern="100" spc="-6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乳製品の消費拡大</a:t>
            </a:r>
            <a:r>
              <a:rPr lang="ja-JP" altLang="en-US" sz="1800" kern="100" spc="-60" dirty="0">
                <a:effectLst/>
                <a:latin typeface="メイリオ" panose="020B0604030504040204" pitchFamily="50" charset="-128"/>
                <a:ea typeface="メイリオ" panose="020B0604030504040204" pitchFamily="50" charset="-128"/>
                <a:cs typeface="Times New Roman" panose="02020603050405020304" pitchFamily="18" charset="0"/>
              </a:rPr>
              <a:t>のプロモーション等を支援</a:t>
            </a:r>
            <a:endPar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7C6378E2-204D-844B-1E47-C8BE3ABE31A1}"/>
              </a:ext>
            </a:extLst>
          </p:cNvPr>
          <p:cNvSpPr/>
          <p:nvPr/>
        </p:nvSpPr>
        <p:spPr>
          <a:xfrm rot="21278111">
            <a:off x="4662345" y="3536094"/>
            <a:ext cx="3024336" cy="2487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ltLang="ja-JP" sz="1600" b="1" dirty="0" err="1">
                <a:latin typeface="メイリオ" panose="020B0604030504040204" pitchFamily="50" charset="-128"/>
                <a:ea typeface="メイリオ" panose="020B0604030504040204" pitchFamily="50" charset="-128"/>
              </a:rPr>
              <a:t>Alic</a:t>
            </a:r>
            <a:r>
              <a:rPr lang="ja-JP" altLang="en-US" sz="1600" b="1" dirty="0">
                <a:latin typeface="メイリオ" panose="020B0604030504040204" pitchFamily="50" charset="-128"/>
                <a:ea typeface="メイリオ" panose="020B0604030504040204" pitchFamily="50" charset="-128"/>
              </a:rPr>
              <a:t>予算から補正予算に移行</a:t>
            </a:r>
            <a:endParaRPr kumimoji="1" lang="ja-JP" altLang="en-US" sz="1600" b="1" dirty="0">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48177B13-13AA-1985-DE95-03C2FF229484}"/>
              </a:ext>
            </a:extLst>
          </p:cNvPr>
          <p:cNvSpPr/>
          <p:nvPr/>
        </p:nvSpPr>
        <p:spPr>
          <a:xfrm rot="21278111">
            <a:off x="4711011" y="5451530"/>
            <a:ext cx="3024336" cy="2487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ltLang="ja-JP" sz="1600" b="1" dirty="0" err="1">
                <a:latin typeface="メイリオ" panose="020B0604030504040204" pitchFamily="50" charset="-128"/>
                <a:ea typeface="メイリオ" panose="020B0604030504040204" pitchFamily="50" charset="-128"/>
              </a:rPr>
              <a:t>Alic</a:t>
            </a:r>
            <a:r>
              <a:rPr lang="ja-JP" altLang="en-US" sz="1600" b="1" dirty="0">
                <a:latin typeface="メイリオ" panose="020B0604030504040204" pitchFamily="50" charset="-128"/>
                <a:ea typeface="メイリオ" panose="020B0604030504040204" pitchFamily="50" charset="-128"/>
              </a:rPr>
              <a:t>予算から補正予算に移行</a:t>
            </a:r>
            <a:endParaRPr kumimoji="1" lang="ja-JP" altLang="en-US" sz="1600" b="1" dirty="0">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53919FB5-3721-ED72-AC2C-E7D9B03C76AF}"/>
              </a:ext>
            </a:extLst>
          </p:cNvPr>
          <p:cNvSpPr/>
          <p:nvPr/>
        </p:nvSpPr>
        <p:spPr>
          <a:xfrm rot="21278111">
            <a:off x="7518726" y="5581503"/>
            <a:ext cx="1422836" cy="2519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latin typeface="メイリオ" panose="020B0604030504040204" pitchFamily="50" charset="-128"/>
                <a:ea typeface="メイリオ" panose="020B0604030504040204" pitchFamily="50" charset="-128"/>
              </a:rPr>
              <a:t>メニュー拡充</a:t>
            </a:r>
          </a:p>
        </p:txBody>
      </p:sp>
      <p:sp>
        <p:nvSpPr>
          <p:cNvPr id="27" name="正方形/長方形 26">
            <a:extLst>
              <a:ext uri="{FF2B5EF4-FFF2-40B4-BE49-F238E27FC236}">
                <a16:creationId xmlns:a16="http://schemas.microsoft.com/office/drawing/2014/main" id="{668E1408-83E8-A77D-DDB3-AF413A325E06}"/>
              </a:ext>
            </a:extLst>
          </p:cNvPr>
          <p:cNvSpPr/>
          <p:nvPr/>
        </p:nvSpPr>
        <p:spPr>
          <a:xfrm rot="21278111">
            <a:off x="7518725" y="3638980"/>
            <a:ext cx="1422836" cy="2519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latin typeface="メイリオ" panose="020B0604030504040204" pitchFamily="50" charset="-128"/>
                <a:ea typeface="メイリオ" panose="020B0604030504040204" pitchFamily="50" charset="-128"/>
              </a:rPr>
              <a:t>メニュー拡充</a:t>
            </a:r>
          </a:p>
        </p:txBody>
      </p:sp>
    </p:spTree>
    <p:extLst>
      <p:ext uri="{BB962C8B-B14F-4D97-AF65-F5344CB8AC3E}">
        <p14:creationId xmlns:p14="http://schemas.microsoft.com/office/powerpoint/2010/main" val="732332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07504" y="708425"/>
            <a:ext cx="8965111" cy="827672"/>
          </a:xfrm>
          <a:prstGeom prst="roundRect">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1"/>
          <a:lstStyle/>
          <a:p>
            <a:pPr algn="ctr">
              <a:spcAft>
                <a:spcPts val="600"/>
              </a:spcAft>
            </a:pPr>
            <a:r>
              <a:rPr lang="ja-JP" altLang="en-US" sz="2400" dirty="0">
                <a:solidFill>
                  <a:prstClr val="black"/>
                </a:solidFill>
                <a:latin typeface="+mn-ea"/>
              </a:rPr>
              <a:t>「産地生産基盤パワーアップ事業」「強い農業づくり総合支援交付金」等の予算確保と拡充、国産花粉確保に向けた緊急対策予算確保</a:t>
            </a:r>
            <a:endParaRPr lang="en-US" altLang="ja-JP" sz="2400" dirty="0">
              <a:solidFill>
                <a:prstClr val="black"/>
              </a:solidFill>
              <a:latin typeface="+mn-ea"/>
            </a:endParaRPr>
          </a:p>
        </p:txBody>
      </p:sp>
      <p:grpSp>
        <p:nvGrpSpPr>
          <p:cNvPr id="11" name="グループ化 10">
            <a:extLst>
              <a:ext uri="{FF2B5EF4-FFF2-40B4-BE49-F238E27FC236}">
                <a16:creationId xmlns:a16="http://schemas.microsoft.com/office/drawing/2014/main" id="{B4EBD561-FF0B-4804-BDD7-E28C34E9E13F}"/>
              </a:ext>
            </a:extLst>
          </p:cNvPr>
          <p:cNvGrpSpPr/>
          <p:nvPr/>
        </p:nvGrpSpPr>
        <p:grpSpPr>
          <a:xfrm>
            <a:off x="95296" y="4542509"/>
            <a:ext cx="4819492" cy="2226636"/>
            <a:chOff x="7877" y="1890283"/>
            <a:chExt cx="5068786" cy="4879679"/>
          </a:xfrm>
        </p:grpSpPr>
        <p:sp>
          <p:nvSpPr>
            <p:cNvPr id="178" name="正方形/長方形 177">
              <a:extLst>
                <a:ext uri="{FF2B5EF4-FFF2-40B4-BE49-F238E27FC236}">
                  <a16:creationId xmlns:a16="http://schemas.microsoft.com/office/drawing/2014/main" id="{0011991A-5C84-4160-86A9-BC07ACAFDF06}"/>
                </a:ext>
              </a:extLst>
            </p:cNvPr>
            <p:cNvSpPr/>
            <p:nvPr/>
          </p:nvSpPr>
          <p:spPr>
            <a:xfrm>
              <a:off x="7877" y="1890283"/>
              <a:ext cx="5068786" cy="4741992"/>
            </a:xfrm>
            <a:prstGeom prst="rect">
              <a:avLst/>
            </a:prstGeom>
            <a:noFill/>
            <a:ln w="76200" cap="rnd" cmpd="dbl">
              <a:noFill/>
              <a:extLst>
                <a:ext uri="{C807C97D-BFC1-408E-A445-0C87EB9F89A2}">
                  <ask:lineSketchStyleProps xmlns:ask="http://schemas.microsoft.com/office/drawing/2018/sketchyshapes" xmlns="" sd="856525833">
                    <a:custGeom>
                      <a:avLst/>
                      <a:gdLst>
                        <a:gd name="connsiteX0" fmla="*/ 0 w 7920880"/>
                        <a:gd name="connsiteY0" fmla="*/ 0 h 4810870"/>
                        <a:gd name="connsiteX1" fmla="*/ 818491 w 7920880"/>
                        <a:gd name="connsiteY1" fmla="*/ 0 h 4810870"/>
                        <a:gd name="connsiteX2" fmla="*/ 1320147 w 7920880"/>
                        <a:gd name="connsiteY2" fmla="*/ 0 h 4810870"/>
                        <a:gd name="connsiteX3" fmla="*/ 2138638 w 7920880"/>
                        <a:gd name="connsiteY3" fmla="*/ 0 h 4810870"/>
                        <a:gd name="connsiteX4" fmla="*/ 2640293 w 7920880"/>
                        <a:gd name="connsiteY4" fmla="*/ 0 h 4810870"/>
                        <a:gd name="connsiteX5" fmla="*/ 3379575 w 7920880"/>
                        <a:gd name="connsiteY5" fmla="*/ 0 h 4810870"/>
                        <a:gd name="connsiteX6" fmla="*/ 3881231 w 7920880"/>
                        <a:gd name="connsiteY6" fmla="*/ 0 h 4810870"/>
                        <a:gd name="connsiteX7" fmla="*/ 4620513 w 7920880"/>
                        <a:gd name="connsiteY7" fmla="*/ 0 h 4810870"/>
                        <a:gd name="connsiteX8" fmla="*/ 5042960 w 7920880"/>
                        <a:gd name="connsiteY8" fmla="*/ 0 h 4810870"/>
                        <a:gd name="connsiteX9" fmla="*/ 5623825 w 7920880"/>
                        <a:gd name="connsiteY9" fmla="*/ 0 h 4810870"/>
                        <a:gd name="connsiteX10" fmla="*/ 6046272 w 7920880"/>
                        <a:gd name="connsiteY10" fmla="*/ 0 h 4810870"/>
                        <a:gd name="connsiteX11" fmla="*/ 6627136 w 7920880"/>
                        <a:gd name="connsiteY11" fmla="*/ 0 h 4810870"/>
                        <a:gd name="connsiteX12" fmla="*/ 7208001 w 7920880"/>
                        <a:gd name="connsiteY12" fmla="*/ 0 h 4810870"/>
                        <a:gd name="connsiteX13" fmla="*/ 7920880 w 7920880"/>
                        <a:gd name="connsiteY13" fmla="*/ 0 h 4810870"/>
                        <a:gd name="connsiteX14" fmla="*/ 7920880 w 7920880"/>
                        <a:gd name="connsiteY14" fmla="*/ 542941 h 4810870"/>
                        <a:gd name="connsiteX15" fmla="*/ 7920880 w 7920880"/>
                        <a:gd name="connsiteY15" fmla="*/ 1278317 h 4810870"/>
                        <a:gd name="connsiteX16" fmla="*/ 7920880 w 7920880"/>
                        <a:gd name="connsiteY16" fmla="*/ 1869367 h 4810870"/>
                        <a:gd name="connsiteX17" fmla="*/ 7920880 w 7920880"/>
                        <a:gd name="connsiteY17" fmla="*/ 2508525 h 4810870"/>
                        <a:gd name="connsiteX18" fmla="*/ 7920880 w 7920880"/>
                        <a:gd name="connsiteY18" fmla="*/ 3147684 h 4810870"/>
                        <a:gd name="connsiteX19" fmla="*/ 7920880 w 7920880"/>
                        <a:gd name="connsiteY19" fmla="*/ 3834951 h 4810870"/>
                        <a:gd name="connsiteX20" fmla="*/ 7920880 w 7920880"/>
                        <a:gd name="connsiteY20" fmla="*/ 4810870 h 4810870"/>
                        <a:gd name="connsiteX21" fmla="*/ 7419224 w 7920880"/>
                        <a:gd name="connsiteY21" fmla="*/ 4810870 h 4810870"/>
                        <a:gd name="connsiteX22" fmla="*/ 6600733 w 7920880"/>
                        <a:gd name="connsiteY22" fmla="*/ 4810870 h 4810870"/>
                        <a:gd name="connsiteX23" fmla="*/ 6178286 w 7920880"/>
                        <a:gd name="connsiteY23" fmla="*/ 4810870 h 4810870"/>
                        <a:gd name="connsiteX24" fmla="*/ 5518213 w 7920880"/>
                        <a:gd name="connsiteY24" fmla="*/ 4810870 h 4810870"/>
                        <a:gd name="connsiteX25" fmla="*/ 4937349 w 7920880"/>
                        <a:gd name="connsiteY25" fmla="*/ 4810870 h 4810870"/>
                        <a:gd name="connsiteX26" fmla="*/ 4514902 w 7920880"/>
                        <a:gd name="connsiteY26" fmla="*/ 4810870 h 4810870"/>
                        <a:gd name="connsiteX27" fmla="*/ 4013246 w 7920880"/>
                        <a:gd name="connsiteY27" fmla="*/ 4810870 h 4810870"/>
                        <a:gd name="connsiteX28" fmla="*/ 3353173 w 7920880"/>
                        <a:gd name="connsiteY28" fmla="*/ 4810870 h 4810870"/>
                        <a:gd name="connsiteX29" fmla="*/ 2772308 w 7920880"/>
                        <a:gd name="connsiteY29" fmla="*/ 4810870 h 4810870"/>
                        <a:gd name="connsiteX30" fmla="*/ 2349861 w 7920880"/>
                        <a:gd name="connsiteY30" fmla="*/ 4810870 h 4810870"/>
                        <a:gd name="connsiteX31" fmla="*/ 1927414 w 7920880"/>
                        <a:gd name="connsiteY31" fmla="*/ 4810870 h 4810870"/>
                        <a:gd name="connsiteX32" fmla="*/ 1267341 w 7920880"/>
                        <a:gd name="connsiteY32" fmla="*/ 4810870 h 4810870"/>
                        <a:gd name="connsiteX33" fmla="*/ 0 w 7920880"/>
                        <a:gd name="connsiteY33" fmla="*/ 4810870 h 4810870"/>
                        <a:gd name="connsiteX34" fmla="*/ 0 w 7920880"/>
                        <a:gd name="connsiteY34" fmla="*/ 4171712 h 4810870"/>
                        <a:gd name="connsiteX35" fmla="*/ 0 w 7920880"/>
                        <a:gd name="connsiteY35" fmla="*/ 3388227 h 4810870"/>
                        <a:gd name="connsiteX36" fmla="*/ 0 w 7920880"/>
                        <a:gd name="connsiteY36" fmla="*/ 2604742 h 4810870"/>
                        <a:gd name="connsiteX37" fmla="*/ 0 w 7920880"/>
                        <a:gd name="connsiteY37" fmla="*/ 2013693 h 4810870"/>
                        <a:gd name="connsiteX38" fmla="*/ 0 w 7920880"/>
                        <a:gd name="connsiteY38" fmla="*/ 1230208 h 4810870"/>
                        <a:gd name="connsiteX39" fmla="*/ 0 w 7920880"/>
                        <a:gd name="connsiteY39" fmla="*/ 0 h 48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20880" h="4810870" extrusionOk="0">
                          <a:moveTo>
                            <a:pt x="0" y="0"/>
                          </a:moveTo>
                          <a:cubicBezTo>
                            <a:pt x="212314" y="14959"/>
                            <a:pt x="606027" y="-23871"/>
                            <a:pt x="818491" y="0"/>
                          </a:cubicBezTo>
                          <a:cubicBezTo>
                            <a:pt x="1030955" y="23871"/>
                            <a:pt x="1126881" y="-16518"/>
                            <a:pt x="1320147" y="0"/>
                          </a:cubicBezTo>
                          <a:cubicBezTo>
                            <a:pt x="1513413" y="16518"/>
                            <a:pt x="1968795" y="5133"/>
                            <a:pt x="2138638" y="0"/>
                          </a:cubicBezTo>
                          <a:cubicBezTo>
                            <a:pt x="2308481" y="-5133"/>
                            <a:pt x="2464863" y="-14974"/>
                            <a:pt x="2640293" y="0"/>
                          </a:cubicBezTo>
                          <a:cubicBezTo>
                            <a:pt x="2815724" y="14974"/>
                            <a:pt x="3171197" y="-36015"/>
                            <a:pt x="3379575" y="0"/>
                          </a:cubicBezTo>
                          <a:cubicBezTo>
                            <a:pt x="3587953" y="36015"/>
                            <a:pt x="3635508" y="-11969"/>
                            <a:pt x="3881231" y="0"/>
                          </a:cubicBezTo>
                          <a:cubicBezTo>
                            <a:pt x="4126954" y="11969"/>
                            <a:pt x="4266916" y="-29625"/>
                            <a:pt x="4620513" y="0"/>
                          </a:cubicBezTo>
                          <a:cubicBezTo>
                            <a:pt x="4974110" y="29625"/>
                            <a:pt x="4912620" y="8141"/>
                            <a:pt x="5042960" y="0"/>
                          </a:cubicBezTo>
                          <a:cubicBezTo>
                            <a:pt x="5173300" y="-8141"/>
                            <a:pt x="5380713" y="5023"/>
                            <a:pt x="5623825" y="0"/>
                          </a:cubicBezTo>
                          <a:cubicBezTo>
                            <a:pt x="5866938" y="-5023"/>
                            <a:pt x="5843236" y="-12114"/>
                            <a:pt x="6046272" y="0"/>
                          </a:cubicBezTo>
                          <a:cubicBezTo>
                            <a:pt x="6249308" y="12114"/>
                            <a:pt x="6486416" y="-19024"/>
                            <a:pt x="6627136" y="0"/>
                          </a:cubicBezTo>
                          <a:cubicBezTo>
                            <a:pt x="6767856" y="19024"/>
                            <a:pt x="6931676" y="-6074"/>
                            <a:pt x="7208001" y="0"/>
                          </a:cubicBezTo>
                          <a:cubicBezTo>
                            <a:pt x="7484326" y="6074"/>
                            <a:pt x="7598688" y="-34810"/>
                            <a:pt x="7920880" y="0"/>
                          </a:cubicBezTo>
                          <a:cubicBezTo>
                            <a:pt x="7936496" y="226158"/>
                            <a:pt x="7902167" y="295063"/>
                            <a:pt x="7920880" y="542941"/>
                          </a:cubicBezTo>
                          <a:cubicBezTo>
                            <a:pt x="7939593" y="790819"/>
                            <a:pt x="7930963" y="1031394"/>
                            <a:pt x="7920880" y="1278317"/>
                          </a:cubicBezTo>
                          <a:cubicBezTo>
                            <a:pt x="7910797" y="1525240"/>
                            <a:pt x="7917946" y="1697225"/>
                            <a:pt x="7920880" y="1869367"/>
                          </a:cubicBezTo>
                          <a:cubicBezTo>
                            <a:pt x="7923815" y="2041509"/>
                            <a:pt x="7933461" y="2308734"/>
                            <a:pt x="7920880" y="2508525"/>
                          </a:cubicBezTo>
                          <a:cubicBezTo>
                            <a:pt x="7908299" y="2708316"/>
                            <a:pt x="7899212" y="2926176"/>
                            <a:pt x="7920880" y="3147684"/>
                          </a:cubicBezTo>
                          <a:cubicBezTo>
                            <a:pt x="7942548" y="3369192"/>
                            <a:pt x="7898291" y="3690885"/>
                            <a:pt x="7920880" y="3834951"/>
                          </a:cubicBezTo>
                          <a:cubicBezTo>
                            <a:pt x="7943469" y="3979017"/>
                            <a:pt x="7928079" y="4380609"/>
                            <a:pt x="7920880" y="4810870"/>
                          </a:cubicBezTo>
                          <a:cubicBezTo>
                            <a:pt x="7682618" y="4834970"/>
                            <a:pt x="7534194" y="4826639"/>
                            <a:pt x="7419224" y="4810870"/>
                          </a:cubicBezTo>
                          <a:cubicBezTo>
                            <a:pt x="7304254" y="4795101"/>
                            <a:pt x="6930324" y="4849938"/>
                            <a:pt x="6600733" y="4810870"/>
                          </a:cubicBezTo>
                          <a:cubicBezTo>
                            <a:pt x="6271142" y="4771802"/>
                            <a:pt x="6303455" y="4798331"/>
                            <a:pt x="6178286" y="4810870"/>
                          </a:cubicBezTo>
                          <a:cubicBezTo>
                            <a:pt x="6053117" y="4823409"/>
                            <a:pt x="5731600" y="4823651"/>
                            <a:pt x="5518213" y="4810870"/>
                          </a:cubicBezTo>
                          <a:cubicBezTo>
                            <a:pt x="5304826" y="4798089"/>
                            <a:pt x="5065732" y="4830243"/>
                            <a:pt x="4937349" y="4810870"/>
                          </a:cubicBezTo>
                          <a:cubicBezTo>
                            <a:pt x="4808966" y="4791497"/>
                            <a:pt x="4689234" y="4828224"/>
                            <a:pt x="4514902" y="4810870"/>
                          </a:cubicBezTo>
                          <a:cubicBezTo>
                            <a:pt x="4340570" y="4793516"/>
                            <a:pt x="4154156" y="4816904"/>
                            <a:pt x="4013246" y="4810870"/>
                          </a:cubicBezTo>
                          <a:cubicBezTo>
                            <a:pt x="3872336" y="4804836"/>
                            <a:pt x="3552274" y="4843259"/>
                            <a:pt x="3353173" y="4810870"/>
                          </a:cubicBezTo>
                          <a:cubicBezTo>
                            <a:pt x="3154072" y="4778481"/>
                            <a:pt x="3032291" y="4835093"/>
                            <a:pt x="2772308" y="4810870"/>
                          </a:cubicBezTo>
                          <a:cubicBezTo>
                            <a:pt x="2512325" y="4786647"/>
                            <a:pt x="2512892" y="4807752"/>
                            <a:pt x="2349861" y="4810870"/>
                          </a:cubicBezTo>
                          <a:cubicBezTo>
                            <a:pt x="2186830" y="4813988"/>
                            <a:pt x="2114519" y="4814236"/>
                            <a:pt x="1927414" y="4810870"/>
                          </a:cubicBezTo>
                          <a:cubicBezTo>
                            <a:pt x="1740309" y="4807504"/>
                            <a:pt x="1520522" y="4828312"/>
                            <a:pt x="1267341" y="4810870"/>
                          </a:cubicBezTo>
                          <a:cubicBezTo>
                            <a:pt x="1014160" y="4793428"/>
                            <a:pt x="529834" y="4801741"/>
                            <a:pt x="0" y="4810870"/>
                          </a:cubicBezTo>
                          <a:cubicBezTo>
                            <a:pt x="30621" y="4578109"/>
                            <a:pt x="-2150" y="4314374"/>
                            <a:pt x="0" y="4171712"/>
                          </a:cubicBezTo>
                          <a:cubicBezTo>
                            <a:pt x="2150" y="4029050"/>
                            <a:pt x="4416" y="3661635"/>
                            <a:pt x="0" y="3388227"/>
                          </a:cubicBezTo>
                          <a:cubicBezTo>
                            <a:pt x="-4416" y="3114819"/>
                            <a:pt x="37111" y="2903744"/>
                            <a:pt x="0" y="2604742"/>
                          </a:cubicBezTo>
                          <a:cubicBezTo>
                            <a:pt x="-37111" y="2305740"/>
                            <a:pt x="-7864" y="2198589"/>
                            <a:pt x="0" y="2013693"/>
                          </a:cubicBezTo>
                          <a:cubicBezTo>
                            <a:pt x="7864" y="1828797"/>
                            <a:pt x="-15645" y="1387493"/>
                            <a:pt x="0" y="1230208"/>
                          </a:cubicBezTo>
                          <a:cubicBezTo>
                            <a:pt x="15645" y="1072923"/>
                            <a:pt x="-47050" y="377824"/>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lIns="72000" rIns="36000" rtlCol="0" anchor="t"/>
            <a:lstStyle/>
            <a:p>
              <a:pPr marL="361948" indent="-361948">
                <a:lnSpc>
                  <a:spcPts val="2400"/>
                </a:lnSpc>
              </a:pPr>
              <a:r>
                <a:rPr lang="ja-JP" altLang="en-US" sz="1600" dirty="0">
                  <a:solidFill>
                    <a:schemeClr val="tx1"/>
                  </a:solidFill>
                </a:rPr>
                <a:t>　</a:t>
              </a:r>
              <a:r>
                <a:rPr lang="en-US" altLang="ja-JP" b="1" kern="100" dirty="0">
                  <a:latin typeface="Century" panose="02040604050505020304" pitchFamily="18" charset="0"/>
                  <a:ea typeface="ＭＳ ゴシック" panose="020B0609070205080204" pitchFamily="49" charset="-128"/>
                  <a:cs typeface="Times New Roman" panose="02020603050405020304" pitchFamily="18" charset="0"/>
                </a:rPr>
                <a:t/>
              </a:r>
              <a:br>
                <a:rPr lang="en-US" altLang="ja-JP" b="1" kern="100" dirty="0">
                  <a:latin typeface="Century" panose="02040604050505020304" pitchFamily="18" charset="0"/>
                  <a:ea typeface="ＭＳ ゴシック" panose="020B0609070205080204" pitchFamily="49" charset="-128"/>
                  <a:cs typeface="Times New Roman" panose="02020603050405020304" pitchFamily="18" charset="0"/>
                </a:rPr>
              </a:br>
              <a:endParaRPr lang="en-US" altLang="ja-JP" sz="1600" b="1" kern="100" dirty="0">
                <a:latin typeface="Century" panose="02040604050505020304" pitchFamily="18" charset="0"/>
                <a:ea typeface="ＭＳ ゴシック" panose="020B0609070205080204" pitchFamily="49" charset="-128"/>
                <a:cs typeface="Times New Roman" panose="02020603050405020304" pitchFamily="18" charset="0"/>
              </a:endParaRPr>
            </a:p>
            <a:p>
              <a:pPr marL="361948" indent="-361948"/>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361948" indent="-361948">
                <a:spcBef>
                  <a:spcPts val="600"/>
                </a:spcBef>
              </a:pPr>
              <a:r>
                <a:rPr lang="ja-JP" altLang="en-US" sz="1600" dirty="0">
                  <a:solidFill>
                    <a:schemeClr val="tx1"/>
                  </a:solidFill>
                </a:rPr>
                <a:t> </a:t>
              </a:r>
              <a:endParaRPr lang="en-US" altLang="ja-JP" sz="1600" dirty="0">
                <a:solidFill>
                  <a:schemeClr val="tx1"/>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000" b="1" dirty="0">
                <a:solidFill>
                  <a:srgbClr val="FF0000"/>
                </a:solidFill>
              </a:endParaRPr>
            </a:p>
            <a:p>
              <a:pPr marL="171449" indent="-171449">
                <a:buFont typeface="Arial" panose="020B0604020202020204" pitchFamily="34" charset="0"/>
                <a:buChar char="•"/>
              </a:pPr>
              <a:endParaRPr lang="en-US" altLang="ja-JP" sz="1000" b="1" dirty="0">
                <a:solidFill>
                  <a:srgbClr val="FF0000"/>
                </a:solidFill>
              </a:endParaRPr>
            </a:p>
            <a:p>
              <a:pPr marL="361948" indent="-361948">
                <a:lnSpc>
                  <a:spcPts val="2400"/>
                </a:lnSpc>
                <a:spcBef>
                  <a:spcPts val="1600"/>
                </a:spcBef>
              </a:pPr>
              <a:endParaRPr lang="ja-JP" altLang="en-US" sz="1600" dirty="0">
                <a:solidFill>
                  <a:schemeClr val="tx1"/>
                </a:solidFill>
              </a:endParaRPr>
            </a:p>
          </p:txBody>
        </p:sp>
        <p:sp>
          <p:nvSpPr>
            <p:cNvPr id="43" name="角丸四角形 15">
              <a:extLst>
                <a:ext uri="{FF2B5EF4-FFF2-40B4-BE49-F238E27FC236}">
                  <a16:creationId xmlns:a16="http://schemas.microsoft.com/office/drawing/2014/main" id="{97D38372-D3D4-4DC0-ADF7-F6DAB3C598B6}"/>
                </a:ext>
              </a:extLst>
            </p:cNvPr>
            <p:cNvSpPr/>
            <p:nvPr/>
          </p:nvSpPr>
          <p:spPr>
            <a:xfrm>
              <a:off x="22153" y="2027970"/>
              <a:ext cx="4730469" cy="4741992"/>
            </a:xfrm>
            <a:prstGeom prst="rect">
              <a:avLst/>
            </a:prstGeom>
            <a:noFill/>
            <a:ln w="25400">
              <a:solidFill>
                <a:srgbClr val="0070C0"/>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grpSp>
      <p:sp>
        <p:nvSpPr>
          <p:cNvPr id="15" name="四角形: 角を丸くする 14">
            <a:extLst>
              <a:ext uri="{FF2B5EF4-FFF2-40B4-BE49-F238E27FC236}">
                <a16:creationId xmlns:a16="http://schemas.microsoft.com/office/drawing/2014/main" id="{36E53E1C-BB7E-487B-8073-F32546B25391}"/>
              </a:ext>
            </a:extLst>
          </p:cNvPr>
          <p:cNvSpPr/>
          <p:nvPr/>
        </p:nvSpPr>
        <p:spPr>
          <a:xfrm>
            <a:off x="91014" y="4509120"/>
            <a:ext cx="4497814" cy="338554"/>
          </a:xfrm>
          <a:prstGeom prst="roundRect">
            <a:avLst/>
          </a:prstGeom>
          <a:solidFill>
            <a:schemeClr val="accent5"/>
          </a:solidFill>
          <a:ln>
            <a:solidFill>
              <a:schemeClr val="accent5"/>
            </a:solidFill>
          </a:ln>
        </p:spPr>
        <p:style>
          <a:lnRef idx="0">
            <a:scrgbClr r="0" g="0" b="0"/>
          </a:lnRef>
          <a:fillRef idx="0">
            <a:scrgbClr r="0" g="0" b="0"/>
          </a:fillRef>
          <a:effectRef idx="0">
            <a:scrgbClr r="0" g="0" b="0"/>
          </a:effectRef>
          <a:fontRef idx="minor">
            <a:schemeClr val="lt1"/>
          </a:fontRef>
        </p:style>
        <p:txBody>
          <a:bodyPr tIns="36000" bIns="72000" rtlCol="0" anchor="ctr" anchorCtr="1"/>
          <a:lstStyle/>
          <a:p>
            <a:pPr algn="ctr"/>
            <a:r>
              <a:rPr lang="ja-JP" altLang="en-US" sz="1600" b="1" dirty="0">
                <a:latin typeface="メイリオ" panose="020B0604030504040204" pitchFamily="50" charset="-128"/>
                <a:ea typeface="メイリオ" panose="020B0604030504040204" pitchFamily="50" charset="-128"/>
              </a:rPr>
              <a:t>産地生産基盤強化対策</a:t>
            </a:r>
          </a:p>
        </p:txBody>
      </p:sp>
      <p:sp>
        <p:nvSpPr>
          <p:cNvPr id="40" name="スライド番号プレースホルダ 1">
            <a:extLst>
              <a:ext uri="{FF2B5EF4-FFF2-40B4-BE49-F238E27FC236}">
                <a16:creationId xmlns:a16="http://schemas.microsoft.com/office/drawing/2014/main" id="{0F721279-8C34-4E22-ABD5-FACCCCD78F67}"/>
              </a:ext>
            </a:extLst>
          </p:cNvPr>
          <p:cNvSpPr>
            <a:spLocks noGrp="1"/>
          </p:cNvSpPr>
          <p:nvPr>
            <p:ph type="sldNum" sz="quarter" idx="12"/>
          </p:nvPr>
        </p:nvSpPr>
        <p:spPr>
          <a:xfrm>
            <a:off x="6890404" y="6552728"/>
            <a:ext cx="2133600" cy="260648"/>
          </a:xfrm>
        </p:spPr>
        <p:txBody>
          <a:bodyPr/>
          <a:lstStyle/>
          <a:p>
            <a:fld id="{AC0CF3E3-977F-49A5-8EC7-B81E16CC7256}" type="slidenum">
              <a:rPr kumimoji="1" lang="ja-JP" altLang="en-US" smtClean="0"/>
              <a:pPr/>
              <a:t>35</a:t>
            </a:fld>
            <a:endParaRPr kumimoji="1" lang="ja-JP" altLang="en-US" dirty="0"/>
          </a:p>
        </p:txBody>
      </p:sp>
      <p:cxnSp>
        <p:nvCxnSpPr>
          <p:cNvPr id="42" name="直線コネクタ 41">
            <a:extLst>
              <a:ext uri="{FF2B5EF4-FFF2-40B4-BE49-F238E27FC236}">
                <a16:creationId xmlns:a16="http://schemas.microsoft.com/office/drawing/2014/main" id="{91A20DD9-CC6D-44C3-A309-A5A438415532}"/>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1" name="テキスト ボックス 40">
            <a:extLst>
              <a:ext uri="{FF2B5EF4-FFF2-40B4-BE49-F238E27FC236}">
                <a16:creationId xmlns:a16="http://schemas.microsoft.com/office/drawing/2014/main" id="{989F7A46-9D41-4D1A-9E9C-87534E629A42}"/>
              </a:ext>
            </a:extLst>
          </p:cNvPr>
          <p:cNvSpPr txBox="1"/>
          <p:nvPr/>
        </p:nvSpPr>
        <p:spPr>
          <a:xfrm>
            <a:off x="0" y="42204"/>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（３）青果対策</a:t>
            </a:r>
            <a:endParaRPr lang="ja-JP" altLang="en-US" sz="2400" dirty="0">
              <a:solidFill>
                <a:srgbClr val="FF0000"/>
              </a:solidFill>
              <a:latin typeface="HGS創英角ｺﾞｼｯｸUB" pitchFamily="50" charset="-128"/>
              <a:ea typeface="HGS創英角ｺﾞｼｯｸUB" pitchFamily="50" charset="-128"/>
            </a:endParaRPr>
          </a:p>
        </p:txBody>
      </p:sp>
      <p:sp>
        <p:nvSpPr>
          <p:cNvPr id="51" name="正方形/長方形 50">
            <a:extLst>
              <a:ext uri="{FF2B5EF4-FFF2-40B4-BE49-F238E27FC236}">
                <a16:creationId xmlns:a16="http://schemas.microsoft.com/office/drawing/2014/main" id="{F89D4C1B-AEAD-41A2-B6BF-ADCE5CA9C8E6}"/>
              </a:ext>
            </a:extLst>
          </p:cNvPr>
          <p:cNvSpPr/>
          <p:nvPr/>
        </p:nvSpPr>
        <p:spPr>
          <a:xfrm>
            <a:off x="4881772" y="4690503"/>
            <a:ext cx="5332092" cy="2338896"/>
          </a:xfrm>
          <a:prstGeom prst="rect">
            <a:avLst/>
          </a:prstGeom>
          <a:noFill/>
          <a:ln w="76200" cap="rnd" cmpd="dbl">
            <a:noFill/>
            <a:extLst>
              <a:ext uri="{C807C97D-BFC1-408E-A445-0C87EB9F89A2}">
                <ask:lineSketchStyleProps xmlns:ask="http://schemas.microsoft.com/office/drawing/2018/sketchyshapes" xmlns="" sd="856525833">
                  <a:custGeom>
                    <a:avLst/>
                    <a:gdLst>
                      <a:gd name="connsiteX0" fmla="*/ 0 w 7920880"/>
                      <a:gd name="connsiteY0" fmla="*/ 0 h 4810870"/>
                      <a:gd name="connsiteX1" fmla="*/ 818491 w 7920880"/>
                      <a:gd name="connsiteY1" fmla="*/ 0 h 4810870"/>
                      <a:gd name="connsiteX2" fmla="*/ 1320147 w 7920880"/>
                      <a:gd name="connsiteY2" fmla="*/ 0 h 4810870"/>
                      <a:gd name="connsiteX3" fmla="*/ 2138638 w 7920880"/>
                      <a:gd name="connsiteY3" fmla="*/ 0 h 4810870"/>
                      <a:gd name="connsiteX4" fmla="*/ 2640293 w 7920880"/>
                      <a:gd name="connsiteY4" fmla="*/ 0 h 4810870"/>
                      <a:gd name="connsiteX5" fmla="*/ 3379575 w 7920880"/>
                      <a:gd name="connsiteY5" fmla="*/ 0 h 4810870"/>
                      <a:gd name="connsiteX6" fmla="*/ 3881231 w 7920880"/>
                      <a:gd name="connsiteY6" fmla="*/ 0 h 4810870"/>
                      <a:gd name="connsiteX7" fmla="*/ 4620513 w 7920880"/>
                      <a:gd name="connsiteY7" fmla="*/ 0 h 4810870"/>
                      <a:gd name="connsiteX8" fmla="*/ 5042960 w 7920880"/>
                      <a:gd name="connsiteY8" fmla="*/ 0 h 4810870"/>
                      <a:gd name="connsiteX9" fmla="*/ 5623825 w 7920880"/>
                      <a:gd name="connsiteY9" fmla="*/ 0 h 4810870"/>
                      <a:gd name="connsiteX10" fmla="*/ 6046272 w 7920880"/>
                      <a:gd name="connsiteY10" fmla="*/ 0 h 4810870"/>
                      <a:gd name="connsiteX11" fmla="*/ 6627136 w 7920880"/>
                      <a:gd name="connsiteY11" fmla="*/ 0 h 4810870"/>
                      <a:gd name="connsiteX12" fmla="*/ 7208001 w 7920880"/>
                      <a:gd name="connsiteY12" fmla="*/ 0 h 4810870"/>
                      <a:gd name="connsiteX13" fmla="*/ 7920880 w 7920880"/>
                      <a:gd name="connsiteY13" fmla="*/ 0 h 4810870"/>
                      <a:gd name="connsiteX14" fmla="*/ 7920880 w 7920880"/>
                      <a:gd name="connsiteY14" fmla="*/ 542941 h 4810870"/>
                      <a:gd name="connsiteX15" fmla="*/ 7920880 w 7920880"/>
                      <a:gd name="connsiteY15" fmla="*/ 1278317 h 4810870"/>
                      <a:gd name="connsiteX16" fmla="*/ 7920880 w 7920880"/>
                      <a:gd name="connsiteY16" fmla="*/ 1869367 h 4810870"/>
                      <a:gd name="connsiteX17" fmla="*/ 7920880 w 7920880"/>
                      <a:gd name="connsiteY17" fmla="*/ 2508525 h 4810870"/>
                      <a:gd name="connsiteX18" fmla="*/ 7920880 w 7920880"/>
                      <a:gd name="connsiteY18" fmla="*/ 3147684 h 4810870"/>
                      <a:gd name="connsiteX19" fmla="*/ 7920880 w 7920880"/>
                      <a:gd name="connsiteY19" fmla="*/ 3834951 h 4810870"/>
                      <a:gd name="connsiteX20" fmla="*/ 7920880 w 7920880"/>
                      <a:gd name="connsiteY20" fmla="*/ 4810870 h 4810870"/>
                      <a:gd name="connsiteX21" fmla="*/ 7419224 w 7920880"/>
                      <a:gd name="connsiteY21" fmla="*/ 4810870 h 4810870"/>
                      <a:gd name="connsiteX22" fmla="*/ 6600733 w 7920880"/>
                      <a:gd name="connsiteY22" fmla="*/ 4810870 h 4810870"/>
                      <a:gd name="connsiteX23" fmla="*/ 6178286 w 7920880"/>
                      <a:gd name="connsiteY23" fmla="*/ 4810870 h 4810870"/>
                      <a:gd name="connsiteX24" fmla="*/ 5518213 w 7920880"/>
                      <a:gd name="connsiteY24" fmla="*/ 4810870 h 4810870"/>
                      <a:gd name="connsiteX25" fmla="*/ 4937349 w 7920880"/>
                      <a:gd name="connsiteY25" fmla="*/ 4810870 h 4810870"/>
                      <a:gd name="connsiteX26" fmla="*/ 4514902 w 7920880"/>
                      <a:gd name="connsiteY26" fmla="*/ 4810870 h 4810870"/>
                      <a:gd name="connsiteX27" fmla="*/ 4013246 w 7920880"/>
                      <a:gd name="connsiteY27" fmla="*/ 4810870 h 4810870"/>
                      <a:gd name="connsiteX28" fmla="*/ 3353173 w 7920880"/>
                      <a:gd name="connsiteY28" fmla="*/ 4810870 h 4810870"/>
                      <a:gd name="connsiteX29" fmla="*/ 2772308 w 7920880"/>
                      <a:gd name="connsiteY29" fmla="*/ 4810870 h 4810870"/>
                      <a:gd name="connsiteX30" fmla="*/ 2349861 w 7920880"/>
                      <a:gd name="connsiteY30" fmla="*/ 4810870 h 4810870"/>
                      <a:gd name="connsiteX31" fmla="*/ 1927414 w 7920880"/>
                      <a:gd name="connsiteY31" fmla="*/ 4810870 h 4810870"/>
                      <a:gd name="connsiteX32" fmla="*/ 1267341 w 7920880"/>
                      <a:gd name="connsiteY32" fmla="*/ 4810870 h 4810870"/>
                      <a:gd name="connsiteX33" fmla="*/ 0 w 7920880"/>
                      <a:gd name="connsiteY33" fmla="*/ 4810870 h 4810870"/>
                      <a:gd name="connsiteX34" fmla="*/ 0 w 7920880"/>
                      <a:gd name="connsiteY34" fmla="*/ 4171712 h 4810870"/>
                      <a:gd name="connsiteX35" fmla="*/ 0 w 7920880"/>
                      <a:gd name="connsiteY35" fmla="*/ 3388227 h 4810870"/>
                      <a:gd name="connsiteX36" fmla="*/ 0 w 7920880"/>
                      <a:gd name="connsiteY36" fmla="*/ 2604742 h 4810870"/>
                      <a:gd name="connsiteX37" fmla="*/ 0 w 7920880"/>
                      <a:gd name="connsiteY37" fmla="*/ 2013693 h 4810870"/>
                      <a:gd name="connsiteX38" fmla="*/ 0 w 7920880"/>
                      <a:gd name="connsiteY38" fmla="*/ 1230208 h 4810870"/>
                      <a:gd name="connsiteX39" fmla="*/ 0 w 7920880"/>
                      <a:gd name="connsiteY39" fmla="*/ 0 h 48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20880" h="4810870" extrusionOk="0">
                        <a:moveTo>
                          <a:pt x="0" y="0"/>
                        </a:moveTo>
                        <a:cubicBezTo>
                          <a:pt x="212314" y="14959"/>
                          <a:pt x="606027" y="-23871"/>
                          <a:pt x="818491" y="0"/>
                        </a:cubicBezTo>
                        <a:cubicBezTo>
                          <a:pt x="1030955" y="23871"/>
                          <a:pt x="1126881" y="-16518"/>
                          <a:pt x="1320147" y="0"/>
                        </a:cubicBezTo>
                        <a:cubicBezTo>
                          <a:pt x="1513413" y="16518"/>
                          <a:pt x="1968795" y="5133"/>
                          <a:pt x="2138638" y="0"/>
                        </a:cubicBezTo>
                        <a:cubicBezTo>
                          <a:pt x="2308481" y="-5133"/>
                          <a:pt x="2464863" y="-14974"/>
                          <a:pt x="2640293" y="0"/>
                        </a:cubicBezTo>
                        <a:cubicBezTo>
                          <a:pt x="2815724" y="14974"/>
                          <a:pt x="3171197" y="-36015"/>
                          <a:pt x="3379575" y="0"/>
                        </a:cubicBezTo>
                        <a:cubicBezTo>
                          <a:pt x="3587953" y="36015"/>
                          <a:pt x="3635508" y="-11969"/>
                          <a:pt x="3881231" y="0"/>
                        </a:cubicBezTo>
                        <a:cubicBezTo>
                          <a:pt x="4126954" y="11969"/>
                          <a:pt x="4266916" y="-29625"/>
                          <a:pt x="4620513" y="0"/>
                        </a:cubicBezTo>
                        <a:cubicBezTo>
                          <a:pt x="4974110" y="29625"/>
                          <a:pt x="4912620" y="8141"/>
                          <a:pt x="5042960" y="0"/>
                        </a:cubicBezTo>
                        <a:cubicBezTo>
                          <a:pt x="5173300" y="-8141"/>
                          <a:pt x="5380713" y="5023"/>
                          <a:pt x="5623825" y="0"/>
                        </a:cubicBezTo>
                        <a:cubicBezTo>
                          <a:pt x="5866938" y="-5023"/>
                          <a:pt x="5843236" y="-12114"/>
                          <a:pt x="6046272" y="0"/>
                        </a:cubicBezTo>
                        <a:cubicBezTo>
                          <a:pt x="6249308" y="12114"/>
                          <a:pt x="6486416" y="-19024"/>
                          <a:pt x="6627136" y="0"/>
                        </a:cubicBezTo>
                        <a:cubicBezTo>
                          <a:pt x="6767856" y="19024"/>
                          <a:pt x="6931676" y="-6074"/>
                          <a:pt x="7208001" y="0"/>
                        </a:cubicBezTo>
                        <a:cubicBezTo>
                          <a:pt x="7484326" y="6074"/>
                          <a:pt x="7598688" y="-34810"/>
                          <a:pt x="7920880" y="0"/>
                        </a:cubicBezTo>
                        <a:cubicBezTo>
                          <a:pt x="7936496" y="226158"/>
                          <a:pt x="7902167" y="295063"/>
                          <a:pt x="7920880" y="542941"/>
                        </a:cubicBezTo>
                        <a:cubicBezTo>
                          <a:pt x="7939593" y="790819"/>
                          <a:pt x="7930963" y="1031394"/>
                          <a:pt x="7920880" y="1278317"/>
                        </a:cubicBezTo>
                        <a:cubicBezTo>
                          <a:pt x="7910797" y="1525240"/>
                          <a:pt x="7917946" y="1697225"/>
                          <a:pt x="7920880" y="1869367"/>
                        </a:cubicBezTo>
                        <a:cubicBezTo>
                          <a:pt x="7923815" y="2041509"/>
                          <a:pt x="7933461" y="2308734"/>
                          <a:pt x="7920880" y="2508525"/>
                        </a:cubicBezTo>
                        <a:cubicBezTo>
                          <a:pt x="7908299" y="2708316"/>
                          <a:pt x="7899212" y="2926176"/>
                          <a:pt x="7920880" y="3147684"/>
                        </a:cubicBezTo>
                        <a:cubicBezTo>
                          <a:pt x="7942548" y="3369192"/>
                          <a:pt x="7898291" y="3690885"/>
                          <a:pt x="7920880" y="3834951"/>
                        </a:cubicBezTo>
                        <a:cubicBezTo>
                          <a:pt x="7943469" y="3979017"/>
                          <a:pt x="7928079" y="4380609"/>
                          <a:pt x="7920880" y="4810870"/>
                        </a:cubicBezTo>
                        <a:cubicBezTo>
                          <a:pt x="7682618" y="4834970"/>
                          <a:pt x="7534194" y="4826639"/>
                          <a:pt x="7419224" y="4810870"/>
                        </a:cubicBezTo>
                        <a:cubicBezTo>
                          <a:pt x="7304254" y="4795101"/>
                          <a:pt x="6930324" y="4849938"/>
                          <a:pt x="6600733" y="4810870"/>
                        </a:cubicBezTo>
                        <a:cubicBezTo>
                          <a:pt x="6271142" y="4771802"/>
                          <a:pt x="6303455" y="4798331"/>
                          <a:pt x="6178286" y="4810870"/>
                        </a:cubicBezTo>
                        <a:cubicBezTo>
                          <a:pt x="6053117" y="4823409"/>
                          <a:pt x="5731600" y="4823651"/>
                          <a:pt x="5518213" y="4810870"/>
                        </a:cubicBezTo>
                        <a:cubicBezTo>
                          <a:pt x="5304826" y="4798089"/>
                          <a:pt x="5065732" y="4830243"/>
                          <a:pt x="4937349" y="4810870"/>
                        </a:cubicBezTo>
                        <a:cubicBezTo>
                          <a:pt x="4808966" y="4791497"/>
                          <a:pt x="4689234" y="4828224"/>
                          <a:pt x="4514902" y="4810870"/>
                        </a:cubicBezTo>
                        <a:cubicBezTo>
                          <a:pt x="4340570" y="4793516"/>
                          <a:pt x="4154156" y="4816904"/>
                          <a:pt x="4013246" y="4810870"/>
                        </a:cubicBezTo>
                        <a:cubicBezTo>
                          <a:pt x="3872336" y="4804836"/>
                          <a:pt x="3552274" y="4843259"/>
                          <a:pt x="3353173" y="4810870"/>
                        </a:cubicBezTo>
                        <a:cubicBezTo>
                          <a:pt x="3154072" y="4778481"/>
                          <a:pt x="3032291" y="4835093"/>
                          <a:pt x="2772308" y="4810870"/>
                        </a:cubicBezTo>
                        <a:cubicBezTo>
                          <a:pt x="2512325" y="4786647"/>
                          <a:pt x="2512892" y="4807752"/>
                          <a:pt x="2349861" y="4810870"/>
                        </a:cubicBezTo>
                        <a:cubicBezTo>
                          <a:pt x="2186830" y="4813988"/>
                          <a:pt x="2114519" y="4814236"/>
                          <a:pt x="1927414" y="4810870"/>
                        </a:cubicBezTo>
                        <a:cubicBezTo>
                          <a:pt x="1740309" y="4807504"/>
                          <a:pt x="1520522" y="4828312"/>
                          <a:pt x="1267341" y="4810870"/>
                        </a:cubicBezTo>
                        <a:cubicBezTo>
                          <a:pt x="1014160" y="4793428"/>
                          <a:pt x="529834" y="4801741"/>
                          <a:pt x="0" y="4810870"/>
                        </a:cubicBezTo>
                        <a:cubicBezTo>
                          <a:pt x="30621" y="4578109"/>
                          <a:pt x="-2150" y="4314374"/>
                          <a:pt x="0" y="4171712"/>
                        </a:cubicBezTo>
                        <a:cubicBezTo>
                          <a:pt x="2150" y="4029050"/>
                          <a:pt x="4416" y="3661635"/>
                          <a:pt x="0" y="3388227"/>
                        </a:cubicBezTo>
                        <a:cubicBezTo>
                          <a:pt x="-4416" y="3114819"/>
                          <a:pt x="37111" y="2903744"/>
                          <a:pt x="0" y="2604742"/>
                        </a:cubicBezTo>
                        <a:cubicBezTo>
                          <a:pt x="-37111" y="2305740"/>
                          <a:pt x="-7864" y="2198589"/>
                          <a:pt x="0" y="2013693"/>
                        </a:cubicBezTo>
                        <a:cubicBezTo>
                          <a:pt x="7864" y="1828797"/>
                          <a:pt x="-15645" y="1387493"/>
                          <a:pt x="0" y="1230208"/>
                        </a:cubicBezTo>
                        <a:cubicBezTo>
                          <a:pt x="15645" y="1072923"/>
                          <a:pt x="-47050" y="377824"/>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lIns="72000" rIns="36000" rtlCol="0" anchor="t"/>
          <a:lstStyle/>
          <a:p>
            <a:pPr marL="361948" indent="-361948">
              <a:lnSpc>
                <a:spcPts val="2400"/>
              </a:lnSpc>
            </a:pPr>
            <a:r>
              <a:rPr lang="ja-JP" altLang="en-US" sz="1600" dirty="0">
                <a:solidFill>
                  <a:schemeClr val="tx1"/>
                </a:solidFill>
              </a:rPr>
              <a:t>　</a:t>
            </a:r>
            <a:r>
              <a:rPr lang="en-US" altLang="ja-JP" b="1" kern="100" dirty="0">
                <a:latin typeface="Century" panose="02040604050505020304" pitchFamily="18" charset="0"/>
                <a:ea typeface="ＭＳ ゴシック" panose="020B0609070205080204" pitchFamily="49" charset="-128"/>
                <a:cs typeface="Times New Roman" panose="02020603050405020304" pitchFamily="18" charset="0"/>
              </a:rPr>
              <a:t/>
            </a:r>
            <a:br>
              <a:rPr lang="en-US" altLang="ja-JP" b="1" kern="100" dirty="0">
                <a:latin typeface="Century" panose="02040604050505020304" pitchFamily="18" charset="0"/>
                <a:ea typeface="ＭＳ ゴシック" panose="020B0609070205080204" pitchFamily="49" charset="-128"/>
                <a:cs typeface="Times New Roman" panose="02020603050405020304" pitchFamily="18" charset="0"/>
              </a:rPr>
            </a:br>
            <a:endParaRPr lang="en-US" altLang="ja-JP" sz="1600" b="1" kern="100" dirty="0">
              <a:latin typeface="Century" panose="02040604050505020304" pitchFamily="18" charset="0"/>
              <a:ea typeface="ＭＳ ゴシック" panose="020B0609070205080204" pitchFamily="49" charset="-128"/>
              <a:cs typeface="Times New Roman" panose="02020603050405020304" pitchFamily="18" charset="0"/>
            </a:endParaRPr>
          </a:p>
          <a:p>
            <a:pPr marL="361948" indent="-361948"/>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171449" indent="-171449">
              <a:buFont typeface="Arial" panose="020B0604020202020204" pitchFamily="34" charset="0"/>
              <a:buChar char="•"/>
            </a:pPr>
            <a:endParaRPr lang="en-US" altLang="ja-JP" sz="1600" b="1" dirty="0">
              <a:solidFill>
                <a:srgbClr val="FF0000"/>
              </a:solidFill>
            </a:endParaRPr>
          </a:p>
          <a:p>
            <a:pPr marL="361948" indent="-361948">
              <a:spcBef>
                <a:spcPts val="600"/>
              </a:spcBef>
            </a:pPr>
            <a:r>
              <a:rPr lang="ja-JP" altLang="en-US" sz="1600" dirty="0">
                <a:solidFill>
                  <a:schemeClr val="tx1"/>
                </a:solidFill>
              </a:rPr>
              <a:t> </a:t>
            </a:r>
            <a:endParaRPr lang="en-US" altLang="ja-JP" sz="1600" dirty="0">
              <a:solidFill>
                <a:schemeClr val="tx1"/>
              </a:solidFill>
            </a:endParaRPr>
          </a:p>
          <a:p>
            <a:pPr marL="171449" indent="-171449">
              <a:buFont typeface="Arial" panose="020B0604020202020204" pitchFamily="34" charset="0"/>
              <a:buChar char="•"/>
            </a:pPr>
            <a:endParaRPr lang="en-US" altLang="ja-JP" sz="1600" b="1" dirty="0">
              <a:solidFill>
                <a:srgbClr val="FF0000"/>
              </a:solidFill>
            </a:endParaRPr>
          </a:p>
          <a:p>
            <a:pPr marL="361948" indent="-361948">
              <a:lnSpc>
                <a:spcPts val="2400"/>
              </a:lnSpc>
              <a:spcBef>
                <a:spcPts val="1600"/>
              </a:spcBef>
            </a:pPr>
            <a:endParaRPr lang="en-US" altLang="ja-JP" sz="1600" b="1" dirty="0">
              <a:solidFill>
                <a:srgbClr val="FF0000"/>
              </a:solidFill>
            </a:endParaRPr>
          </a:p>
          <a:p>
            <a:pPr marL="361948" indent="-361948">
              <a:lnSpc>
                <a:spcPts val="2400"/>
              </a:lnSpc>
              <a:spcBef>
                <a:spcPts val="1600"/>
              </a:spcBef>
            </a:pPr>
            <a:endParaRPr lang="ja-JP" altLang="en-US" sz="1600" dirty="0">
              <a:solidFill>
                <a:schemeClr val="tx1"/>
              </a:solidFill>
            </a:endParaRPr>
          </a:p>
        </p:txBody>
      </p:sp>
      <p:sp>
        <p:nvSpPr>
          <p:cNvPr id="53" name="角丸四角形 15">
            <a:extLst>
              <a:ext uri="{FF2B5EF4-FFF2-40B4-BE49-F238E27FC236}">
                <a16:creationId xmlns:a16="http://schemas.microsoft.com/office/drawing/2014/main" id="{9E7386BE-E683-4D5D-8CDD-B3ED5E5ABE41}"/>
              </a:ext>
            </a:extLst>
          </p:cNvPr>
          <p:cNvSpPr/>
          <p:nvPr/>
        </p:nvSpPr>
        <p:spPr>
          <a:xfrm>
            <a:off x="109537" y="1924540"/>
            <a:ext cx="4445300" cy="1360444"/>
          </a:xfrm>
          <a:prstGeom prst="rect">
            <a:avLst/>
          </a:prstGeom>
          <a:noFill/>
          <a:ln w="25400">
            <a:solidFill>
              <a:schemeClr val="accent3"/>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sp>
        <p:nvSpPr>
          <p:cNvPr id="78" name="テキスト ボックス 77">
            <a:extLst>
              <a:ext uri="{FF2B5EF4-FFF2-40B4-BE49-F238E27FC236}">
                <a16:creationId xmlns:a16="http://schemas.microsoft.com/office/drawing/2014/main" id="{77C50980-B959-4B59-A687-27CC10B8CF41}"/>
              </a:ext>
            </a:extLst>
          </p:cNvPr>
          <p:cNvSpPr txBox="1"/>
          <p:nvPr/>
        </p:nvSpPr>
        <p:spPr>
          <a:xfrm>
            <a:off x="119869" y="2368360"/>
            <a:ext cx="4323305" cy="338554"/>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R6</a:t>
            </a:r>
            <a:r>
              <a:rPr lang="ja-JP" altLang="en-US" sz="1600" b="1" dirty="0">
                <a:latin typeface="メイリオ" panose="020B0604030504040204" pitchFamily="50" charset="-128"/>
                <a:ea typeface="メイリオ" panose="020B0604030504040204" pitchFamily="50" charset="-128"/>
              </a:rPr>
              <a:t>当初で</a:t>
            </a:r>
            <a:r>
              <a:rPr lang="en-US" altLang="ja-JP" sz="1600" b="1" dirty="0">
                <a:solidFill>
                  <a:srgbClr val="FF0000"/>
                </a:solidFill>
                <a:latin typeface="メイリオ" panose="020B0604030504040204" pitchFamily="50" charset="-128"/>
                <a:ea typeface="メイリオ" panose="020B0604030504040204" pitchFamily="50" charset="-128"/>
              </a:rPr>
              <a:t>156</a:t>
            </a:r>
            <a:r>
              <a:rPr lang="ja-JP" altLang="en-US" sz="1600" b="1" dirty="0">
                <a:solidFill>
                  <a:srgbClr val="FF0000"/>
                </a:solidFill>
                <a:latin typeface="メイリオ" panose="020B0604030504040204" pitchFamily="50" charset="-128"/>
                <a:ea typeface="メイリオ" panose="020B0604030504040204" pitchFamily="50" charset="-128"/>
              </a:rPr>
              <a:t>億円</a:t>
            </a:r>
            <a:r>
              <a:rPr lang="ja-JP" altLang="en-US" sz="1600" b="1" dirty="0">
                <a:latin typeface="メイリオ" panose="020B0604030504040204" pitchFamily="50" charset="-128"/>
                <a:ea typeface="メイリオ" panose="020B0604030504040204" pitchFamily="50" charset="-128"/>
              </a:rPr>
              <a:t>（所要額）を確保！</a:t>
            </a:r>
            <a:endParaRPr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36558896-F7B1-4DE5-A3A5-FA09547528C3}"/>
              </a:ext>
            </a:extLst>
          </p:cNvPr>
          <p:cNvSpPr/>
          <p:nvPr/>
        </p:nvSpPr>
        <p:spPr>
          <a:xfrm>
            <a:off x="149419" y="4934911"/>
            <a:ext cx="4392428" cy="9016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3" name="テキスト ボックス 2">
            <a:extLst>
              <a:ext uri="{FF2B5EF4-FFF2-40B4-BE49-F238E27FC236}">
                <a16:creationId xmlns:a16="http://schemas.microsoft.com/office/drawing/2014/main" id="{90203FE8-C8FF-4F4C-9B33-FE248A8E60E0}"/>
              </a:ext>
            </a:extLst>
          </p:cNvPr>
          <p:cNvSpPr txBox="1"/>
          <p:nvPr/>
        </p:nvSpPr>
        <p:spPr>
          <a:xfrm>
            <a:off x="107504" y="4954548"/>
            <a:ext cx="3192164" cy="30777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＜産地生産基盤パワーアップ事業＞</a:t>
            </a:r>
            <a:endParaRPr lang="en-US" altLang="ja-JP" sz="1400" b="1" dirty="0">
              <a:latin typeface="メイリオ" panose="020B0604030504040204" pitchFamily="50" charset="-128"/>
              <a:ea typeface="メイリオ" panose="020B0604030504040204" pitchFamily="50" charset="-128"/>
            </a:endParaRPr>
          </a:p>
        </p:txBody>
      </p:sp>
      <p:sp>
        <p:nvSpPr>
          <p:cNvPr id="57" name="四角形: 角を丸くする 56">
            <a:extLst>
              <a:ext uri="{FF2B5EF4-FFF2-40B4-BE49-F238E27FC236}">
                <a16:creationId xmlns:a16="http://schemas.microsoft.com/office/drawing/2014/main" id="{EA2CDE39-D9CB-4839-A29D-F515F01FB5C0}"/>
              </a:ext>
            </a:extLst>
          </p:cNvPr>
          <p:cNvSpPr/>
          <p:nvPr/>
        </p:nvSpPr>
        <p:spPr>
          <a:xfrm>
            <a:off x="184634" y="5825311"/>
            <a:ext cx="4353488" cy="88100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59" name="テキスト ボックス 58">
            <a:extLst>
              <a:ext uri="{FF2B5EF4-FFF2-40B4-BE49-F238E27FC236}">
                <a16:creationId xmlns:a16="http://schemas.microsoft.com/office/drawing/2014/main" id="{60C8D9ED-A4AE-49B0-8DE8-874A2C17959A}"/>
              </a:ext>
            </a:extLst>
          </p:cNvPr>
          <p:cNvSpPr txBox="1"/>
          <p:nvPr/>
        </p:nvSpPr>
        <p:spPr>
          <a:xfrm>
            <a:off x="61852" y="5816148"/>
            <a:ext cx="3141930" cy="30777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＜強い農業づくり総合支援交付金＞</a:t>
            </a:r>
          </a:p>
        </p:txBody>
      </p:sp>
      <p:sp>
        <p:nvSpPr>
          <p:cNvPr id="17" name="角丸四角形 15">
            <a:extLst>
              <a:ext uri="{FF2B5EF4-FFF2-40B4-BE49-F238E27FC236}">
                <a16:creationId xmlns:a16="http://schemas.microsoft.com/office/drawing/2014/main" id="{1E3E8D6F-B2CF-8A6A-CD2A-72B87824DE09}"/>
              </a:ext>
            </a:extLst>
          </p:cNvPr>
          <p:cNvSpPr/>
          <p:nvPr/>
        </p:nvSpPr>
        <p:spPr>
          <a:xfrm>
            <a:off x="4706161" y="4553350"/>
            <a:ext cx="4352842" cy="2260026"/>
          </a:xfrm>
          <a:prstGeom prst="rect">
            <a:avLst/>
          </a:prstGeom>
          <a:noFill/>
          <a:ln w="25400">
            <a:solidFill>
              <a:srgbClr val="FFC000"/>
            </a:solidFill>
            <a:prstDash val="solid"/>
          </a:ln>
        </p:spPr>
        <p:style>
          <a:lnRef idx="2">
            <a:schemeClr val="dk1"/>
          </a:lnRef>
          <a:fillRef idx="1">
            <a:schemeClr val="lt1"/>
          </a:fillRef>
          <a:effectRef idx="0">
            <a:schemeClr val="dk1"/>
          </a:effectRef>
          <a:fontRef idx="minor">
            <a:schemeClr val="dk1"/>
          </a:fontRef>
        </p:style>
        <p:txBody>
          <a:bodyPr lIns="36000" tIns="0" rIns="0" bIns="0" anchor="t"/>
          <a:lstStyle/>
          <a:p>
            <a:pPr>
              <a:lnSpc>
                <a:spcPts val="1600"/>
              </a:lnSpc>
            </a:pPr>
            <a:endParaRPr lang="ja-JP" altLang="en-US" sz="800" dirty="0">
              <a:solidFill>
                <a:prstClr val="black"/>
              </a:solidFill>
            </a:endParaRPr>
          </a:p>
        </p:txBody>
      </p:sp>
      <p:sp>
        <p:nvSpPr>
          <p:cNvPr id="13" name="テキスト ボックス 12">
            <a:extLst>
              <a:ext uri="{FF2B5EF4-FFF2-40B4-BE49-F238E27FC236}">
                <a16:creationId xmlns:a16="http://schemas.microsoft.com/office/drawing/2014/main" id="{7ADFC3FD-E537-AF12-5785-CBD91173FE60}"/>
              </a:ext>
            </a:extLst>
          </p:cNvPr>
          <p:cNvSpPr txBox="1"/>
          <p:nvPr/>
        </p:nvSpPr>
        <p:spPr>
          <a:xfrm>
            <a:off x="4723602" y="4820782"/>
            <a:ext cx="4323305" cy="984482"/>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R</a:t>
            </a:r>
            <a:r>
              <a:rPr lang="ja-JP" altLang="en-US" sz="1600" b="1" dirty="0">
                <a:latin typeface="メイリオ" panose="020B0604030504040204" pitchFamily="50" charset="-128"/>
                <a:ea typeface="メイリオ" panose="020B0604030504040204" pitchFamily="50" charset="-128"/>
              </a:rPr>
              <a:t>５当初での緊急対策メニュー確保に加え、</a:t>
            </a:r>
            <a:r>
              <a:rPr lang="en-US" altLang="ja-JP" sz="1600" b="1" dirty="0">
                <a:solidFill>
                  <a:srgbClr val="FF0000"/>
                </a:solidFill>
                <a:latin typeface="メイリオ" panose="020B0604030504040204" pitchFamily="50" charset="-128"/>
                <a:ea typeface="メイリオ" panose="020B0604030504040204" pitchFamily="50" charset="-128"/>
              </a:rPr>
              <a:t> </a:t>
            </a:r>
          </a:p>
          <a:p>
            <a:r>
              <a:rPr lang="en-US" altLang="ja-JP" sz="1600" b="1" dirty="0">
                <a:latin typeface="メイリオ" panose="020B0604030504040204" pitchFamily="50" charset="-128"/>
                <a:ea typeface="メイリオ" panose="020B0604030504040204" pitchFamily="50" charset="-128"/>
              </a:rPr>
              <a:t>R</a:t>
            </a:r>
            <a:r>
              <a:rPr lang="ja-JP" altLang="en-US" sz="1600" b="1" dirty="0">
                <a:latin typeface="メイリオ" panose="020B0604030504040204" pitchFamily="50" charset="-128"/>
                <a:ea typeface="メイリオ" panose="020B0604030504040204" pitchFamily="50" charset="-128"/>
              </a:rPr>
              <a:t>５補正で</a:t>
            </a:r>
            <a:r>
              <a:rPr lang="ja-JP" altLang="en-US" sz="1600" b="1" dirty="0">
                <a:solidFill>
                  <a:srgbClr val="FF0000"/>
                </a:solidFill>
                <a:latin typeface="メイリオ" panose="020B0604030504040204" pitchFamily="50" charset="-128"/>
                <a:ea typeface="メイリオ" panose="020B0604030504040204" pitchFamily="50" charset="-128"/>
              </a:rPr>
              <a:t>５億円</a:t>
            </a:r>
            <a:r>
              <a:rPr lang="ja-JP" altLang="en-US" sz="1600" b="1" dirty="0">
                <a:latin typeface="メイリオ" panose="020B0604030504040204" pitchFamily="50" charset="-128"/>
                <a:ea typeface="メイリオ" panose="020B0604030504040204" pitchFamily="50" charset="-128"/>
              </a:rPr>
              <a:t>を確保！</a:t>
            </a:r>
            <a:endParaRPr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2637D833-9484-5951-4A68-3D71D5378DB0}"/>
              </a:ext>
            </a:extLst>
          </p:cNvPr>
          <p:cNvSpPr/>
          <p:nvPr/>
        </p:nvSpPr>
        <p:spPr>
          <a:xfrm>
            <a:off x="4706161" y="4437154"/>
            <a:ext cx="4368487" cy="359998"/>
          </a:xfrm>
          <a:prstGeom prst="roundRect">
            <a:avLst/>
          </a:prstGeom>
          <a:solidFill>
            <a:srgbClr val="FFC000"/>
          </a:solidFill>
          <a:ln>
            <a:solidFill>
              <a:srgbClr val="FFC000"/>
            </a:solidFill>
          </a:ln>
        </p:spPr>
        <p:style>
          <a:lnRef idx="0">
            <a:scrgbClr r="0" g="0" b="0"/>
          </a:lnRef>
          <a:fillRef idx="0">
            <a:scrgbClr r="0" g="0" b="0"/>
          </a:fillRef>
          <a:effectRef idx="0">
            <a:scrgbClr r="0" g="0" b="0"/>
          </a:effectRef>
          <a:fontRef idx="minor">
            <a:schemeClr val="lt1"/>
          </a:fontRef>
        </p:style>
        <p:txBody>
          <a:bodyPr tIns="36000" bIns="72000" rtlCol="0" anchor="t" anchorCtr="1"/>
          <a:lstStyle/>
          <a:p>
            <a:pPr algn="ctr"/>
            <a:r>
              <a:rPr lang="ja-JP" altLang="en-US" sz="1600" b="1" dirty="0">
                <a:latin typeface="メイリオ" panose="020B0604030504040204" pitchFamily="50" charset="-128"/>
                <a:ea typeface="メイリオ" panose="020B0604030504040204" pitchFamily="50" charset="-128"/>
              </a:rPr>
              <a:t>国産花粉確保に向けた緊急対策予算確保</a:t>
            </a:r>
          </a:p>
        </p:txBody>
      </p:sp>
      <p:sp>
        <p:nvSpPr>
          <p:cNvPr id="12" name="テキスト ボックス 11">
            <a:extLst>
              <a:ext uri="{FF2B5EF4-FFF2-40B4-BE49-F238E27FC236}">
                <a16:creationId xmlns:a16="http://schemas.microsoft.com/office/drawing/2014/main" id="{05A7778B-6F21-3103-DC34-2BAD85F1BA4F}"/>
              </a:ext>
            </a:extLst>
          </p:cNvPr>
          <p:cNvSpPr txBox="1"/>
          <p:nvPr/>
        </p:nvSpPr>
        <p:spPr>
          <a:xfrm>
            <a:off x="4730289" y="5301208"/>
            <a:ext cx="4353488" cy="880853"/>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翌春用のりんご・なし国産花粉確保のため</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産地の体制構築及び花粉採取技術の実証等を支援</a:t>
            </a:r>
            <a:endParaRPr lang="en-US" altLang="ja-JP" sz="14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4A26461-7D50-D89B-BB08-01F7EE355AF4}"/>
              </a:ext>
            </a:extLst>
          </p:cNvPr>
          <p:cNvSpPr txBox="1"/>
          <p:nvPr/>
        </p:nvSpPr>
        <p:spPr>
          <a:xfrm>
            <a:off x="68657" y="4077072"/>
            <a:ext cx="4353488" cy="30777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補助率引き上げが</a:t>
            </a:r>
            <a:r>
              <a:rPr lang="ja-JP" altLang="en-US" sz="1400" b="1" dirty="0">
                <a:solidFill>
                  <a:srgbClr val="FF0000"/>
                </a:solidFill>
                <a:latin typeface="メイリオ" panose="020B0604030504040204" pitchFamily="50" charset="-128"/>
                <a:ea typeface="メイリオ" panose="020B0604030504040204" pitchFamily="50" charset="-128"/>
              </a:rPr>
              <a:t>電気代</a:t>
            </a:r>
            <a:r>
              <a:rPr lang="ja-JP" altLang="en-US" sz="1400" b="1" dirty="0">
                <a:latin typeface="メイリオ" panose="020B0604030504040204" pitchFamily="50" charset="-128"/>
                <a:ea typeface="メイリオ" panose="020B0604030504040204" pitchFamily="50" charset="-128"/>
              </a:rPr>
              <a:t>を基準に！冷房代も対象！</a:t>
            </a:r>
            <a:endParaRPr lang="en-US" altLang="ja-JP" sz="1400" b="1"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B729E099-FC08-72CC-969D-568D92352641}"/>
              </a:ext>
            </a:extLst>
          </p:cNvPr>
          <p:cNvSpPr txBox="1"/>
          <p:nvPr/>
        </p:nvSpPr>
        <p:spPr>
          <a:xfrm>
            <a:off x="68657" y="3828308"/>
            <a:ext cx="4353488" cy="276999"/>
          </a:xfrm>
          <a:prstGeom prst="rect">
            <a:avLst/>
          </a:prstGeom>
          <a:noFill/>
        </p:spPr>
        <p:txBody>
          <a:bodyPr wrap="square" rtlCol="0">
            <a:spAutoFit/>
          </a:bodyPr>
          <a:lstStyle/>
          <a:p>
            <a:pPr algn="ctr"/>
            <a:r>
              <a:rPr lang="en-US" altLang="ja-JP" sz="1200" b="1" dirty="0">
                <a:latin typeface="メイリオ" panose="020B0604030504040204" pitchFamily="50" charset="-128"/>
                <a:ea typeface="メイリオ" panose="020B0604030504040204" pitchFamily="50" charset="-128"/>
              </a:rPr>
              <a:t>R5</a:t>
            </a:r>
            <a:r>
              <a:rPr lang="ja-JP" altLang="en-US" sz="1200" b="1" dirty="0">
                <a:latin typeface="メイリオ" panose="020B0604030504040204" pitchFamily="50" charset="-128"/>
                <a:ea typeface="メイリオ" panose="020B0604030504040204" pitchFamily="50" charset="-128"/>
              </a:rPr>
              <a:t>補正で</a:t>
            </a:r>
            <a:r>
              <a:rPr lang="ja-JP" altLang="en-US" sz="1200" b="1" dirty="0">
                <a:solidFill>
                  <a:srgbClr val="0070C0"/>
                </a:solidFill>
                <a:latin typeface="メイリオ" panose="020B0604030504040204" pitchFamily="50" charset="-128"/>
                <a:ea typeface="メイリオ" panose="020B0604030504040204" pitchFamily="50" charset="-128"/>
              </a:rPr>
              <a:t>キノコ生産にかかる生産資材高騰対策</a:t>
            </a:r>
            <a:r>
              <a:rPr lang="ja-JP" altLang="en-US" sz="1200" b="1" dirty="0">
                <a:latin typeface="メイリオ" panose="020B0604030504040204" pitchFamily="50" charset="-128"/>
                <a:ea typeface="メイリオ" panose="020B0604030504040204" pitchFamily="50" charset="-128"/>
              </a:rPr>
              <a:t>を確保！</a:t>
            </a:r>
            <a:endParaRPr lang="en-US" altLang="ja-JP" sz="1200" b="1" dirty="0">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FF89BA78-B544-40EB-F238-E277F625933F}"/>
              </a:ext>
            </a:extLst>
          </p:cNvPr>
          <p:cNvSpPr/>
          <p:nvPr/>
        </p:nvSpPr>
        <p:spPr>
          <a:xfrm>
            <a:off x="107505" y="1672776"/>
            <a:ext cx="4445300" cy="359997"/>
          </a:xfrm>
          <a:prstGeom prst="round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tIns="36000" bIns="72000" rtlCol="0" anchor="t" anchorCtr="1"/>
          <a:lstStyle/>
          <a:p>
            <a:pPr algn="ctr"/>
            <a:r>
              <a:rPr lang="ja-JP" altLang="en-US" sz="1600" b="1" dirty="0">
                <a:latin typeface="メイリオ" panose="020B0604030504040204" pitchFamily="50" charset="-128"/>
                <a:ea typeface="メイリオ" panose="020B0604030504040204" pitchFamily="50" charset="-128"/>
              </a:rPr>
              <a:t>野菜対策事業の主な確保内容</a:t>
            </a:r>
          </a:p>
        </p:txBody>
      </p:sp>
      <p:grpSp>
        <p:nvGrpSpPr>
          <p:cNvPr id="25" name="グループ化 24">
            <a:extLst>
              <a:ext uri="{FF2B5EF4-FFF2-40B4-BE49-F238E27FC236}">
                <a16:creationId xmlns:a16="http://schemas.microsoft.com/office/drawing/2014/main" id="{3B21CE57-15C3-51B6-9BB7-4CA22D783AE7}"/>
              </a:ext>
            </a:extLst>
          </p:cNvPr>
          <p:cNvGrpSpPr/>
          <p:nvPr/>
        </p:nvGrpSpPr>
        <p:grpSpPr>
          <a:xfrm>
            <a:off x="4633661" y="1675032"/>
            <a:ext cx="4546851" cy="2546056"/>
            <a:chOff x="4644008" y="1672103"/>
            <a:chExt cx="4546851" cy="1512340"/>
          </a:xfrm>
        </p:grpSpPr>
        <p:sp>
          <p:nvSpPr>
            <p:cNvPr id="26" name="角丸四角形 15">
              <a:extLst>
                <a:ext uri="{FF2B5EF4-FFF2-40B4-BE49-F238E27FC236}">
                  <a16:creationId xmlns:a16="http://schemas.microsoft.com/office/drawing/2014/main" id="{183D13DF-8AF7-F07A-0332-C59DE488D9B4}"/>
                </a:ext>
              </a:extLst>
            </p:cNvPr>
            <p:cNvSpPr/>
            <p:nvPr/>
          </p:nvSpPr>
          <p:spPr>
            <a:xfrm>
              <a:off x="4706161" y="1778984"/>
              <a:ext cx="4352842" cy="1405459"/>
            </a:xfrm>
            <a:prstGeom prst="rect">
              <a:avLst/>
            </a:prstGeom>
            <a:noFill/>
            <a:ln w="25400">
              <a:solidFill>
                <a:schemeClr val="accent1"/>
              </a:solidFill>
              <a:prstDash val="solid"/>
            </a:ln>
          </p:spPr>
          <p:style>
            <a:lnRef idx="2">
              <a:schemeClr val="dk1"/>
            </a:lnRef>
            <a:fillRef idx="1">
              <a:schemeClr val="lt1"/>
            </a:fillRef>
            <a:effectRef idx="0">
              <a:schemeClr val="dk1"/>
            </a:effectRef>
            <a:fontRef idx="minor">
              <a:schemeClr val="dk1"/>
            </a:fontRef>
          </p:style>
          <p:txBody>
            <a:bodyPr lIns="36000" tIns="0" rIns="0" bIns="0" anchor="t"/>
            <a:lstStyle/>
            <a:p>
              <a:pPr>
                <a:lnSpc>
                  <a:spcPts val="1600"/>
                </a:lnSpc>
              </a:pPr>
              <a:endParaRPr lang="ja-JP" altLang="en-US" sz="800" dirty="0">
                <a:solidFill>
                  <a:prstClr val="black"/>
                </a:solidFill>
              </a:endParaRPr>
            </a:p>
          </p:txBody>
        </p:sp>
        <p:sp>
          <p:nvSpPr>
            <p:cNvPr id="30" name="テキスト ボックス 29">
              <a:extLst>
                <a:ext uri="{FF2B5EF4-FFF2-40B4-BE49-F238E27FC236}">
                  <a16:creationId xmlns:a16="http://schemas.microsoft.com/office/drawing/2014/main" id="{F33EC7EC-7B15-129C-F976-A117C4E28880}"/>
                </a:ext>
              </a:extLst>
            </p:cNvPr>
            <p:cNvSpPr txBox="1"/>
            <p:nvPr/>
          </p:nvSpPr>
          <p:spPr>
            <a:xfrm>
              <a:off x="4723602" y="1903015"/>
              <a:ext cx="4323305" cy="201099"/>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R</a:t>
              </a:r>
              <a:r>
                <a:rPr lang="ja-JP" altLang="en-US" sz="1600" b="1" dirty="0">
                  <a:latin typeface="メイリオ" panose="020B0604030504040204" pitchFamily="50" charset="-128"/>
                  <a:ea typeface="メイリオ" panose="020B0604030504040204" pitchFamily="50" charset="-128"/>
                </a:rPr>
                <a:t>６当初で</a:t>
              </a:r>
              <a:r>
                <a:rPr lang="en-US" altLang="ja-JP" sz="1600" b="1" dirty="0">
                  <a:solidFill>
                    <a:srgbClr val="FF0000"/>
                  </a:solidFill>
                  <a:latin typeface="メイリオ" panose="020B0604030504040204" pitchFamily="50" charset="-128"/>
                  <a:ea typeface="メイリオ" panose="020B0604030504040204" pitchFamily="50" charset="-128"/>
                </a:rPr>
                <a:t>5</a:t>
              </a:r>
              <a:r>
                <a:rPr lang="ja-JP" altLang="en-US" sz="1600" b="1" dirty="0">
                  <a:solidFill>
                    <a:srgbClr val="FF0000"/>
                  </a:solidFill>
                  <a:latin typeface="メイリオ" panose="020B0604030504040204" pitchFamily="50" charset="-128"/>
                  <a:ea typeface="メイリオ" panose="020B0604030504040204" pitchFamily="50" charset="-128"/>
                </a:rPr>
                <a:t>１億円</a:t>
              </a:r>
              <a:r>
                <a:rPr lang="ja-JP" altLang="en-US" sz="1600" b="1" dirty="0">
                  <a:latin typeface="メイリオ" panose="020B0604030504040204" pitchFamily="50" charset="-128"/>
                  <a:ea typeface="メイリオ" panose="020B0604030504040204" pitchFamily="50" charset="-128"/>
                </a:rPr>
                <a:t>を確保！</a:t>
              </a:r>
              <a:endParaRPr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33" name="四角形: 角を丸くする 32">
              <a:extLst>
                <a:ext uri="{FF2B5EF4-FFF2-40B4-BE49-F238E27FC236}">
                  <a16:creationId xmlns:a16="http://schemas.microsoft.com/office/drawing/2014/main" id="{3FE8A9B6-B5EC-87CF-8780-C7121AA2C55D}"/>
                </a:ext>
              </a:extLst>
            </p:cNvPr>
            <p:cNvSpPr/>
            <p:nvPr/>
          </p:nvSpPr>
          <p:spPr>
            <a:xfrm>
              <a:off x="4706161" y="1672103"/>
              <a:ext cx="4368487" cy="213836"/>
            </a:xfrm>
            <a:prstGeom prst="round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tIns="36000" bIns="72000" rtlCol="0" anchor="t" anchorCtr="1"/>
            <a:lstStyle/>
            <a:p>
              <a:pPr algn="ctr"/>
              <a:r>
                <a:rPr lang="ja-JP" altLang="en-US" sz="1600" b="1" dirty="0">
                  <a:latin typeface="メイリオ" panose="020B0604030504040204" pitchFamily="50" charset="-128"/>
                  <a:ea typeface="メイリオ" panose="020B0604030504040204" pitchFamily="50" charset="-128"/>
                </a:rPr>
                <a:t>果樹支援対策の拡充</a:t>
              </a:r>
            </a:p>
          </p:txBody>
        </p:sp>
        <p:sp>
          <p:nvSpPr>
            <p:cNvPr id="34" name="テキスト ボックス 33">
              <a:extLst>
                <a:ext uri="{FF2B5EF4-FFF2-40B4-BE49-F238E27FC236}">
                  <a16:creationId xmlns:a16="http://schemas.microsoft.com/office/drawing/2014/main" id="{D91BFFA3-95B2-4E5B-20E1-42A3FDBC9ABA}"/>
                </a:ext>
              </a:extLst>
            </p:cNvPr>
            <p:cNvSpPr txBox="1"/>
            <p:nvPr/>
          </p:nvSpPr>
          <p:spPr>
            <a:xfrm>
              <a:off x="4644008" y="2058302"/>
              <a:ext cx="4546851" cy="219381"/>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産地構造の転換に向けたメニューを新設！</a:t>
              </a:r>
              <a:endParaRPr lang="en-US" altLang="ja-JP"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58942952-B106-5F6E-6BD4-7E9114518C5E}"/>
                </a:ext>
              </a:extLst>
            </p:cNvPr>
            <p:cNvSpPr txBox="1"/>
            <p:nvPr/>
          </p:nvSpPr>
          <p:spPr>
            <a:xfrm>
              <a:off x="4730289" y="2254279"/>
              <a:ext cx="4353488" cy="182817"/>
            </a:xfrm>
            <a:prstGeom prst="rect">
              <a:avLst/>
            </a:prstGeom>
            <a:noFill/>
          </p:spPr>
          <p:txBody>
            <a:bodyPr wrap="square" rtlCol="0">
              <a:spAutoFit/>
            </a:bodyPr>
            <a:lstStyle/>
            <a:p>
              <a:endParaRPr lang="en-US" altLang="ja-JP" sz="1400" b="1" dirty="0">
                <a:latin typeface="メイリオ" panose="020B0604030504040204" pitchFamily="50" charset="-128"/>
                <a:ea typeface="メイリオ" panose="020B0604030504040204" pitchFamily="50" charset="-128"/>
              </a:endParaRPr>
            </a:p>
          </p:txBody>
        </p:sp>
      </p:grpSp>
      <p:sp>
        <p:nvSpPr>
          <p:cNvPr id="52" name="テキスト ボックス 51">
            <a:extLst>
              <a:ext uri="{FF2B5EF4-FFF2-40B4-BE49-F238E27FC236}">
                <a16:creationId xmlns:a16="http://schemas.microsoft.com/office/drawing/2014/main" id="{9C628A4D-3C08-195D-9CB6-11AF5C08898E}"/>
              </a:ext>
            </a:extLst>
          </p:cNvPr>
          <p:cNvSpPr txBox="1"/>
          <p:nvPr/>
        </p:nvSpPr>
        <p:spPr>
          <a:xfrm>
            <a:off x="107504" y="2085910"/>
            <a:ext cx="4264163" cy="338554"/>
          </a:xfrm>
          <a:prstGeom prst="rect">
            <a:avLst/>
          </a:prstGeom>
          <a:noFill/>
        </p:spPr>
        <p:txBody>
          <a:bodyPr wrap="square">
            <a:spAutoFit/>
          </a:bodyPr>
          <a:lstStyle/>
          <a:p>
            <a:pPr>
              <a:spcAft>
                <a:spcPts val="600"/>
              </a:spcAft>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＜野菜価格安定対策事業＞</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5" name="図 54">
            <a:extLst>
              <a:ext uri="{FF2B5EF4-FFF2-40B4-BE49-F238E27FC236}">
                <a16:creationId xmlns:a16="http://schemas.microsoft.com/office/drawing/2014/main" id="{5CED3A26-1A45-2493-F998-01AB88B491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2307" y="2825778"/>
            <a:ext cx="3433161" cy="1305367"/>
          </a:xfrm>
          <a:prstGeom prst="rect">
            <a:avLst/>
          </a:prstGeom>
        </p:spPr>
      </p:pic>
      <p:pic>
        <p:nvPicPr>
          <p:cNvPr id="58" name="図 57">
            <a:extLst>
              <a:ext uri="{FF2B5EF4-FFF2-40B4-BE49-F238E27FC236}">
                <a16:creationId xmlns:a16="http://schemas.microsoft.com/office/drawing/2014/main" id="{9FF9C38F-F407-C451-9152-FCF404D12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0388" y="5794441"/>
            <a:ext cx="1113885" cy="776879"/>
          </a:xfrm>
          <a:prstGeom prst="rect">
            <a:avLst/>
          </a:prstGeom>
        </p:spPr>
      </p:pic>
      <p:pic>
        <p:nvPicPr>
          <p:cNvPr id="61" name="図 60">
            <a:extLst>
              <a:ext uri="{FF2B5EF4-FFF2-40B4-BE49-F238E27FC236}">
                <a16:creationId xmlns:a16="http://schemas.microsoft.com/office/drawing/2014/main" id="{F69AE4C9-2B9C-1B0D-32AB-E40D5453EB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389283" y="5739040"/>
            <a:ext cx="637242" cy="964429"/>
          </a:xfrm>
          <a:prstGeom prst="rect">
            <a:avLst/>
          </a:prstGeom>
        </p:spPr>
      </p:pic>
      <p:pic>
        <p:nvPicPr>
          <p:cNvPr id="64" name="図 63">
            <a:extLst>
              <a:ext uri="{FF2B5EF4-FFF2-40B4-BE49-F238E27FC236}">
                <a16:creationId xmlns:a16="http://schemas.microsoft.com/office/drawing/2014/main" id="{966167C0-C0A2-B02F-9C46-0DD2A1D479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8185" y="5903786"/>
            <a:ext cx="567995" cy="451996"/>
          </a:xfrm>
          <a:prstGeom prst="rect">
            <a:avLst/>
          </a:prstGeom>
        </p:spPr>
      </p:pic>
      <p:pic>
        <p:nvPicPr>
          <p:cNvPr id="66" name="図 65">
            <a:extLst>
              <a:ext uri="{FF2B5EF4-FFF2-40B4-BE49-F238E27FC236}">
                <a16:creationId xmlns:a16="http://schemas.microsoft.com/office/drawing/2014/main" id="{BB34E67A-0AF2-F0C2-935E-5B60CA4518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57185" y="5870540"/>
            <a:ext cx="800100" cy="561975"/>
          </a:xfrm>
          <a:prstGeom prst="rect">
            <a:avLst/>
          </a:prstGeom>
        </p:spPr>
      </p:pic>
      <p:sp>
        <p:nvSpPr>
          <p:cNvPr id="69" name="テキスト ボックス 68">
            <a:extLst>
              <a:ext uri="{FF2B5EF4-FFF2-40B4-BE49-F238E27FC236}">
                <a16:creationId xmlns:a16="http://schemas.microsoft.com/office/drawing/2014/main" id="{37696401-D88D-513D-8845-3BCA267904FC}"/>
              </a:ext>
            </a:extLst>
          </p:cNvPr>
          <p:cNvSpPr txBox="1"/>
          <p:nvPr/>
        </p:nvSpPr>
        <p:spPr>
          <a:xfrm>
            <a:off x="4716016" y="6552728"/>
            <a:ext cx="2271975" cy="253916"/>
          </a:xfrm>
          <a:prstGeom prst="rect">
            <a:avLst/>
          </a:prstGeom>
          <a:noFill/>
        </p:spPr>
        <p:txBody>
          <a:bodyPr wrap="square" rtlCol="0">
            <a:spAutoFit/>
          </a:bodyPr>
          <a:lstStyle/>
          <a:p>
            <a:pPr marL="78458" marR="0" lvl="0" indent="-78458" algn="ctr" defTabSz="844083" rtl="0" eaLnBrk="1" fontAlgn="auto" latinLnBrk="0" hangingPunct="1">
              <a:lnSpc>
                <a:spcPct val="100000"/>
              </a:lnSpc>
              <a:spcBef>
                <a:spcPts val="0"/>
              </a:spcBef>
              <a:spcAft>
                <a:spcPts val="341"/>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剪定枝等の活用</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0" name="テキスト ボックス 69">
            <a:extLst>
              <a:ext uri="{FF2B5EF4-FFF2-40B4-BE49-F238E27FC236}">
                <a16:creationId xmlns:a16="http://schemas.microsoft.com/office/drawing/2014/main" id="{A2125D0E-109D-6468-9EE3-4842F26D2210}"/>
              </a:ext>
            </a:extLst>
          </p:cNvPr>
          <p:cNvSpPr txBox="1"/>
          <p:nvPr/>
        </p:nvSpPr>
        <p:spPr>
          <a:xfrm>
            <a:off x="6951342" y="6552728"/>
            <a:ext cx="2271975" cy="253916"/>
          </a:xfrm>
          <a:prstGeom prst="rect">
            <a:avLst/>
          </a:prstGeom>
          <a:noFill/>
        </p:spPr>
        <p:txBody>
          <a:bodyPr wrap="square" rtlCol="0">
            <a:spAutoFit/>
          </a:bodyPr>
          <a:lstStyle/>
          <a:p>
            <a:pPr marL="78458" marR="0" lvl="0" indent="-78458" algn="ctr" defTabSz="844083" rtl="0" eaLnBrk="1" fontAlgn="auto" latinLnBrk="0" hangingPunct="1">
              <a:lnSpc>
                <a:spcPct val="100000"/>
              </a:lnSpc>
              <a:spcBef>
                <a:spcPts val="0"/>
              </a:spcBef>
              <a:spcAft>
                <a:spcPts val="341"/>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花粉精選機</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1" name="角丸四角形 15">
            <a:extLst>
              <a:ext uri="{FF2B5EF4-FFF2-40B4-BE49-F238E27FC236}">
                <a16:creationId xmlns:a16="http://schemas.microsoft.com/office/drawing/2014/main" id="{E861BC6C-E65D-6553-2555-4D8B1CAC231F}"/>
              </a:ext>
            </a:extLst>
          </p:cNvPr>
          <p:cNvSpPr/>
          <p:nvPr/>
        </p:nvSpPr>
        <p:spPr>
          <a:xfrm>
            <a:off x="109536" y="3685812"/>
            <a:ext cx="4453585" cy="713109"/>
          </a:xfrm>
          <a:prstGeom prst="rect">
            <a:avLst/>
          </a:prstGeom>
          <a:noFill/>
          <a:ln w="25400">
            <a:solidFill>
              <a:schemeClr val="accent4"/>
            </a:solidFill>
            <a:prstDash val="solid"/>
          </a:ln>
        </p:spPr>
        <p:style>
          <a:lnRef idx="2">
            <a:schemeClr val="dk1"/>
          </a:lnRef>
          <a:fillRef idx="1">
            <a:schemeClr val="lt1"/>
          </a:fillRef>
          <a:effectRef idx="0">
            <a:schemeClr val="dk1"/>
          </a:effectRef>
          <a:fontRef idx="minor">
            <a:schemeClr val="dk1"/>
          </a:fontRef>
        </p:style>
        <p:txBody>
          <a:bodyPr lIns="36000" tIns="0" rIns="0" bIns="0" anchor="ctr"/>
          <a:lstStyle/>
          <a:p>
            <a:pPr>
              <a:lnSpc>
                <a:spcPts val="1600"/>
              </a:lnSpc>
            </a:pPr>
            <a:endParaRPr lang="ja-JP" altLang="en-US" sz="800" dirty="0">
              <a:solidFill>
                <a:prstClr val="black"/>
              </a:solidFill>
            </a:endParaRPr>
          </a:p>
        </p:txBody>
      </p:sp>
      <p:sp>
        <p:nvSpPr>
          <p:cNvPr id="73" name="四角形: 角を丸くする 72">
            <a:extLst>
              <a:ext uri="{FF2B5EF4-FFF2-40B4-BE49-F238E27FC236}">
                <a16:creationId xmlns:a16="http://schemas.microsoft.com/office/drawing/2014/main" id="{F8F2688A-BD32-5820-9F04-CDD819BD9431}"/>
              </a:ext>
            </a:extLst>
          </p:cNvPr>
          <p:cNvSpPr/>
          <p:nvPr/>
        </p:nvSpPr>
        <p:spPr>
          <a:xfrm>
            <a:off x="107505" y="3434048"/>
            <a:ext cx="4445300" cy="394259"/>
          </a:xfrm>
          <a:prstGeom prst="roundRect">
            <a:avLst/>
          </a:prstGeom>
          <a:solidFill>
            <a:schemeClr val="accent4"/>
          </a:solidFill>
          <a:ln>
            <a:solidFill>
              <a:schemeClr val="accent4"/>
            </a:solidFill>
          </a:ln>
        </p:spPr>
        <p:style>
          <a:lnRef idx="0">
            <a:scrgbClr r="0" g="0" b="0"/>
          </a:lnRef>
          <a:fillRef idx="0">
            <a:scrgbClr r="0" g="0" b="0"/>
          </a:fillRef>
          <a:effectRef idx="0">
            <a:scrgbClr r="0" g="0" b="0"/>
          </a:effectRef>
          <a:fontRef idx="minor">
            <a:schemeClr val="lt1"/>
          </a:fontRef>
        </p:style>
        <p:txBody>
          <a:bodyPr tIns="36000" bIns="72000" rtlCol="0" anchor="t" anchorCtr="1"/>
          <a:lstStyle/>
          <a:p>
            <a:pPr algn="ctr"/>
            <a:r>
              <a:rPr lang="ja-JP" altLang="en-US" sz="1600" b="1" dirty="0">
                <a:latin typeface="メイリオ" panose="020B0604030504040204" pitchFamily="50" charset="-128"/>
                <a:ea typeface="メイリオ" panose="020B0604030504040204" pitchFamily="50" charset="-128"/>
              </a:rPr>
              <a:t>特用林産生産資材高騰対策の主な確保内容</a:t>
            </a:r>
          </a:p>
        </p:txBody>
      </p:sp>
      <p:sp>
        <p:nvSpPr>
          <p:cNvPr id="74" name="テキスト ボックス 73">
            <a:extLst>
              <a:ext uri="{FF2B5EF4-FFF2-40B4-BE49-F238E27FC236}">
                <a16:creationId xmlns:a16="http://schemas.microsoft.com/office/drawing/2014/main" id="{B6959D58-42D9-2EE8-C876-8B383B6AB7C6}"/>
              </a:ext>
            </a:extLst>
          </p:cNvPr>
          <p:cNvSpPr txBox="1"/>
          <p:nvPr/>
        </p:nvSpPr>
        <p:spPr>
          <a:xfrm>
            <a:off x="467544" y="5407913"/>
            <a:ext cx="3993448" cy="469359"/>
          </a:xfrm>
          <a:prstGeom prst="rect">
            <a:avLst/>
          </a:prstGeom>
          <a:noFill/>
        </p:spPr>
        <p:txBody>
          <a:bodyPr wrap="square" rtlCol="0">
            <a:spAutoFit/>
          </a:bodyPr>
          <a:lstStyle/>
          <a:p>
            <a:r>
              <a:rPr kumimoji="1" lang="ja-JP" altLang="ja-JP" sz="1200" b="1" u="sng" kern="1200" dirty="0">
                <a:solidFill>
                  <a:srgbClr val="0070C0"/>
                </a:solidFill>
                <a:effectLst/>
                <a:latin typeface="メイリオ" panose="020B0604030504040204" pitchFamily="50" charset="-128"/>
                <a:ea typeface="メイリオ" panose="020B0604030504040204" pitchFamily="50" charset="-128"/>
              </a:rPr>
              <a:t>国産シェア拡大対策（園芸作物等）（</a:t>
            </a:r>
            <a:r>
              <a:rPr kumimoji="1" lang="en-US" altLang="ja-JP" sz="1200" b="1" u="sng" kern="1200" dirty="0">
                <a:solidFill>
                  <a:srgbClr val="0070C0"/>
                </a:solidFill>
                <a:effectLst/>
                <a:latin typeface="メイリオ" panose="020B0604030504040204" pitchFamily="50" charset="-128"/>
                <a:ea typeface="メイリオ" panose="020B0604030504040204" pitchFamily="50" charset="-128"/>
              </a:rPr>
              <a:t>25</a:t>
            </a:r>
            <a:r>
              <a:rPr kumimoji="1" lang="ja-JP" altLang="ja-JP" sz="1200" b="1" u="sng" kern="1200" dirty="0">
                <a:solidFill>
                  <a:srgbClr val="0070C0"/>
                </a:solidFill>
                <a:effectLst/>
                <a:latin typeface="メイリオ" panose="020B0604030504040204" pitchFamily="50" charset="-128"/>
                <a:ea typeface="メイリオ" panose="020B0604030504040204" pitchFamily="50" charset="-128"/>
              </a:rPr>
              <a:t>億</a:t>
            </a:r>
            <a:r>
              <a:rPr kumimoji="1" lang="ja-JP" altLang="en-US" sz="1200" b="1" u="sng" kern="1200" dirty="0">
                <a:solidFill>
                  <a:srgbClr val="0070C0"/>
                </a:solidFill>
                <a:effectLst/>
                <a:latin typeface="メイリオ" panose="020B0604030504040204" pitchFamily="50" charset="-128"/>
                <a:ea typeface="メイリオ" panose="020B0604030504040204" pitchFamily="50" charset="-128"/>
              </a:rPr>
              <a:t>円</a:t>
            </a:r>
            <a:r>
              <a:rPr kumimoji="1" lang="ja-JP" altLang="ja-JP" sz="1200" b="1" u="sng" kern="1200" dirty="0">
                <a:solidFill>
                  <a:srgbClr val="0070C0"/>
                </a:solidFill>
                <a:effectLst/>
                <a:latin typeface="メイリオ" panose="020B0604030504040204" pitchFamily="50" charset="-128"/>
                <a:ea typeface="メイリオ" panose="020B0604030504040204" pitchFamily="50" charset="-128"/>
              </a:rPr>
              <a:t>）</a:t>
            </a:r>
            <a:endParaRPr kumimoji="1" lang="en-US" altLang="ja-JP" sz="1200" b="1" u="sng" kern="1200" dirty="0">
              <a:solidFill>
                <a:srgbClr val="0070C0"/>
              </a:solidFill>
              <a:effectLst/>
              <a:latin typeface="メイリオ" panose="020B0604030504040204" pitchFamily="50" charset="-128"/>
              <a:ea typeface="メイリオ" panose="020B0604030504040204" pitchFamily="50" charset="-128"/>
            </a:endParaRPr>
          </a:p>
          <a:p>
            <a:r>
              <a:rPr lang="ja-JP" altLang="en-US" sz="1200" b="1" u="sng" dirty="0">
                <a:effectLst/>
                <a:latin typeface="メイリオ" panose="020B0604030504040204" pitchFamily="50" charset="-128"/>
                <a:ea typeface="メイリオ" panose="020B0604030504040204" pitchFamily="50" charset="-128"/>
              </a:rPr>
              <a:t>青果物流通拠点施設の整備を新たに支援！</a:t>
            </a:r>
            <a:endParaRPr lang="ja-JP" altLang="ja-JP" sz="1200" b="1" u="sng" dirty="0">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FCDD9489-F5C9-56D9-4707-DD720934DC51}"/>
              </a:ext>
            </a:extLst>
          </p:cNvPr>
          <p:cNvSpPr txBox="1"/>
          <p:nvPr/>
        </p:nvSpPr>
        <p:spPr>
          <a:xfrm>
            <a:off x="111028" y="5170270"/>
            <a:ext cx="2804788" cy="307777"/>
          </a:xfrm>
          <a:prstGeom prst="rect">
            <a:avLst/>
          </a:prstGeom>
          <a:noFill/>
        </p:spPr>
        <p:txBody>
          <a:bodyPr wrap="square" rtlCol="0">
            <a:spAutoFit/>
          </a:bodyPr>
          <a:lstStyle/>
          <a:p>
            <a:r>
              <a:rPr lang="en-US" altLang="ja-JP" sz="1400" b="1" dirty="0">
                <a:latin typeface="メイリオ" panose="020B0604030504040204" pitchFamily="50" charset="-128"/>
                <a:ea typeface="メイリオ" panose="020B0604030504040204" pitchFamily="50" charset="-128"/>
              </a:rPr>
              <a:t>R5</a:t>
            </a:r>
            <a:r>
              <a:rPr lang="ja-JP" altLang="en-US" sz="1400" b="1" dirty="0">
                <a:latin typeface="メイリオ" panose="020B0604030504040204" pitchFamily="50" charset="-128"/>
                <a:ea typeface="メイリオ" panose="020B0604030504040204" pitchFamily="50" charset="-128"/>
              </a:rPr>
              <a:t>補正で</a:t>
            </a:r>
            <a:r>
              <a:rPr lang="en-US" altLang="ja-JP" sz="1400" b="1" dirty="0">
                <a:solidFill>
                  <a:srgbClr val="FF0000"/>
                </a:solidFill>
                <a:latin typeface="メイリオ" panose="020B0604030504040204" pitchFamily="50" charset="-128"/>
                <a:ea typeface="メイリオ" panose="020B0604030504040204" pitchFamily="50" charset="-128"/>
              </a:rPr>
              <a:t>310 </a:t>
            </a:r>
            <a:r>
              <a:rPr lang="ja-JP" altLang="en-US" sz="1400" b="1" dirty="0">
                <a:solidFill>
                  <a:srgbClr val="FF0000"/>
                </a:solidFill>
                <a:latin typeface="メイリオ" panose="020B0604030504040204" pitchFamily="50" charset="-128"/>
                <a:ea typeface="メイリオ" panose="020B0604030504040204" pitchFamily="50" charset="-128"/>
              </a:rPr>
              <a:t>億円</a:t>
            </a:r>
            <a:r>
              <a:rPr lang="ja-JP" altLang="en-US" sz="1400" b="1" dirty="0">
                <a:latin typeface="メイリオ" panose="020B0604030504040204" pitchFamily="50" charset="-128"/>
                <a:ea typeface="メイリオ" panose="020B0604030504040204" pitchFamily="50" charset="-128"/>
              </a:rPr>
              <a:t>を確保！</a:t>
            </a:r>
            <a:endParaRPr lang="en-US" altLang="ja-JP" sz="1400" b="1" dirty="0">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85CB7E99-1346-6CD9-69FE-5A3BC40E0AC7}"/>
              </a:ext>
            </a:extLst>
          </p:cNvPr>
          <p:cNvSpPr txBox="1"/>
          <p:nvPr/>
        </p:nvSpPr>
        <p:spPr>
          <a:xfrm>
            <a:off x="111028" y="6059257"/>
            <a:ext cx="2804788" cy="307777"/>
          </a:xfrm>
          <a:prstGeom prst="rect">
            <a:avLst/>
          </a:prstGeom>
          <a:noFill/>
        </p:spPr>
        <p:txBody>
          <a:bodyPr wrap="square" rtlCol="0">
            <a:spAutoFit/>
          </a:bodyPr>
          <a:lstStyle/>
          <a:p>
            <a:r>
              <a:rPr lang="en-US" altLang="ja-JP" sz="1400" b="1" dirty="0">
                <a:latin typeface="メイリオ" panose="020B0604030504040204" pitchFamily="50" charset="-128"/>
                <a:ea typeface="メイリオ" panose="020B0604030504040204" pitchFamily="50" charset="-128"/>
              </a:rPr>
              <a:t>R</a:t>
            </a:r>
            <a:r>
              <a:rPr lang="ja-JP" altLang="en-US" sz="1400" b="1" dirty="0">
                <a:latin typeface="メイリオ" panose="020B0604030504040204" pitchFamily="50" charset="-128"/>
                <a:ea typeface="メイリオ" panose="020B0604030504040204" pitchFamily="50" charset="-128"/>
              </a:rPr>
              <a:t>６当初で</a:t>
            </a:r>
            <a:r>
              <a:rPr lang="ja-JP" altLang="en-US" sz="1400" b="1" dirty="0">
                <a:solidFill>
                  <a:srgbClr val="FF0000"/>
                </a:solidFill>
                <a:latin typeface="メイリオ" panose="020B0604030504040204" pitchFamily="50" charset="-128"/>
                <a:ea typeface="メイリオ" panose="020B0604030504040204" pitchFamily="50" charset="-128"/>
              </a:rPr>
              <a:t>１２１億円</a:t>
            </a:r>
            <a:r>
              <a:rPr lang="ja-JP" altLang="en-US" sz="1400" b="1" dirty="0">
                <a:latin typeface="メイリオ" panose="020B0604030504040204" pitchFamily="50" charset="-128"/>
                <a:ea typeface="メイリオ" panose="020B0604030504040204" pitchFamily="50" charset="-128"/>
              </a:rPr>
              <a:t>を確保！</a:t>
            </a:r>
            <a:endParaRPr lang="en-US" altLang="ja-JP" sz="1400" b="1" dirty="0">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76A67DB9-0F53-9009-8C97-330B8A1D3132}"/>
              </a:ext>
            </a:extLst>
          </p:cNvPr>
          <p:cNvSpPr txBox="1"/>
          <p:nvPr/>
        </p:nvSpPr>
        <p:spPr>
          <a:xfrm>
            <a:off x="467544" y="6309320"/>
            <a:ext cx="3993448" cy="461665"/>
          </a:xfrm>
          <a:prstGeom prst="rect">
            <a:avLst/>
          </a:prstGeom>
          <a:noFill/>
        </p:spPr>
        <p:txBody>
          <a:bodyPr wrap="square" rtlCol="0">
            <a:spAutoFit/>
          </a:bodyPr>
          <a:lstStyle/>
          <a:p>
            <a:r>
              <a:rPr kumimoji="1" lang="ja-JP" altLang="en-US" sz="1200" b="1" u="sng" kern="1200" dirty="0">
                <a:solidFill>
                  <a:srgbClr val="0070C0"/>
                </a:solidFill>
                <a:effectLst/>
                <a:latin typeface="メイリオ" panose="020B0604030504040204" pitchFamily="50" charset="-128"/>
                <a:ea typeface="メイリオ" panose="020B0604030504040204" pitchFamily="50" charset="-128"/>
              </a:rPr>
              <a:t>農業支援サービス事業支援タイプ</a:t>
            </a:r>
            <a:endParaRPr kumimoji="1" lang="en-US" altLang="ja-JP" sz="1200" b="1" u="sng" kern="1200" dirty="0">
              <a:solidFill>
                <a:srgbClr val="0070C0"/>
              </a:solidFill>
              <a:effectLst/>
              <a:latin typeface="メイリオ" panose="020B0604030504040204" pitchFamily="50" charset="-128"/>
              <a:ea typeface="メイリオ" panose="020B0604030504040204" pitchFamily="50" charset="-128"/>
            </a:endParaRPr>
          </a:p>
          <a:p>
            <a:r>
              <a:rPr kumimoji="1" lang="ja-JP" altLang="en-US" sz="1200" b="1" kern="1200" dirty="0">
                <a:effectLst/>
                <a:latin typeface="メイリオ" panose="020B0604030504040204" pitchFamily="50" charset="-128"/>
                <a:ea typeface="メイリオ" panose="020B0604030504040204" pitchFamily="50" charset="-128"/>
              </a:rPr>
              <a:t>補助額の上限を</a:t>
            </a:r>
            <a:r>
              <a:rPr kumimoji="1" lang="en-US" altLang="ja-JP" sz="1200" b="1" kern="1200" dirty="0">
                <a:solidFill>
                  <a:srgbClr val="FF0000"/>
                </a:solidFill>
                <a:effectLst/>
                <a:latin typeface="メイリオ" panose="020B0604030504040204" pitchFamily="50" charset="-128"/>
                <a:ea typeface="メイリオ" panose="020B0604030504040204" pitchFamily="50" charset="-128"/>
              </a:rPr>
              <a:t>5,000</a:t>
            </a:r>
            <a:r>
              <a:rPr kumimoji="1" lang="ja-JP" altLang="en-US" sz="1200" b="1" kern="1200" dirty="0">
                <a:solidFill>
                  <a:srgbClr val="FF0000"/>
                </a:solidFill>
                <a:effectLst/>
                <a:latin typeface="メイリオ" panose="020B0604030504040204" pitchFamily="50" charset="-128"/>
                <a:ea typeface="メイリオ" panose="020B0604030504040204" pitchFamily="50" charset="-128"/>
              </a:rPr>
              <a:t>万円</a:t>
            </a:r>
            <a:r>
              <a:rPr kumimoji="1" lang="ja-JP" altLang="en-US" sz="1200" b="1" kern="1200" dirty="0">
                <a:effectLst/>
                <a:latin typeface="メイリオ" panose="020B0604030504040204" pitchFamily="50" charset="-128"/>
                <a:ea typeface="メイリオ" panose="020B0604030504040204" pitchFamily="50" charset="-128"/>
              </a:rPr>
              <a:t>に拡充！</a:t>
            </a:r>
            <a:endParaRPr kumimoji="1" lang="en-US" altLang="ja-JP" sz="1200" b="1" kern="1200" dirty="0">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5373D452-BCB9-7D92-F178-476D19A145FB}"/>
              </a:ext>
            </a:extLst>
          </p:cNvPr>
          <p:cNvSpPr txBox="1"/>
          <p:nvPr/>
        </p:nvSpPr>
        <p:spPr>
          <a:xfrm>
            <a:off x="119869" y="2933259"/>
            <a:ext cx="4513792" cy="338554"/>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R</a:t>
            </a:r>
            <a:r>
              <a:rPr lang="ja-JP" altLang="en-US" sz="1600" b="1" dirty="0">
                <a:latin typeface="メイリオ" panose="020B0604030504040204" pitchFamily="50" charset="-128"/>
                <a:ea typeface="メイリオ" panose="020B0604030504040204" pitchFamily="50" charset="-128"/>
              </a:rPr>
              <a:t>５補正および</a:t>
            </a:r>
            <a:r>
              <a:rPr lang="en-US" altLang="ja-JP" sz="1600" b="1" dirty="0">
                <a:latin typeface="メイリオ" panose="020B0604030504040204" pitchFamily="50" charset="-128"/>
                <a:ea typeface="メイリオ" panose="020B0604030504040204" pitchFamily="50" charset="-128"/>
              </a:rPr>
              <a:t>R6</a:t>
            </a:r>
            <a:r>
              <a:rPr lang="ja-JP" altLang="en-US" sz="1600" b="1" dirty="0">
                <a:latin typeface="メイリオ" panose="020B0604030504040204" pitchFamily="50" charset="-128"/>
                <a:ea typeface="メイリオ" panose="020B0604030504040204" pitchFamily="50" charset="-128"/>
              </a:rPr>
              <a:t>当初で</a:t>
            </a:r>
            <a:r>
              <a:rPr lang="en-US" altLang="ja-JP" sz="1600" b="1" dirty="0">
                <a:solidFill>
                  <a:srgbClr val="FF0000"/>
                </a:solidFill>
                <a:latin typeface="メイリオ" panose="020B0604030504040204" pitchFamily="50" charset="-128"/>
                <a:ea typeface="メイリオ" panose="020B0604030504040204" pitchFamily="50" charset="-128"/>
              </a:rPr>
              <a:t>33</a:t>
            </a:r>
            <a:r>
              <a:rPr lang="ja-JP" altLang="en-US" sz="1600" b="1" dirty="0">
                <a:solidFill>
                  <a:srgbClr val="FF0000"/>
                </a:solidFill>
                <a:latin typeface="メイリオ" panose="020B0604030504040204" pitchFamily="50" charset="-128"/>
                <a:ea typeface="メイリオ" panose="020B0604030504040204" pitchFamily="50" charset="-128"/>
              </a:rPr>
              <a:t>億円</a:t>
            </a:r>
            <a:r>
              <a:rPr lang="ja-JP" altLang="en-US" sz="1600" b="1" dirty="0">
                <a:latin typeface="メイリオ" panose="020B0604030504040204" pitchFamily="50" charset="-128"/>
                <a:ea typeface="メイリオ" panose="020B0604030504040204" pitchFamily="50" charset="-128"/>
              </a:rPr>
              <a:t>を新規確保！</a:t>
            </a:r>
            <a:endParaRPr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D15E963A-FFDB-909D-3364-34576EA4FB0D}"/>
              </a:ext>
            </a:extLst>
          </p:cNvPr>
          <p:cNvSpPr txBox="1"/>
          <p:nvPr/>
        </p:nvSpPr>
        <p:spPr>
          <a:xfrm>
            <a:off x="4705669" y="2595016"/>
            <a:ext cx="4264163" cy="661720"/>
          </a:xfrm>
          <a:prstGeom prst="rect">
            <a:avLst/>
          </a:prstGeom>
          <a:noFill/>
        </p:spPr>
        <p:txBody>
          <a:bodyPr wrap="square">
            <a:spAutoFit/>
          </a:bodyPr>
          <a:lstStyle/>
          <a:p>
            <a:pPr>
              <a:spcAft>
                <a:spcPts val="600"/>
              </a:spcAft>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＜産地構造転換パイロット事業＞</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a:spcAft>
                <a:spcPts val="600"/>
              </a:spcAft>
            </a:pP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BEB97B81-8EAE-3628-04B3-F9CD4C59B5DC}"/>
              </a:ext>
            </a:extLst>
          </p:cNvPr>
          <p:cNvSpPr txBox="1"/>
          <p:nvPr/>
        </p:nvSpPr>
        <p:spPr>
          <a:xfrm>
            <a:off x="107504" y="2650810"/>
            <a:ext cx="4264163" cy="338554"/>
          </a:xfrm>
          <a:prstGeom prst="rect">
            <a:avLst/>
          </a:prstGeom>
          <a:noFill/>
        </p:spPr>
        <p:txBody>
          <a:bodyPr wrap="square">
            <a:spAutoFit/>
          </a:bodyPr>
          <a:lstStyle/>
          <a:p>
            <a:pPr>
              <a:spcAft>
                <a:spcPts val="600"/>
              </a:spcAft>
            </a:pPr>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＜加工・業務用野菜の国産シェア奪還＞</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C0CF3E3-977F-49A5-8EC7-B81E16CC7256}" type="slidenum">
              <a:rPr kumimoji="1" lang="ja-JP" altLang="en-US" smtClean="0"/>
              <a:pPr/>
              <a:t>36</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295637" y="1412776"/>
            <a:ext cx="6552728" cy="2736303"/>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smtClean="0">
                <a:latin typeface="+mj-ea"/>
                <a:ea typeface="+mj-ea"/>
              </a:rPr>
              <a:t>Ⅳ</a:t>
            </a:r>
            <a:r>
              <a:rPr lang="ja-JP" altLang="en-US" sz="4400" b="1" dirty="0" err="1" smtClean="0">
                <a:latin typeface="+mj-ea"/>
                <a:ea typeface="+mj-ea"/>
              </a:rPr>
              <a:t>．</a:t>
            </a:r>
            <a:r>
              <a:rPr lang="en-US" altLang="ja-JP" sz="4400" b="1" dirty="0" smtClean="0">
                <a:latin typeface="+mj-ea"/>
                <a:ea typeface="+mj-ea"/>
              </a:rPr>
              <a:t>JA</a:t>
            </a:r>
            <a:r>
              <a:rPr lang="ja-JP" altLang="en-US" sz="4400" b="1" dirty="0" smtClean="0">
                <a:latin typeface="+mj-ea"/>
                <a:ea typeface="+mj-ea"/>
              </a:rPr>
              <a:t>グループ山形の</a:t>
            </a:r>
            <a:endParaRPr lang="en-US" altLang="ja-JP" sz="4400" b="1" dirty="0" smtClean="0">
              <a:latin typeface="+mj-ea"/>
              <a:ea typeface="+mj-ea"/>
            </a:endParaRPr>
          </a:p>
          <a:p>
            <a:pPr algn="ctr">
              <a:spcBef>
                <a:spcPts val="1200"/>
              </a:spcBef>
            </a:pPr>
            <a:r>
              <a:rPr lang="ja-JP" altLang="en-US" sz="4400" b="1" dirty="0" smtClean="0">
                <a:latin typeface="+mj-ea"/>
                <a:ea typeface="+mj-ea"/>
              </a:rPr>
              <a:t>取り組みと結果について</a:t>
            </a:r>
            <a:endParaRPr lang="ja-JP" altLang="en-US" sz="4400" b="1" dirty="0">
              <a:latin typeface="+mj-ea"/>
              <a:ea typeface="+mj-ea"/>
            </a:endParaRPr>
          </a:p>
        </p:txBody>
      </p:sp>
    </p:spTree>
    <p:extLst>
      <p:ext uri="{BB962C8B-B14F-4D97-AF65-F5344CB8AC3E}">
        <p14:creationId xmlns:p14="http://schemas.microsoft.com/office/powerpoint/2010/main" val="931322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矢印: 五方向 144">
            <a:extLst>
              <a:ext uri="{FF2B5EF4-FFF2-40B4-BE49-F238E27FC236}">
                <a16:creationId xmlns:a16="http://schemas.microsoft.com/office/drawing/2014/main" id="{44FB3EDB-BF3F-4F99-8EC5-A5AA1817CE0C}"/>
              </a:ext>
            </a:extLst>
          </p:cNvPr>
          <p:cNvSpPr/>
          <p:nvPr/>
        </p:nvSpPr>
        <p:spPr>
          <a:xfrm>
            <a:off x="676951" y="4740935"/>
            <a:ext cx="8143521" cy="632281"/>
          </a:xfrm>
          <a:prstGeom prst="homePlat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60848FBF-B35F-6058-1BF5-643F83C171BA}"/>
              </a:ext>
            </a:extLst>
          </p:cNvPr>
          <p:cNvSpPr/>
          <p:nvPr/>
        </p:nvSpPr>
        <p:spPr>
          <a:xfrm>
            <a:off x="1835696" y="5451783"/>
            <a:ext cx="1985466" cy="569505"/>
          </a:xfrm>
          <a:prstGeom prst="rightArrow">
            <a:avLst>
              <a:gd name="adj1" fmla="val 72615"/>
              <a:gd name="adj2" fmla="val 48869"/>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schemeClr val="bg1"/>
                </a:solidFill>
              </a:rPr>
              <a:t>基本法見直しにかかる県下一斉要請・請願</a:t>
            </a:r>
            <a:endParaRPr kumimoji="1" lang="ja-JP" altLang="en-US" sz="1300" b="1" dirty="0">
              <a:solidFill>
                <a:schemeClr val="bg1"/>
              </a:solidFill>
            </a:endParaRPr>
          </a:p>
        </p:txBody>
      </p:sp>
      <p:cxnSp>
        <p:nvCxnSpPr>
          <p:cNvPr id="8" name="直線矢印コネクタ 7">
            <a:extLst>
              <a:ext uri="{FF2B5EF4-FFF2-40B4-BE49-F238E27FC236}">
                <a16:creationId xmlns:a16="http://schemas.microsoft.com/office/drawing/2014/main" id="{469F1F9F-D8AB-4B65-9A5E-EBE41CA816C9}"/>
              </a:ext>
            </a:extLst>
          </p:cNvPr>
          <p:cNvCxnSpPr>
            <a:cxnSpLocks/>
          </p:cNvCxnSpPr>
          <p:nvPr/>
        </p:nvCxnSpPr>
        <p:spPr>
          <a:xfrm>
            <a:off x="659134" y="6237312"/>
            <a:ext cx="8161338"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3C4FC8B7-145F-483C-9D17-138E395B31E1}"/>
              </a:ext>
            </a:extLst>
          </p:cNvPr>
          <p:cNvCxnSpPr>
            <a:cxnSpLocks/>
          </p:cNvCxnSpPr>
          <p:nvPr/>
        </p:nvCxnSpPr>
        <p:spPr>
          <a:xfrm flipH="1">
            <a:off x="246404" y="5078019"/>
            <a:ext cx="5116" cy="171388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BD05CC7-1101-4E63-8076-845DC055F5AE}"/>
              </a:ext>
            </a:extLst>
          </p:cNvPr>
          <p:cNvSpPr txBox="1"/>
          <p:nvPr/>
        </p:nvSpPr>
        <p:spPr>
          <a:xfrm>
            <a:off x="32859" y="4581128"/>
            <a:ext cx="794725" cy="461665"/>
          </a:xfrm>
          <a:prstGeom prst="rect">
            <a:avLst/>
          </a:prstGeom>
          <a:noFill/>
        </p:spPr>
        <p:txBody>
          <a:bodyPr wrap="square" rtlCol="0">
            <a:spAutoFit/>
          </a:bodyPr>
          <a:lstStyle/>
          <a:p>
            <a:r>
              <a:rPr kumimoji="1" lang="en-US" altLang="ja-JP" sz="2400" b="1" dirty="0">
                <a:solidFill>
                  <a:schemeClr val="bg2">
                    <a:lumMod val="50000"/>
                  </a:schemeClr>
                </a:solidFill>
              </a:rPr>
              <a:t>R5</a:t>
            </a:r>
            <a:endParaRPr kumimoji="1" lang="ja-JP" altLang="en-US" b="1" dirty="0">
              <a:solidFill>
                <a:schemeClr val="bg2">
                  <a:lumMod val="50000"/>
                </a:schemeClr>
              </a:solidFill>
            </a:endParaRPr>
          </a:p>
        </p:txBody>
      </p:sp>
      <p:grpSp>
        <p:nvGrpSpPr>
          <p:cNvPr id="70" name="グループ化 69">
            <a:extLst>
              <a:ext uri="{FF2B5EF4-FFF2-40B4-BE49-F238E27FC236}">
                <a16:creationId xmlns:a16="http://schemas.microsoft.com/office/drawing/2014/main" id="{D291E016-4EF0-4CE7-3348-7160FCDF84D2}"/>
              </a:ext>
            </a:extLst>
          </p:cNvPr>
          <p:cNvGrpSpPr/>
          <p:nvPr/>
        </p:nvGrpSpPr>
        <p:grpSpPr>
          <a:xfrm>
            <a:off x="1067741" y="5995645"/>
            <a:ext cx="607507" cy="457691"/>
            <a:chOff x="1738178" y="6076500"/>
            <a:chExt cx="607507" cy="457691"/>
          </a:xfrm>
        </p:grpSpPr>
        <p:sp>
          <p:nvSpPr>
            <p:cNvPr id="62" name="楕円 61">
              <a:extLst>
                <a:ext uri="{FF2B5EF4-FFF2-40B4-BE49-F238E27FC236}">
                  <a16:creationId xmlns:a16="http://schemas.microsoft.com/office/drawing/2014/main" id="{270DE0F3-A635-4694-B7CC-3EB9D352A6E5}"/>
                </a:ext>
              </a:extLst>
            </p:cNvPr>
            <p:cNvSpPr/>
            <p:nvPr/>
          </p:nvSpPr>
          <p:spPr>
            <a:xfrm>
              <a:off x="1763492" y="6076500"/>
              <a:ext cx="461732" cy="457691"/>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EE8DE876-5201-42F7-B31E-421127901A19}"/>
                </a:ext>
              </a:extLst>
            </p:cNvPr>
            <p:cNvSpPr txBox="1"/>
            <p:nvPr/>
          </p:nvSpPr>
          <p:spPr>
            <a:xfrm>
              <a:off x="1738178" y="6104822"/>
              <a:ext cx="607507" cy="369332"/>
            </a:xfrm>
            <a:prstGeom prst="rect">
              <a:avLst/>
            </a:prstGeom>
            <a:noFill/>
          </p:spPr>
          <p:txBody>
            <a:bodyPr wrap="square" rtlCol="0">
              <a:spAutoFit/>
            </a:bodyPr>
            <a:lstStyle/>
            <a:p>
              <a:r>
                <a:rPr lang="en-US" altLang="ja-JP" b="1" dirty="0">
                  <a:solidFill>
                    <a:schemeClr val="bg1"/>
                  </a:solidFill>
                </a:rPr>
                <a:t>4</a:t>
              </a:r>
              <a:r>
                <a:rPr kumimoji="1" lang="ja-JP" altLang="en-US" b="1" dirty="0" smtClean="0">
                  <a:solidFill>
                    <a:schemeClr val="bg1"/>
                  </a:solidFill>
                </a:rPr>
                <a:t>月</a:t>
              </a:r>
              <a:endParaRPr kumimoji="1" lang="ja-JP" altLang="en-US" b="1" dirty="0">
                <a:solidFill>
                  <a:schemeClr val="bg1"/>
                </a:solidFill>
              </a:endParaRPr>
            </a:p>
          </p:txBody>
        </p:sp>
      </p:grpSp>
      <p:grpSp>
        <p:nvGrpSpPr>
          <p:cNvPr id="61" name="グループ化 60">
            <a:extLst>
              <a:ext uri="{FF2B5EF4-FFF2-40B4-BE49-F238E27FC236}">
                <a16:creationId xmlns:a16="http://schemas.microsoft.com/office/drawing/2014/main" id="{705B60B1-7155-3EA2-F39B-5C77A1E48A05}"/>
              </a:ext>
            </a:extLst>
          </p:cNvPr>
          <p:cNvGrpSpPr/>
          <p:nvPr/>
        </p:nvGrpSpPr>
        <p:grpSpPr>
          <a:xfrm>
            <a:off x="1685597" y="6035620"/>
            <a:ext cx="607507" cy="417716"/>
            <a:chOff x="4201295" y="6047446"/>
            <a:chExt cx="607507" cy="417716"/>
          </a:xfrm>
        </p:grpSpPr>
        <p:sp>
          <p:nvSpPr>
            <p:cNvPr id="91" name="楕円 90">
              <a:extLst>
                <a:ext uri="{FF2B5EF4-FFF2-40B4-BE49-F238E27FC236}">
                  <a16:creationId xmlns:a16="http://schemas.microsoft.com/office/drawing/2014/main" id="{6907BB42-54C8-47A9-91FC-43F87973B697}"/>
                </a:ext>
              </a:extLst>
            </p:cNvPr>
            <p:cNvSpPr/>
            <p:nvPr/>
          </p:nvSpPr>
          <p:spPr>
            <a:xfrm>
              <a:off x="4235182" y="6047446"/>
              <a:ext cx="461732" cy="417716"/>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BFA2D42-2C14-4B65-95D3-9AD9FF2BBAB0}"/>
                </a:ext>
              </a:extLst>
            </p:cNvPr>
            <p:cNvSpPr txBox="1"/>
            <p:nvPr/>
          </p:nvSpPr>
          <p:spPr>
            <a:xfrm>
              <a:off x="4201295" y="6083672"/>
              <a:ext cx="607507" cy="369332"/>
            </a:xfrm>
            <a:prstGeom prst="rect">
              <a:avLst/>
            </a:prstGeom>
            <a:noFill/>
          </p:spPr>
          <p:txBody>
            <a:bodyPr wrap="square" rtlCol="0">
              <a:spAutoFit/>
            </a:bodyPr>
            <a:lstStyle/>
            <a:p>
              <a:r>
                <a:rPr kumimoji="1" lang="en-US" altLang="ja-JP" b="1" dirty="0">
                  <a:solidFill>
                    <a:schemeClr val="bg1"/>
                  </a:solidFill>
                </a:rPr>
                <a:t>5</a:t>
              </a:r>
              <a:r>
                <a:rPr kumimoji="1" lang="ja-JP" altLang="en-US" b="1" dirty="0">
                  <a:solidFill>
                    <a:schemeClr val="bg1"/>
                  </a:solidFill>
                </a:rPr>
                <a:t>月</a:t>
              </a:r>
            </a:p>
          </p:txBody>
        </p:sp>
      </p:grpSp>
      <p:sp>
        <p:nvSpPr>
          <p:cNvPr id="138" name="テキスト ボックス 137">
            <a:extLst>
              <a:ext uri="{FF2B5EF4-FFF2-40B4-BE49-F238E27FC236}">
                <a16:creationId xmlns:a16="http://schemas.microsoft.com/office/drawing/2014/main" id="{629C38DA-F59A-41D3-9EE9-46B689468FC0}"/>
              </a:ext>
            </a:extLst>
          </p:cNvPr>
          <p:cNvSpPr txBox="1"/>
          <p:nvPr/>
        </p:nvSpPr>
        <p:spPr>
          <a:xfrm>
            <a:off x="2731114" y="6381328"/>
            <a:ext cx="904782" cy="461665"/>
          </a:xfrm>
          <a:prstGeom prst="rect">
            <a:avLst/>
          </a:prstGeom>
          <a:noFill/>
        </p:spPr>
        <p:txBody>
          <a:bodyPr wrap="square">
            <a:spAutoFit/>
          </a:bodyPr>
          <a:lstStyle/>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県</a:t>
            </a:r>
            <a:r>
              <a:rPr lang="en-US" altLang="ja-JP"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6</a:t>
            </a:r>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月</a:t>
            </a:r>
            <a:endParaRPr lang="en-US" altLang="ja-JP" sz="1200" b="1" dirty="0" smtClean="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補正予算</a:t>
            </a:r>
            <a:endParaRPr lang="en-US" altLang="ja-JP"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131" name="正方形/長方形 130">
            <a:extLst>
              <a:ext uri="{FF2B5EF4-FFF2-40B4-BE49-F238E27FC236}">
                <a16:creationId xmlns:a16="http://schemas.microsoft.com/office/drawing/2014/main" id="{18491B94-2A18-43C9-B24A-5CF01E95B393}"/>
              </a:ext>
            </a:extLst>
          </p:cNvPr>
          <p:cNvSpPr/>
          <p:nvPr/>
        </p:nvSpPr>
        <p:spPr>
          <a:xfrm>
            <a:off x="32860" y="4725144"/>
            <a:ext cx="8931628" cy="749931"/>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latin typeface="游ゴシック" panose="020B0400000000000000" pitchFamily="50" charset="-128"/>
                <a:ea typeface="游ゴシック" panose="020B0400000000000000" pitchFamily="50" charset="-128"/>
              </a:rPr>
              <a:t>この他、全国段階の取り組みに参加・参画するとともに、</a:t>
            </a:r>
            <a:endParaRPr kumimoji="1" lang="en-US" altLang="ja-JP" b="1" dirty="0" smtClean="0">
              <a:solidFill>
                <a:srgbClr val="FF0000"/>
              </a:solidFill>
              <a:latin typeface="游ゴシック" panose="020B0400000000000000" pitchFamily="50" charset="-128"/>
              <a:ea typeface="游ゴシック" panose="020B0400000000000000" pitchFamily="50" charset="-128"/>
            </a:endParaRPr>
          </a:p>
          <a:p>
            <a:pPr algn="ctr"/>
            <a:r>
              <a:rPr kumimoji="1" lang="ja-JP" altLang="en-US" b="1" dirty="0" smtClean="0">
                <a:solidFill>
                  <a:srgbClr val="FF0000"/>
                </a:solidFill>
                <a:latin typeface="游ゴシック" panose="020B0400000000000000" pitchFamily="50" charset="-128"/>
                <a:ea typeface="游ゴシック" panose="020B0400000000000000" pitchFamily="50" charset="-128"/>
              </a:rPr>
              <a:t>生産現場の声を全国段階へ積み上げ</a:t>
            </a:r>
            <a:r>
              <a:rPr lang="ja-JP" altLang="en-US" b="1" dirty="0" smtClean="0">
                <a:solidFill>
                  <a:srgbClr val="FF0000"/>
                </a:solidFill>
                <a:latin typeface="游ゴシック" panose="020B0400000000000000" pitchFamily="50" charset="-128"/>
                <a:ea typeface="游ゴシック" panose="020B0400000000000000" pitchFamily="50" charset="-128"/>
              </a:rPr>
              <a:t>！</a:t>
            </a:r>
            <a:endParaRPr kumimoji="1" lang="ja-JP" altLang="en-US" b="1" dirty="0">
              <a:solidFill>
                <a:srgbClr val="FF0000"/>
              </a:solidFill>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08C8BE6E-27DE-062A-0041-BCBC760EF29C}"/>
              </a:ext>
            </a:extLst>
          </p:cNvPr>
          <p:cNvGrpSpPr/>
          <p:nvPr/>
        </p:nvGrpSpPr>
        <p:grpSpPr>
          <a:xfrm>
            <a:off x="3707904" y="676002"/>
            <a:ext cx="1597341" cy="599472"/>
            <a:chOff x="11234608" y="121984"/>
            <a:chExt cx="1992902" cy="1002081"/>
          </a:xfrm>
        </p:grpSpPr>
        <p:sp>
          <p:nvSpPr>
            <p:cNvPr id="132" name="正方形/長方形 131">
              <a:extLst>
                <a:ext uri="{FF2B5EF4-FFF2-40B4-BE49-F238E27FC236}">
                  <a16:creationId xmlns:a16="http://schemas.microsoft.com/office/drawing/2014/main" id="{2A8507C8-C22E-4DB0-A27B-CB0D3162D35B}"/>
                </a:ext>
              </a:extLst>
            </p:cNvPr>
            <p:cNvSpPr/>
            <p:nvPr/>
          </p:nvSpPr>
          <p:spPr>
            <a:xfrm>
              <a:off x="11234608" y="121984"/>
              <a:ext cx="1992902" cy="1002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9</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21</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県議会常任委員との</a:t>
              </a:r>
              <a:endParaRPr kumimoji="1" lang="en-US" altLang="ja-JP" sz="12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意見交換会の開催</a:t>
              </a:r>
              <a:endParaRPr kumimoji="1" lang="en-US" altLang="ja-JP" sz="1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148" name="直線コネクタ 147">
              <a:extLst>
                <a:ext uri="{FF2B5EF4-FFF2-40B4-BE49-F238E27FC236}">
                  <a16:creationId xmlns:a16="http://schemas.microsoft.com/office/drawing/2014/main" id="{CE1D4D1A-49A2-4C82-A8DE-F29E5DCA4545}"/>
                </a:ext>
              </a:extLst>
            </p:cNvPr>
            <p:cNvCxnSpPr>
              <a:cxnSpLocks/>
            </p:cNvCxnSpPr>
            <p:nvPr/>
          </p:nvCxnSpPr>
          <p:spPr>
            <a:xfrm>
              <a:off x="11360643" y="456563"/>
              <a:ext cx="719693" cy="1435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0C1975C1-E1B8-A967-F51D-15058AD418C9}"/>
              </a:ext>
            </a:extLst>
          </p:cNvPr>
          <p:cNvGrpSpPr/>
          <p:nvPr/>
        </p:nvGrpSpPr>
        <p:grpSpPr>
          <a:xfrm>
            <a:off x="827041" y="2780928"/>
            <a:ext cx="2016766" cy="895429"/>
            <a:chOff x="3308938" y="3858405"/>
            <a:chExt cx="2304256" cy="772168"/>
          </a:xfrm>
        </p:grpSpPr>
        <p:sp>
          <p:nvSpPr>
            <p:cNvPr id="111" name="正方形/長方形 110">
              <a:extLst>
                <a:ext uri="{FF2B5EF4-FFF2-40B4-BE49-F238E27FC236}">
                  <a16:creationId xmlns:a16="http://schemas.microsoft.com/office/drawing/2014/main" id="{3E44063D-7A56-4CCC-A68C-15183BFA9807}"/>
                </a:ext>
              </a:extLst>
            </p:cNvPr>
            <p:cNvSpPr/>
            <p:nvPr/>
          </p:nvSpPr>
          <p:spPr>
            <a:xfrm>
              <a:off x="3308938" y="3858405"/>
              <a:ext cx="2304256" cy="772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５月</a:t>
              </a:r>
              <a:r>
                <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12</a:t>
              </a:r>
              <a:r>
                <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政策推進全国</a:t>
              </a:r>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大会への参加と本県独自行動</a:t>
              </a:r>
              <a:endParaRPr lang="en-US" altLang="ja-JP" sz="12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400" b="1" dirty="0" smtClean="0">
                  <a:solidFill>
                    <a:schemeClr val="tx1">
                      <a:lumMod val="65000"/>
                      <a:lumOff val="35000"/>
                    </a:schemeClr>
                  </a:solidFill>
                  <a:latin typeface="游ゴシック" panose="020B0400000000000000" pitchFamily="50" charset="-128"/>
                  <a:ea typeface="游ゴシック" panose="020B0400000000000000" pitchFamily="50" charset="-128"/>
                </a:rPr>
                <a:t>　</a:t>
              </a:r>
              <a:r>
                <a:rPr kumimoji="1"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本県実参加：</a:t>
              </a:r>
              <a:r>
                <a:rPr kumimoji="1"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2</a:t>
              </a:r>
              <a:r>
                <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5</a:t>
              </a:r>
              <a:r>
                <a:rPr kumimoji="1"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名</a:t>
              </a:r>
              <a:endPar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WEB</a:t>
              </a:r>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参加： </a:t>
              </a:r>
              <a:r>
                <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100</a:t>
              </a:r>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名</a:t>
              </a:r>
              <a:endPar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149" name="直線コネクタ 148">
              <a:extLst>
                <a:ext uri="{FF2B5EF4-FFF2-40B4-BE49-F238E27FC236}">
                  <a16:creationId xmlns:a16="http://schemas.microsoft.com/office/drawing/2014/main" id="{AD74B412-146A-497C-9241-576CAFEF8CF5}"/>
                </a:ext>
              </a:extLst>
            </p:cNvPr>
            <p:cNvCxnSpPr>
              <a:cxnSpLocks/>
            </p:cNvCxnSpPr>
            <p:nvPr/>
          </p:nvCxnSpPr>
          <p:spPr>
            <a:xfrm flipV="1">
              <a:off x="3485900" y="3982596"/>
              <a:ext cx="596767" cy="364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40822779-AD8A-E1A9-5C8F-A8276D224130}"/>
              </a:ext>
            </a:extLst>
          </p:cNvPr>
          <p:cNvGrpSpPr/>
          <p:nvPr/>
        </p:nvGrpSpPr>
        <p:grpSpPr>
          <a:xfrm>
            <a:off x="6784023" y="6035618"/>
            <a:ext cx="668297" cy="417718"/>
            <a:chOff x="6876256" y="6054000"/>
            <a:chExt cx="668297" cy="417718"/>
          </a:xfrm>
        </p:grpSpPr>
        <p:sp>
          <p:nvSpPr>
            <p:cNvPr id="64" name="楕円 63">
              <a:extLst>
                <a:ext uri="{FF2B5EF4-FFF2-40B4-BE49-F238E27FC236}">
                  <a16:creationId xmlns:a16="http://schemas.microsoft.com/office/drawing/2014/main" id="{DDA51038-182C-46C4-ABFA-4E5F8BEA6C59}"/>
                </a:ext>
              </a:extLst>
            </p:cNvPr>
            <p:cNvSpPr/>
            <p:nvPr/>
          </p:nvSpPr>
          <p:spPr>
            <a:xfrm>
              <a:off x="6967665" y="6054000"/>
              <a:ext cx="461732" cy="417718"/>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697C2692-E7B8-459A-8AD2-1461B4276CED}"/>
                </a:ext>
              </a:extLst>
            </p:cNvPr>
            <p:cNvSpPr txBox="1"/>
            <p:nvPr/>
          </p:nvSpPr>
          <p:spPr>
            <a:xfrm>
              <a:off x="6876256" y="6087813"/>
              <a:ext cx="668297" cy="338554"/>
            </a:xfrm>
            <a:prstGeom prst="rect">
              <a:avLst/>
            </a:prstGeom>
            <a:noFill/>
          </p:spPr>
          <p:txBody>
            <a:bodyPr wrap="square" rtlCol="0">
              <a:spAutoFit/>
            </a:bodyPr>
            <a:lstStyle/>
            <a:p>
              <a:pPr algn="ctr"/>
              <a:r>
                <a:rPr kumimoji="1" lang="en-US" altLang="ja-JP" sz="1600" b="1" dirty="0">
                  <a:solidFill>
                    <a:schemeClr val="bg1"/>
                  </a:solidFill>
                </a:rPr>
                <a:t>11</a:t>
              </a:r>
              <a:r>
                <a:rPr kumimoji="1" lang="ja-JP" altLang="en-US" sz="1600" b="1" dirty="0">
                  <a:solidFill>
                    <a:schemeClr val="bg1"/>
                  </a:solidFill>
                </a:rPr>
                <a:t>月</a:t>
              </a:r>
            </a:p>
          </p:txBody>
        </p:sp>
      </p:grpSp>
      <p:sp>
        <p:nvSpPr>
          <p:cNvPr id="66" name="正方形/長方形 65">
            <a:extLst>
              <a:ext uri="{FF2B5EF4-FFF2-40B4-BE49-F238E27FC236}">
                <a16:creationId xmlns:a16="http://schemas.microsoft.com/office/drawing/2014/main" id="{3D4BF4E9-D20A-4CE0-9F70-4AD8E6CF8AE5}"/>
              </a:ext>
            </a:extLst>
          </p:cNvPr>
          <p:cNvSpPr/>
          <p:nvPr/>
        </p:nvSpPr>
        <p:spPr>
          <a:xfrm>
            <a:off x="6084168" y="620689"/>
            <a:ext cx="2952328" cy="864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11</a:t>
            </a:r>
            <a:r>
              <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13</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14</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ブロック代表者集会の開催とＪＡグループ山形トップセミナーの開催</a:t>
            </a:r>
            <a:endParaRPr lang="en-US" altLang="ja-JP" sz="12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実</a:t>
            </a:r>
            <a:r>
              <a:rPr lang="ja-JP" altLang="en-US" sz="1100" dirty="0">
                <a:solidFill>
                  <a:prstClr val="black">
                    <a:lumMod val="65000"/>
                    <a:lumOff val="35000"/>
                  </a:prstClr>
                </a:solidFill>
                <a:latin typeface="游ゴシック" panose="020B0400000000000000" pitchFamily="50" charset="-128"/>
                <a:ea typeface="游ゴシック" panose="020B0400000000000000" pitchFamily="50" charset="-128"/>
              </a:rPr>
              <a:t>・</a:t>
            </a:r>
            <a:r>
              <a:rPr lang="en-US" altLang="ja-JP" sz="1100" dirty="0">
                <a:solidFill>
                  <a:prstClr val="black">
                    <a:lumMod val="65000"/>
                    <a:lumOff val="35000"/>
                  </a:prstClr>
                </a:solidFill>
                <a:latin typeface="游ゴシック" panose="020B0400000000000000" pitchFamily="50" charset="-128"/>
                <a:ea typeface="游ゴシック" panose="020B0400000000000000" pitchFamily="50" charset="-128"/>
              </a:rPr>
              <a:t>WEB</a:t>
            </a:r>
            <a:r>
              <a:rPr lang="ja-JP" altLang="en-US" sz="1100" dirty="0">
                <a:solidFill>
                  <a:prstClr val="black">
                    <a:lumMod val="65000"/>
                    <a:lumOff val="35000"/>
                  </a:prstClr>
                </a:solidFill>
                <a:latin typeface="游ゴシック" panose="020B0400000000000000" pitchFamily="50" charset="-128"/>
                <a:ea typeface="游ゴシック" panose="020B0400000000000000" pitchFamily="50" charset="-128"/>
              </a:rPr>
              <a:t>参加：</a:t>
            </a:r>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約</a:t>
            </a:r>
            <a:r>
              <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rPr>
              <a:t>650</a:t>
            </a:r>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名 本県実参加：</a:t>
            </a:r>
            <a:r>
              <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rPr>
              <a:t>28</a:t>
            </a:r>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名</a:t>
            </a:r>
            <a:endPar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endParaRPr>
          </a:p>
        </p:txBody>
      </p:sp>
      <p:cxnSp>
        <p:nvCxnSpPr>
          <p:cNvPr id="67" name="直線コネクタ 66">
            <a:extLst>
              <a:ext uri="{FF2B5EF4-FFF2-40B4-BE49-F238E27FC236}">
                <a16:creationId xmlns:a16="http://schemas.microsoft.com/office/drawing/2014/main" id="{E187FE5C-E257-4DAE-8703-0339CFFC824B}"/>
              </a:ext>
            </a:extLst>
          </p:cNvPr>
          <p:cNvCxnSpPr>
            <a:cxnSpLocks/>
          </p:cNvCxnSpPr>
          <p:nvPr/>
        </p:nvCxnSpPr>
        <p:spPr>
          <a:xfrm>
            <a:off x="6228184" y="836712"/>
            <a:ext cx="941249" cy="1646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086EBE26-3C36-43DF-B8DF-E6082471FB3B}"/>
              </a:ext>
            </a:extLst>
          </p:cNvPr>
          <p:cNvSpPr txBox="1"/>
          <p:nvPr/>
        </p:nvSpPr>
        <p:spPr>
          <a:xfrm>
            <a:off x="4932040" y="6381328"/>
            <a:ext cx="835698" cy="461665"/>
          </a:xfrm>
          <a:prstGeom prst="rect">
            <a:avLst/>
          </a:prstGeom>
          <a:noFill/>
        </p:spPr>
        <p:txBody>
          <a:bodyPr wrap="square">
            <a:spAutoFit/>
          </a:bodyPr>
          <a:lstStyle/>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県</a:t>
            </a:r>
            <a:r>
              <a:rPr lang="en-US" altLang="ja-JP"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9</a:t>
            </a:r>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月</a:t>
            </a:r>
            <a:endParaRPr lang="en-US" altLang="ja-JP" sz="1200" b="1" dirty="0" smtClean="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補正予算</a:t>
            </a:r>
            <a:endParaRPr lang="ja-JP" altLang="en-US"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30" name="矢印: 右 29">
            <a:extLst>
              <a:ext uri="{FF2B5EF4-FFF2-40B4-BE49-F238E27FC236}">
                <a16:creationId xmlns:a16="http://schemas.microsoft.com/office/drawing/2014/main" id="{5A5EA491-27A8-6C15-B361-E2ECD9A056BF}"/>
              </a:ext>
            </a:extLst>
          </p:cNvPr>
          <p:cNvSpPr/>
          <p:nvPr/>
        </p:nvSpPr>
        <p:spPr>
          <a:xfrm>
            <a:off x="4788025" y="5436532"/>
            <a:ext cx="2343108" cy="568911"/>
          </a:xfrm>
          <a:prstGeom prst="rightArrow">
            <a:avLst>
              <a:gd name="adj1" fmla="val 72615"/>
              <a:gd name="adj2" fmla="val 48869"/>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schemeClr val="bg1"/>
                </a:solidFill>
              </a:rPr>
              <a:t>基本法重点要請</a:t>
            </a:r>
            <a:endParaRPr lang="en-US" altLang="ja-JP" sz="1300" b="1" dirty="0" smtClean="0">
              <a:solidFill>
                <a:schemeClr val="bg1"/>
              </a:solidFill>
            </a:endParaRPr>
          </a:p>
          <a:p>
            <a:r>
              <a:rPr lang="ja-JP" altLang="en-US" sz="1300" b="1" dirty="0" smtClean="0">
                <a:solidFill>
                  <a:schemeClr val="bg1"/>
                </a:solidFill>
              </a:rPr>
              <a:t>にかかる組織</a:t>
            </a:r>
            <a:r>
              <a:rPr lang="ja-JP" altLang="en-US" sz="1300" b="1" dirty="0">
                <a:solidFill>
                  <a:schemeClr val="bg1"/>
                </a:solidFill>
              </a:rPr>
              <a:t>討議</a:t>
            </a:r>
            <a:endParaRPr kumimoji="1" lang="ja-JP" altLang="en-US" sz="1300" b="1" dirty="0">
              <a:solidFill>
                <a:schemeClr val="bg1"/>
              </a:solidFill>
            </a:endParaRPr>
          </a:p>
        </p:txBody>
      </p:sp>
      <p:cxnSp>
        <p:nvCxnSpPr>
          <p:cNvPr id="36" name="直線コネクタ 35">
            <a:extLst>
              <a:ext uri="{FF2B5EF4-FFF2-40B4-BE49-F238E27FC236}">
                <a16:creationId xmlns:a16="http://schemas.microsoft.com/office/drawing/2014/main" id="{ED2FC0C0-E9C3-BF8F-A5E1-236E39E9DDE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E98350FB-00BB-6612-9977-2E7AA83B4D13}"/>
              </a:ext>
            </a:extLst>
          </p:cNvPr>
          <p:cNvSpPr txBox="1"/>
          <p:nvPr/>
        </p:nvSpPr>
        <p:spPr>
          <a:xfrm>
            <a:off x="0" y="0"/>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ＪＡグループ山形の主な運動経過</a:t>
            </a:r>
            <a:endParaRPr lang="ja-JP" altLang="en-US" sz="2400" dirty="0">
              <a:latin typeface="HGS創英角ｺﾞｼｯｸUB" pitchFamily="50" charset="-128"/>
              <a:ea typeface="HGS創英角ｺﾞｼｯｸUB" pitchFamily="50" charset="-128"/>
            </a:endParaRPr>
          </a:p>
        </p:txBody>
      </p:sp>
      <p:cxnSp>
        <p:nvCxnSpPr>
          <p:cNvPr id="75" name="直線コネクタ 74">
            <a:extLst>
              <a:ext uri="{FF2B5EF4-FFF2-40B4-BE49-F238E27FC236}">
                <a16:creationId xmlns:a16="http://schemas.microsoft.com/office/drawing/2014/main" id="{3953B6E6-2D17-A8A4-E8CA-A1B969F94A65}"/>
              </a:ext>
            </a:extLst>
          </p:cNvPr>
          <p:cNvCxnSpPr>
            <a:cxnSpLocks/>
          </p:cNvCxnSpPr>
          <p:nvPr/>
        </p:nvCxnSpPr>
        <p:spPr>
          <a:xfrm>
            <a:off x="251520" y="681820"/>
            <a:ext cx="0" cy="383779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FC544F0D-CBAF-F6E3-80E9-78CA721B65E4}"/>
              </a:ext>
            </a:extLst>
          </p:cNvPr>
          <p:cNvSpPr txBox="1"/>
          <p:nvPr/>
        </p:nvSpPr>
        <p:spPr>
          <a:xfrm>
            <a:off x="35496" y="2060848"/>
            <a:ext cx="461665" cy="2016224"/>
          </a:xfrm>
          <a:prstGeom prst="rect">
            <a:avLst/>
          </a:prstGeom>
          <a:solidFill>
            <a:schemeClr val="bg1"/>
          </a:solidFill>
        </p:spPr>
        <p:txBody>
          <a:bodyPr vert="eaVert" wrap="square" rtlCol="0">
            <a:spAutoFit/>
          </a:bodyPr>
          <a:lstStyle/>
          <a:p>
            <a:r>
              <a:rPr kumimoji="1" lang="ja-JP" altLang="en-US" b="1" dirty="0">
                <a:solidFill>
                  <a:schemeClr val="accent3">
                    <a:lumMod val="75000"/>
                  </a:schemeClr>
                </a:solidFill>
                <a:latin typeface="游ゴシック" panose="020B0400000000000000" pitchFamily="50" charset="-128"/>
                <a:ea typeface="游ゴシック" panose="020B0400000000000000" pitchFamily="50" charset="-128"/>
              </a:rPr>
              <a:t>ＪＡ</a:t>
            </a:r>
            <a:r>
              <a:rPr kumimoji="1" lang="ja-JP" altLang="en-US" b="1" dirty="0" smtClean="0">
                <a:solidFill>
                  <a:schemeClr val="accent3">
                    <a:lumMod val="75000"/>
                  </a:schemeClr>
                </a:solidFill>
                <a:latin typeface="游ゴシック" panose="020B0400000000000000" pitchFamily="50" charset="-128"/>
                <a:ea typeface="游ゴシック" panose="020B0400000000000000" pitchFamily="50" charset="-128"/>
              </a:rPr>
              <a:t>グループ山形</a:t>
            </a:r>
            <a:endParaRPr kumimoji="1" lang="ja-JP" altLang="en-US" b="1" dirty="0">
              <a:solidFill>
                <a:schemeClr val="accent3">
                  <a:lumMod val="75000"/>
                </a:schemeClr>
              </a:solidFill>
              <a:latin typeface="游ゴシック" panose="020B0400000000000000" pitchFamily="50" charset="-128"/>
              <a:ea typeface="游ゴシック" panose="020B0400000000000000" pitchFamily="50" charset="-128"/>
            </a:endParaRPr>
          </a:p>
        </p:txBody>
      </p:sp>
      <p:grpSp>
        <p:nvGrpSpPr>
          <p:cNvPr id="17" name="グループ化 16">
            <a:extLst>
              <a:ext uri="{FF2B5EF4-FFF2-40B4-BE49-F238E27FC236}">
                <a16:creationId xmlns:a16="http://schemas.microsoft.com/office/drawing/2014/main" id="{7B952683-4769-1BB9-2814-6DA295367DF0}"/>
              </a:ext>
            </a:extLst>
          </p:cNvPr>
          <p:cNvGrpSpPr/>
          <p:nvPr/>
        </p:nvGrpSpPr>
        <p:grpSpPr>
          <a:xfrm>
            <a:off x="3507565" y="6006001"/>
            <a:ext cx="607507" cy="417718"/>
            <a:chOff x="4844394" y="6084585"/>
            <a:chExt cx="607507" cy="417718"/>
          </a:xfrm>
        </p:grpSpPr>
        <p:sp>
          <p:nvSpPr>
            <p:cNvPr id="24" name="楕円 23">
              <a:extLst>
                <a:ext uri="{FF2B5EF4-FFF2-40B4-BE49-F238E27FC236}">
                  <a16:creationId xmlns:a16="http://schemas.microsoft.com/office/drawing/2014/main" id="{FB6AB4D1-7911-AF28-16BD-D1AB0AD14431}"/>
                </a:ext>
              </a:extLst>
            </p:cNvPr>
            <p:cNvSpPr/>
            <p:nvPr/>
          </p:nvSpPr>
          <p:spPr>
            <a:xfrm>
              <a:off x="4876810" y="6084585"/>
              <a:ext cx="461732" cy="417718"/>
            </a:xfrm>
            <a:prstGeom prst="ellipse">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701EA55-BFDE-C53D-3FB2-8E26C08596C9}"/>
                </a:ext>
              </a:extLst>
            </p:cNvPr>
            <p:cNvSpPr txBox="1"/>
            <p:nvPr/>
          </p:nvSpPr>
          <p:spPr>
            <a:xfrm>
              <a:off x="4844394" y="6110983"/>
              <a:ext cx="607507" cy="369334"/>
            </a:xfrm>
            <a:prstGeom prst="rect">
              <a:avLst/>
            </a:prstGeom>
            <a:noFill/>
          </p:spPr>
          <p:txBody>
            <a:bodyPr wrap="square" rtlCol="0">
              <a:spAutoFit/>
            </a:bodyPr>
            <a:lstStyle/>
            <a:p>
              <a:r>
                <a:rPr lang="en-US" altLang="ja-JP" b="1" dirty="0">
                  <a:solidFill>
                    <a:schemeClr val="bg1"/>
                  </a:solidFill>
                </a:rPr>
                <a:t>8</a:t>
              </a:r>
              <a:r>
                <a:rPr kumimoji="1" lang="ja-JP" altLang="en-US" b="1" dirty="0">
                  <a:solidFill>
                    <a:schemeClr val="bg1"/>
                  </a:solidFill>
                </a:rPr>
                <a:t>月</a:t>
              </a:r>
            </a:p>
          </p:txBody>
        </p:sp>
      </p:grpSp>
      <p:grpSp>
        <p:nvGrpSpPr>
          <p:cNvPr id="28" name="グループ化 27">
            <a:extLst>
              <a:ext uri="{FF2B5EF4-FFF2-40B4-BE49-F238E27FC236}">
                <a16:creationId xmlns:a16="http://schemas.microsoft.com/office/drawing/2014/main" id="{13A4E81F-B6A1-74EA-0EC0-928F29429A8F}"/>
              </a:ext>
            </a:extLst>
          </p:cNvPr>
          <p:cNvGrpSpPr/>
          <p:nvPr/>
        </p:nvGrpSpPr>
        <p:grpSpPr>
          <a:xfrm>
            <a:off x="4507185" y="6035618"/>
            <a:ext cx="607507" cy="417718"/>
            <a:chOff x="4844394" y="6084585"/>
            <a:chExt cx="607507" cy="417718"/>
          </a:xfrm>
        </p:grpSpPr>
        <p:sp>
          <p:nvSpPr>
            <p:cNvPr id="29" name="楕円 28">
              <a:extLst>
                <a:ext uri="{FF2B5EF4-FFF2-40B4-BE49-F238E27FC236}">
                  <a16:creationId xmlns:a16="http://schemas.microsoft.com/office/drawing/2014/main" id="{DF3F3373-0326-F281-4C6B-E778ADD440B8}"/>
                </a:ext>
              </a:extLst>
            </p:cNvPr>
            <p:cNvSpPr/>
            <p:nvPr/>
          </p:nvSpPr>
          <p:spPr>
            <a:xfrm>
              <a:off x="4876810" y="6084585"/>
              <a:ext cx="461732" cy="417718"/>
            </a:xfrm>
            <a:prstGeom prst="ellipse">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82AEB33F-38D1-3A47-0B40-1940A0F37871}"/>
                </a:ext>
              </a:extLst>
            </p:cNvPr>
            <p:cNvSpPr txBox="1"/>
            <p:nvPr/>
          </p:nvSpPr>
          <p:spPr>
            <a:xfrm>
              <a:off x="4844394" y="6110983"/>
              <a:ext cx="607507" cy="369334"/>
            </a:xfrm>
            <a:prstGeom prst="rect">
              <a:avLst/>
            </a:prstGeom>
            <a:noFill/>
            <a:ln>
              <a:noFill/>
            </a:ln>
          </p:spPr>
          <p:txBody>
            <a:bodyPr wrap="square" rtlCol="0">
              <a:spAutoFit/>
            </a:bodyPr>
            <a:lstStyle/>
            <a:p>
              <a:r>
                <a:rPr kumimoji="1" lang="en-US" altLang="ja-JP" b="1" dirty="0">
                  <a:solidFill>
                    <a:schemeClr val="bg1"/>
                  </a:solidFill>
                </a:rPr>
                <a:t>9</a:t>
              </a:r>
              <a:r>
                <a:rPr kumimoji="1" lang="ja-JP" altLang="en-US" b="1" dirty="0">
                  <a:solidFill>
                    <a:schemeClr val="bg1"/>
                  </a:solidFill>
                </a:rPr>
                <a:t>月</a:t>
              </a:r>
            </a:p>
          </p:txBody>
        </p:sp>
      </p:grpSp>
      <p:sp>
        <p:nvSpPr>
          <p:cNvPr id="53" name="正方形/長方形 52">
            <a:extLst>
              <a:ext uri="{FF2B5EF4-FFF2-40B4-BE49-F238E27FC236}">
                <a16:creationId xmlns:a16="http://schemas.microsoft.com/office/drawing/2014/main" id="{C0ACD14B-6A87-99D0-976C-0C0DF0E81657}"/>
              </a:ext>
            </a:extLst>
          </p:cNvPr>
          <p:cNvSpPr/>
          <p:nvPr/>
        </p:nvSpPr>
        <p:spPr>
          <a:xfrm>
            <a:off x="5001333" y="2747650"/>
            <a:ext cx="1470319" cy="6245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10</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16</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県知事との</a:t>
            </a:r>
            <a:endParaRPr lang="en-US" altLang="ja-JP" sz="12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意見交換会の開催</a:t>
            </a:r>
            <a:endPar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54" name="直線コネクタ 53">
            <a:extLst>
              <a:ext uri="{FF2B5EF4-FFF2-40B4-BE49-F238E27FC236}">
                <a16:creationId xmlns:a16="http://schemas.microsoft.com/office/drawing/2014/main" id="{B5D37B99-4BCA-61DD-C96D-5EADBF130CF8}"/>
              </a:ext>
            </a:extLst>
          </p:cNvPr>
          <p:cNvCxnSpPr>
            <a:cxnSpLocks/>
          </p:cNvCxnSpPr>
          <p:nvPr/>
        </p:nvCxnSpPr>
        <p:spPr>
          <a:xfrm>
            <a:off x="5090619" y="2955921"/>
            <a:ext cx="59672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0F3EEDD6-6C0C-9F7E-DF6F-8A18F4649727}"/>
              </a:ext>
            </a:extLst>
          </p:cNvPr>
          <p:cNvSpPr/>
          <p:nvPr/>
        </p:nvSpPr>
        <p:spPr>
          <a:xfrm>
            <a:off x="2956793" y="2924944"/>
            <a:ext cx="1831231" cy="59656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8</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17</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山形県要請集会の開催</a:t>
            </a:r>
            <a:endParaRPr lang="en-US" altLang="ja-JP" sz="14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pPr lvl="0"/>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　 実参加：　 約</a:t>
            </a:r>
            <a:r>
              <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rPr>
              <a:t>750</a:t>
            </a:r>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名</a:t>
            </a:r>
            <a:endPar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endParaRPr>
          </a:p>
          <a:p>
            <a:pPr lvl="0"/>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　 </a:t>
            </a:r>
            <a:r>
              <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rPr>
              <a:t>WEB</a:t>
            </a:r>
            <a:r>
              <a:rPr lang="ja-JP" altLang="en-US" sz="1100" dirty="0">
                <a:solidFill>
                  <a:prstClr val="black">
                    <a:lumMod val="65000"/>
                    <a:lumOff val="35000"/>
                  </a:prstClr>
                </a:solidFill>
                <a:latin typeface="游ゴシック" panose="020B0400000000000000" pitchFamily="50" charset="-128"/>
                <a:ea typeface="游ゴシック" panose="020B0400000000000000" pitchFamily="50" charset="-128"/>
              </a:rPr>
              <a:t>参加：</a:t>
            </a:r>
            <a:r>
              <a:rPr lang="ja-JP" altLang="en-US" sz="1100" dirty="0" smtClean="0">
                <a:solidFill>
                  <a:prstClr val="black">
                    <a:lumMod val="65000"/>
                    <a:lumOff val="35000"/>
                  </a:prstClr>
                </a:solidFill>
                <a:latin typeface="游ゴシック" panose="020B0400000000000000" pitchFamily="50" charset="-128"/>
                <a:ea typeface="游ゴシック" panose="020B0400000000000000" pitchFamily="50" charset="-128"/>
              </a:rPr>
              <a:t>約</a:t>
            </a:r>
            <a:r>
              <a:rPr lang="en-US" altLang="ja-JP" sz="1100" dirty="0" smtClean="0">
                <a:solidFill>
                  <a:prstClr val="black">
                    <a:lumMod val="65000"/>
                    <a:lumOff val="35000"/>
                  </a:prstClr>
                </a:solidFill>
                <a:latin typeface="游ゴシック" panose="020B0400000000000000" pitchFamily="50" charset="-128"/>
                <a:ea typeface="游ゴシック" panose="020B0400000000000000" pitchFamily="50" charset="-128"/>
              </a:rPr>
              <a:t>250</a:t>
            </a:r>
            <a:r>
              <a:rPr lang="ja-JP" altLang="en-US" sz="1100" dirty="0">
                <a:solidFill>
                  <a:prstClr val="black">
                    <a:lumMod val="65000"/>
                    <a:lumOff val="35000"/>
                  </a:prstClr>
                </a:solidFill>
                <a:latin typeface="游ゴシック" panose="020B0400000000000000" pitchFamily="50" charset="-128"/>
                <a:ea typeface="游ゴシック" panose="020B0400000000000000" pitchFamily="50" charset="-128"/>
              </a:rPr>
              <a:t>名</a:t>
            </a:r>
          </a:p>
          <a:p>
            <a:endPar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nvGrpSpPr>
          <p:cNvPr id="100" name="グループ化 99">
            <a:extLst>
              <a:ext uri="{FF2B5EF4-FFF2-40B4-BE49-F238E27FC236}">
                <a16:creationId xmlns:a16="http://schemas.microsoft.com/office/drawing/2014/main" id="{A799CB9F-D1FF-0EAD-D845-0B5369AB45C6}"/>
              </a:ext>
            </a:extLst>
          </p:cNvPr>
          <p:cNvGrpSpPr/>
          <p:nvPr/>
        </p:nvGrpSpPr>
        <p:grpSpPr>
          <a:xfrm>
            <a:off x="1444213" y="723977"/>
            <a:ext cx="1615619" cy="466443"/>
            <a:chOff x="4188270" y="2098600"/>
            <a:chExt cx="1780600" cy="742906"/>
          </a:xfrm>
        </p:grpSpPr>
        <p:sp>
          <p:nvSpPr>
            <p:cNvPr id="101" name="正方形/長方形 100">
              <a:extLst>
                <a:ext uri="{FF2B5EF4-FFF2-40B4-BE49-F238E27FC236}">
                  <a16:creationId xmlns:a16="http://schemas.microsoft.com/office/drawing/2014/main" id="{4AB521E0-9AD6-4A3A-2F13-47D14CB69545}"/>
                </a:ext>
              </a:extLst>
            </p:cNvPr>
            <p:cNvSpPr/>
            <p:nvPr/>
          </p:nvSpPr>
          <p:spPr>
            <a:xfrm>
              <a:off x="4188270" y="2098600"/>
              <a:ext cx="1780600" cy="7429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6</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14</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吉村県知事</a:t>
              </a:r>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kumimoji="1"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森田県議会議長</a:t>
              </a:r>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への要請</a:t>
              </a:r>
              <a:endParaRPr kumimoji="1" lang="en-US" altLang="ja-JP" sz="1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102" name="直線コネクタ 101">
              <a:extLst>
                <a:ext uri="{FF2B5EF4-FFF2-40B4-BE49-F238E27FC236}">
                  <a16:creationId xmlns:a16="http://schemas.microsoft.com/office/drawing/2014/main" id="{49AE456B-B64C-8272-E75E-F1E0AC512B0C}"/>
                </a:ext>
              </a:extLst>
            </p:cNvPr>
            <p:cNvCxnSpPr>
              <a:cxnSpLocks/>
            </p:cNvCxnSpPr>
            <p:nvPr/>
          </p:nvCxnSpPr>
          <p:spPr>
            <a:xfrm flipV="1">
              <a:off x="4284963" y="2291262"/>
              <a:ext cx="698291" cy="2558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6" name="直線コネクタ 105">
            <a:extLst>
              <a:ext uri="{FF2B5EF4-FFF2-40B4-BE49-F238E27FC236}">
                <a16:creationId xmlns:a16="http://schemas.microsoft.com/office/drawing/2014/main" id="{1567EC88-F05F-8381-0380-2ACA6FCDB8F5}"/>
              </a:ext>
            </a:extLst>
          </p:cNvPr>
          <p:cNvCxnSpPr>
            <a:cxnSpLocks/>
          </p:cNvCxnSpPr>
          <p:nvPr/>
        </p:nvCxnSpPr>
        <p:spPr>
          <a:xfrm flipV="1">
            <a:off x="3059832" y="2924943"/>
            <a:ext cx="536513"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F1A5FDA6-B895-1C93-CFC5-908C1336C3B6}"/>
              </a:ext>
            </a:extLst>
          </p:cNvPr>
          <p:cNvSpPr txBox="1"/>
          <p:nvPr/>
        </p:nvSpPr>
        <p:spPr>
          <a:xfrm>
            <a:off x="8064158" y="6381328"/>
            <a:ext cx="900330" cy="461665"/>
          </a:xfrm>
          <a:prstGeom prst="rect">
            <a:avLst/>
          </a:prstGeom>
          <a:noFill/>
        </p:spPr>
        <p:txBody>
          <a:bodyPr wrap="square">
            <a:spAutoFit/>
          </a:bodyPr>
          <a:lstStyle/>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県</a:t>
            </a:r>
            <a:r>
              <a:rPr lang="en-US" altLang="ja-JP"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12</a:t>
            </a:r>
            <a:r>
              <a:rPr lang="zh-TW"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月</a:t>
            </a:r>
            <a:endParaRPr lang="en-US" altLang="zh-TW" sz="1200" b="1" dirty="0" smtClean="0">
              <a:solidFill>
                <a:schemeClr val="tx1">
                  <a:lumMod val="85000"/>
                  <a:lumOff val="1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85000"/>
                    <a:lumOff val="15000"/>
                  </a:schemeClr>
                </a:solidFill>
                <a:latin typeface="游ゴシック" panose="020B0400000000000000" pitchFamily="50" charset="-128"/>
                <a:ea typeface="游ゴシック" panose="020B0400000000000000" pitchFamily="50" charset="-128"/>
              </a:rPr>
              <a:t>補正予算</a:t>
            </a:r>
            <a:endParaRPr lang="zh-TW" altLang="en-US" sz="1200" b="1" dirty="0">
              <a:solidFill>
                <a:schemeClr val="tx1">
                  <a:lumMod val="85000"/>
                  <a:lumOff val="15000"/>
                </a:schemeClr>
              </a:solidFill>
              <a:latin typeface="游ゴシック" panose="020B0400000000000000" pitchFamily="50" charset="-128"/>
              <a:ea typeface="游ゴシック" panose="020B0400000000000000" pitchFamily="50" charset="-128"/>
            </a:endParaRPr>
          </a:p>
        </p:txBody>
      </p:sp>
      <p:sp>
        <p:nvSpPr>
          <p:cNvPr id="2" name="スライド番号プレースホルダ 1">
            <a:extLst>
              <a:ext uri="{FF2B5EF4-FFF2-40B4-BE49-F238E27FC236}">
                <a16:creationId xmlns:a16="http://schemas.microsoft.com/office/drawing/2014/main" id="{F8DA0D43-0F99-B5A5-DD41-BED2CCB8C0BD}"/>
              </a:ext>
            </a:extLst>
          </p:cNvPr>
          <p:cNvSpPr>
            <a:spLocks noGrp="1"/>
          </p:cNvSpPr>
          <p:nvPr>
            <p:ph type="sldNum" sz="quarter" idx="12"/>
          </p:nvPr>
        </p:nvSpPr>
        <p:spPr>
          <a:xfrm>
            <a:off x="6991645" y="6539336"/>
            <a:ext cx="2133600" cy="260648"/>
          </a:xfrm>
        </p:spPr>
        <p:txBody>
          <a:bodyPr/>
          <a:lstStyle/>
          <a:p>
            <a:fld id="{AC0CF3E3-977F-49A5-8EC7-B81E16CC7256}" type="slidenum">
              <a:rPr kumimoji="1" lang="ja-JP" altLang="en-US" smtClean="0"/>
              <a:pPr/>
              <a:t>37</a:t>
            </a:fld>
            <a:endParaRPr kumimoji="1" lang="ja-JP" altLang="en-US" dirty="0"/>
          </a:p>
        </p:txBody>
      </p:sp>
      <p:grpSp>
        <p:nvGrpSpPr>
          <p:cNvPr id="78" name="グループ化 77">
            <a:extLst>
              <a:ext uri="{FF2B5EF4-FFF2-40B4-BE49-F238E27FC236}">
                <a16:creationId xmlns:a16="http://schemas.microsoft.com/office/drawing/2014/main" id="{13A4E81F-B6A1-74EA-0EC0-928F29429A8F}"/>
              </a:ext>
            </a:extLst>
          </p:cNvPr>
          <p:cNvGrpSpPr/>
          <p:nvPr/>
        </p:nvGrpSpPr>
        <p:grpSpPr>
          <a:xfrm>
            <a:off x="5652120" y="6035618"/>
            <a:ext cx="655717" cy="417718"/>
            <a:chOff x="4844394" y="6084585"/>
            <a:chExt cx="603520" cy="417718"/>
          </a:xfrm>
        </p:grpSpPr>
        <p:sp>
          <p:nvSpPr>
            <p:cNvPr id="80" name="楕円 79">
              <a:extLst>
                <a:ext uri="{FF2B5EF4-FFF2-40B4-BE49-F238E27FC236}">
                  <a16:creationId xmlns:a16="http://schemas.microsoft.com/office/drawing/2014/main" id="{DF3F3373-0326-F281-4C6B-E778ADD440B8}"/>
                </a:ext>
              </a:extLst>
            </p:cNvPr>
            <p:cNvSpPr/>
            <p:nvPr/>
          </p:nvSpPr>
          <p:spPr>
            <a:xfrm>
              <a:off x="4876810" y="6084585"/>
              <a:ext cx="461732" cy="417718"/>
            </a:xfrm>
            <a:prstGeom prst="ellipse">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82AEB33F-38D1-3A47-0B40-1940A0F37871}"/>
                </a:ext>
              </a:extLst>
            </p:cNvPr>
            <p:cNvSpPr txBox="1"/>
            <p:nvPr/>
          </p:nvSpPr>
          <p:spPr>
            <a:xfrm>
              <a:off x="4844394" y="6110983"/>
              <a:ext cx="603520" cy="369332"/>
            </a:xfrm>
            <a:prstGeom prst="rect">
              <a:avLst/>
            </a:prstGeom>
            <a:noFill/>
            <a:ln>
              <a:noFill/>
            </a:ln>
          </p:spPr>
          <p:txBody>
            <a:bodyPr wrap="square" rtlCol="0">
              <a:spAutoFit/>
            </a:bodyPr>
            <a:lstStyle/>
            <a:p>
              <a:r>
                <a:rPr lang="en-US" altLang="ja-JP" b="1" dirty="0">
                  <a:solidFill>
                    <a:schemeClr val="bg1"/>
                  </a:solidFill>
                </a:rPr>
                <a:t>10</a:t>
              </a:r>
              <a:r>
                <a:rPr kumimoji="1" lang="ja-JP" altLang="en-US" b="1" dirty="0" smtClean="0">
                  <a:solidFill>
                    <a:schemeClr val="bg1"/>
                  </a:solidFill>
                </a:rPr>
                <a:t>月</a:t>
              </a:r>
              <a:endParaRPr kumimoji="1" lang="ja-JP" altLang="en-US" b="1" dirty="0">
                <a:solidFill>
                  <a:schemeClr val="bg1"/>
                </a:solidFill>
              </a:endParaRPr>
            </a:p>
          </p:txBody>
        </p:sp>
      </p:grpSp>
      <p:sp>
        <p:nvSpPr>
          <p:cNvPr id="84" name="矢印: 右 29">
            <a:extLst>
              <a:ext uri="{FF2B5EF4-FFF2-40B4-BE49-F238E27FC236}">
                <a16:creationId xmlns:a16="http://schemas.microsoft.com/office/drawing/2014/main" id="{5A5EA491-27A8-6C15-B361-E2ECD9A056BF}"/>
              </a:ext>
            </a:extLst>
          </p:cNvPr>
          <p:cNvSpPr/>
          <p:nvPr/>
        </p:nvSpPr>
        <p:spPr>
          <a:xfrm>
            <a:off x="395536" y="5458321"/>
            <a:ext cx="1416683" cy="562967"/>
          </a:xfrm>
          <a:prstGeom prst="rightArrow">
            <a:avLst>
              <a:gd name="adj1" fmla="val 72615"/>
              <a:gd name="adj2" fmla="val 48869"/>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300" b="1" dirty="0" smtClean="0">
                <a:solidFill>
                  <a:schemeClr val="bg1"/>
                </a:solidFill>
              </a:rPr>
              <a:t>基本法見直し</a:t>
            </a:r>
            <a:endParaRPr lang="en-US" altLang="ja-JP" sz="1300" b="1" dirty="0">
              <a:solidFill>
                <a:schemeClr val="bg1"/>
              </a:solidFill>
            </a:endParaRPr>
          </a:p>
          <a:p>
            <a:r>
              <a:rPr lang="ja-JP" altLang="en-US" sz="1300" b="1" dirty="0" smtClean="0">
                <a:solidFill>
                  <a:schemeClr val="bg1"/>
                </a:solidFill>
              </a:rPr>
              <a:t>の組織</a:t>
            </a:r>
            <a:r>
              <a:rPr lang="ja-JP" altLang="en-US" sz="1300" b="1" dirty="0">
                <a:solidFill>
                  <a:schemeClr val="bg1"/>
                </a:solidFill>
              </a:rPr>
              <a:t>討議</a:t>
            </a:r>
            <a:endParaRPr kumimoji="1" lang="ja-JP" altLang="en-US" sz="1300" b="1" dirty="0">
              <a:solidFill>
                <a:schemeClr val="bg1"/>
              </a:solidFill>
            </a:endParaRPr>
          </a:p>
        </p:txBody>
      </p:sp>
      <p:grpSp>
        <p:nvGrpSpPr>
          <p:cNvPr id="90" name="グループ化 89">
            <a:extLst>
              <a:ext uri="{FF2B5EF4-FFF2-40B4-BE49-F238E27FC236}">
                <a16:creationId xmlns:a16="http://schemas.microsoft.com/office/drawing/2014/main" id="{0E99EC42-F59E-EE97-55A1-0FC0D7BB28C8}"/>
              </a:ext>
            </a:extLst>
          </p:cNvPr>
          <p:cNvGrpSpPr/>
          <p:nvPr/>
        </p:nvGrpSpPr>
        <p:grpSpPr>
          <a:xfrm>
            <a:off x="7596334" y="5985486"/>
            <a:ext cx="648073" cy="553850"/>
            <a:chOff x="4844392" y="6084585"/>
            <a:chExt cx="638370" cy="417718"/>
          </a:xfrm>
        </p:grpSpPr>
        <p:sp>
          <p:nvSpPr>
            <p:cNvPr id="94" name="楕円 93">
              <a:extLst>
                <a:ext uri="{FF2B5EF4-FFF2-40B4-BE49-F238E27FC236}">
                  <a16:creationId xmlns:a16="http://schemas.microsoft.com/office/drawing/2014/main" id="{D6AC0BB5-4465-4EEA-BAE0-B52B38F8ABC0}"/>
                </a:ext>
              </a:extLst>
            </p:cNvPr>
            <p:cNvSpPr/>
            <p:nvPr/>
          </p:nvSpPr>
          <p:spPr>
            <a:xfrm>
              <a:off x="4876810" y="6084585"/>
              <a:ext cx="461732" cy="417718"/>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514A1835-C536-4D67-ACBB-1FD7E867AA9F}"/>
                </a:ext>
              </a:extLst>
            </p:cNvPr>
            <p:cNvSpPr txBox="1"/>
            <p:nvPr/>
          </p:nvSpPr>
          <p:spPr>
            <a:xfrm>
              <a:off x="4844392" y="6149717"/>
              <a:ext cx="638370" cy="262679"/>
            </a:xfrm>
            <a:prstGeom prst="rect">
              <a:avLst/>
            </a:prstGeom>
            <a:noFill/>
          </p:spPr>
          <p:txBody>
            <a:bodyPr wrap="square" rtlCol="0">
              <a:spAutoFit/>
            </a:bodyPr>
            <a:lstStyle/>
            <a:p>
              <a:r>
                <a:rPr lang="en-US" altLang="ja-JP" sz="1600" b="1" dirty="0">
                  <a:solidFill>
                    <a:schemeClr val="bg1"/>
                  </a:solidFill>
                </a:rPr>
                <a:t>12</a:t>
              </a:r>
              <a:r>
                <a:rPr kumimoji="1" lang="ja-JP" altLang="en-US" sz="1600" b="1" dirty="0" smtClean="0">
                  <a:solidFill>
                    <a:schemeClr val="bg1"/>
                  </a:solidFill>
                </a:rPr>
                <a:t>月</a:t>
              </a:r>
              <a:endParaRPr kumimoji="1" lang="ja-JP" altLang="en-US" sz="1600" b="1" dirty="0">
                <a:solidFill>
                  <a:schemeClr val="bg1"/>
                </a:solidFill>
              </a:endParaRPr>
            </a:p>
          </p:txBody>
        </p:sp>
      </p:grpSp>
      <p:grpSp>
        <p:nvGrpSpPr>
          <p:cNvPr id="98" name="グループ化 97">
            <a:extLst>
              <a:ext uri="{FF2B5EF4-FFF2-40B4-BE49-F238E27FC236}">
                <a16:creationId xmlns:a16="http://schemas.microsoft.com/office/drawing/2014/main" id="{705B60B1-7155-3EA2-F39B-5C77A1E48A05}"/>
              </a:ext>
            </a:extLst>
          </p:cNvPr>
          <p:cNvGrpSpPr/>
          <p:nvPr/>
        </p:nvGrpSpPr>
        <p:grpSpPr>
          <a:xfrm>
            <a:off x="2380317" y="6035620"/>
            <a:ext cx="607507" cy="417716"/>
            <a:chOff x="4201295" y="6047446"/>
            <a:chExt cx="607507" cy="417716"/>
          </a:xfrm>
        </p:grpSpPr>
        <p:sp>
          <p:nvSpPr>
            <p:cNvPr id="99" name="楕円 98">
              <a:extLst>
                <a:ext uri="{FF2B5EF4-FFF2-40B4-BE49-F238E27FC236}">
                  <a16:creationId xmlns:a16="http://schemas.microsoft.com/office/drawing/2014/main" id="{6907BB42-54C8-47A9-91FC-43F87973B697}"/>
                </a:ext>
              </a:extLst>
            </p:cNvPr>
            <p:cNvSpPr/>
            <p:nvPr/>
          </p:nvSpPr>
          <p:spPr>
            <a:xfrm>
              <a:off x="4235182" y="6047446"/>
              <a:ext cx="461732" cy="417716"/>
            </a:xfrm>
            <a:prstGeom prst="ellipse">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FBFA2D42-2C14-4B65-95D3-9AD9FF2BBAB0}"/>
                </a:ext>
              </a:extLst>
            </p:cNvPr>
            <p:cNvSpPr txBox="1"/>
            <p:nvPr/>
          </p:nvSpPr>
          <p:spPr>
            <a:xfrm>
              <a:off x="4201295" y="6083672"/>
              <a:ext cx="607507" cy="369332"/>
            </a:xfrm>
            <a:prstGeom prst="rect">
              <a:avLst/>
            </a:prstGeom>
            <a:noFill/>
          </p:spPr>
          <p:txBody>
            <a:bodyPr wrap="square" rtlCol="0">
              <a:spAutoFit/>
            </a:bodyPr>
            <a:lstStyle/>
            <a:p>
              <a:r>
                <a:rPr lang="en-US" altLang="ja-JP" b="1" dirty="0">
                  <a:solidFill>
                    <a:schemeClr val="bg1"/>
                  </a:solidFill>
                </a:rPr>
                <a:t>6</a:t>
              </a:r>
              <a:r>
                <a:rPr kumimoji="1" lang="ja-JP" altLang="en-US" b="1" dirty="0" smtClean="0">
                  <a:solidFill>
                    <a:schemeClr val="bg1"/>
                  </a:solidFill>
                </a:rPr>
                <a:t>月</a:t>
              </a:r>
              <a:endParaRPr kumimoji="1" lang="ja-JP" altLang="en-US" b="1" dirty="0">
                <a:solidFill>
                  <a:schemeClr val="bg1"/>
                </a:solidFill>
              </a:endParaRPr>
            </a:p>
          </p:txBody>
        </p:sp>
      </p:gr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083" y="1311194"/>
            <a:ext cx="1907421" cy="1289720"/>
          </a:xfrm>
          <a:prstGeom prst="rect">
            <a:avLst/>
          </a:prstGeom>
          <a:ln>
            <a:noFill/>
          </a:ln>
          <a:effectLst>
            <a:softEdge rad="112500"/>
          </a:effectLst>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309" y="3662702"/>
            <a:ext cx="1745775" cy="1083743"/>
          </a:xfrm>
          <a:prstGeom prst="rect">
            <a:avLst/>
          </a:prstGeom>
          <a:ln>
            <a:noFill/>
          </a:ln>
          <a:effectLst>
            <a:softEdge rad="112500"/>
          </a:effectLst>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447529"/>
            <a:ext cx="1529766" cy="1101517"/>
          </a:xfrm>
          <a:prstGeom prst="rect">
            <a:avLst/>
          </a:prstGeom>
          <a:ln>
            <a:noFill/>
          </a:ln>
          <a:effectLst>
            <a:softEdge rad="112500"/>
          </a:effectLst>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012" y="1484785"/>
            <a:ext cx="1554492" cy="1048787"/>
          </a:xfrm>
          <a:prstGeom prst="rect">
            <a:avLst/>
          </a:prstGeom>
          <a:ln>
            <a:noFill/>
          </a:ln>
          <a:effectLst>
            <a:softEdge rad="112500"/>
          </a:effectLst>
        </p:spPr>
      </p:pic>
      <p:grpSp>
        <p:nvGrpSpPr>
          <p:cNvPr id="79" name="グループ化 78">
            <a:extLst>
              <a:ext uri="{FF2B5EF4-FFF2-40B4-BE49-F238E27FC236}">
                <a16:creationId xmlns:a16="http://schemas.microsoft.com/office/drawing/2014/main" id="{0C1975C1-E1B8-A967-F51D-15058AD418C9}"/>
              </a:ext>
            </a:extLst>
          </p:cNvPr>
          <p:cNvGrpSpPr/>
          <p:nvPr/>
        </p:nvGrpSpPr>
        <p:grpSpPr>
          <a:xfrm>
            <a:off x="6694546" y="2740546"/>
            <a:ext cx="2353531" cy="752814"/>
            <a:chOff x="3308939" y="3858405"/>
            <a:chExt cx="2304256" cy="772168"/>
          </a:xfrm>
        </p:grpSpPr>
        <p:sp>
          <p:nvSpPr>
            <p:cNvPr id="83" name="正方形/長方形 82">
              <a:extLst>
                <a:ext uri="{FF2B5EF4-FFF2-40B4-BE49-F238E27FC236}">
                  <a16:creationId xmlns:a16="http://schemas.microsoft.com/office/drawing/2014/main" id="{3E44063D-7A56-4CCC-A68C-15183BFA9807}"/>
                </a:ext>
              </a:extLst>
            </p:cNvPr>
            <p:cNvSpPr/>
            <p:nvPr/>
          </p:nvSpPr>
          <p:spPr>
            <a:xfrm>
              <a:off x="3308939" y="3858405"/>
              <a:ext cx="2304256" cy="772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11</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30</a:t>
              </a:r>
              <a:r>
                <a:rPr lang="ja-JP" altLang="en-US" sz="1200" dirty="0" smtClean="0">
                  <a:solidFill>
                    <a:schemeClr val="tx1">
                      <a:lumMod val="65000"/>
                      <a:lumOff val="35000"/>
                    </a:schemeClr>
                  </a:solidFill>
                  <a:latin typeface="游ゴシック" panose="020B0400000000000000" pitchFamily="50" charset="-128"/>
                  <a:ea typeface="游ゴシック" panose="020B0400000000000000" pitchFamily="50" charset="-128"/>
                </a:rPr>
                <a:t>日</a:t>
              </a:r>
              <a:endParaRPr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200" b="1" dirty="0" smtClean="0">
                  <a:solidFill>
                    <a:schemeClr val="tx1">
                      <a:lumMod val="65000"/>
                      <a:lumOff val="35000"/>
                    </a:schemeClr>
                  </a:solidFill>
                  <a:latin typeface="游ゴシック" panose="020B0400000000000000" pitchFamily="50" charset="-128"/>
                  <a:ea typeface="游ゴシック" panose="020B0400000000000000" pitchFamily="50" charset="-128"/>
                </a:rPr>
                <a:t>畜産・酪農全国集会への参加と本県独自行動</a:t>
              </a:r>
              <a:endParaRPr lang="en-US" altLang="ja-JP" sz="1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kumimoji="1"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本県実参加：</a:t>
              </a:r>
              <a:r>
                <a:rPr kumimoji="1"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6</a:t>
              </a:r>
              <a:r>
                <a:rPr kumimoji="1"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名</a:t>
              </a:r>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WEB</a:t>
              </a:r>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参加：</a:t>
              </a:r>
              <a:r>
                <a:rPr lang="en-US" altLang="ja-JP"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80</a:t>
              </a:r>
              <a:r>
                <a:rPr lang="ja-JP" altLang="en-US" sz="1100" dirty="0" smtClean="0">
                  <a:solidFill>
                    <a:schemeClr val="tx1">
                      <a:lumMod val="65000"/>
                      <a:lumOff val="35000"/>
                    </a:schemeClr>
                  </a:solidFill>
                  <a:latin typeface="游ゴシック" panose="020B0400000000000000" pitchFamily="50" charset="-128"/>
                  <a:ea typeface="游ゴシック" panose="020B0400000000000000" pitchFamily="50" charset="-128"/>
                </a:rPr>
                <a:t>名</a:t>
              </a:r>
              <a:endParaRPr kumimoji="1" lang="ja-JP" altLang="en-US" sz="11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cxnSp>
          <p:nvCxnSpPr>
            <p:cNvPr id="86" name="直線コネクタ 85">
              <a:extLst>
                <a:ext uri="{FF2B5EF4-FFF2-40B4-BE49-F238E27FC236}">
                  <a16:creationId xmlns:a16="http://schemas.microsoft.com/office/drawing/2014/main" id="{AD74B412-146A-497C-9241-576CAFEF8CF5}"/>
                </a:ext>
              </a:extLst>
            </p:cNvPr>
            <p:cNvCxnSpPr>
              <a:cxnSpLocks/>
            </p:cNvCxnSpPr>
            <p:nvPr/>
          </p:nvCxnSpPr>
          <p:spPr>
            <a:xfrm>
              <a:off x="3372947" y="4047543"/>
              <a:ext cx="705489"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7" name="グループ化 86">
            <a:extLst>
              <a:ext uri="{FF2B5EF4-FFF2-40B4-BE49-F238E27FC236}">
                <a16:creationId xmlns:a16="http://schemas.microsoft.com/office/drawing/2014/main" id="{D291E016-4EF0-4CE7-3348-7160FCDF84D2}"/>
              </a:ext>
            </a:extLst>
          </p:cNvPr>
          <p:cNvGrpSpPr/>
          <p:nvPr/>
        </p:nvGrpSpPr>
        <p:grpSpPr>
          <a:xfrm>
            <a:off x="499944" y="5995645"/>
            <a:ext cx="607507" cy="457691"/>
            <a:chOff x="1738178" y="6076500"/>
            <a:chExt cx="607507" cy="457691"/>
          </a:xfrm>
        </p:grpSpPr>
        <p:sp>
          <p:nvSpPr>
            <p:cNvPr id="88" name="楕円 87">
              <a:extLst>
                <a:ext uri="{FF2B5EF4-FFF2-40B4-BE49-F238E27FC236}">
                  <a16:creationId xmlns:a16="http://schemas.microsoft.com/office/drawing/2014/main" id="{270DE0F3-A635-4694-B7CC-3EB9D352A6E5}"/>
                </a:ext>
              </a:extLst>
            </p:cNvPr>
            <p:cNvSpPr/>
            <p:nvPr/>
          </p:nvSpPr>
          <p:spPr>
            <a:xfrm>
              <a:off x="1763492" y="6076500"/>
              <a:ext cx="461732" cy="457691"/>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 name="テキスト ボックス 88">
              <a:extLst>
                <a:ext uri="{FF2B5EF4-FFF2-40B4-BE49-F238E27FC236}">
                  <a16:creationId xmlns:a16="http://schemas.microsoft.com/office/drawing/2014/main" id="{EE8DE876-5201-42F7-B31E-421127901A19}"/>
                </a:ext>
              </a:extLst>
            </p:cNvPr>
            <p:cNvSpPr txBox="1"/>
            <p:nvPr/>
          </p:nvSpPr>
          <p:spPr>
            <a:xfrm>
              <a:off x="1738178" y="6104822"/>
              <a:ext cx="607507" cy="369332"/>
            </a:xfrm>
            <a:prstGeom prst="rect">
              <a:avLst/>
            </a:prstGeom>
            <a:noFill/>
          </p:spPr>
          <p:txBody>
            <a:bodyPr wrap="square" rtlCol="0">
              <a:spAutoFit/>
            </a:bodyPr>
            <a:lstStyle/>
            <a:p>
              <a:r>
                <a:rPr lang="en-US" altLang="ja-JP" b="1" dirty="0">
                  <a:solidFill>
                    <a:schemeClr val="bg1"/>
                  </a:solidFill>
                </a:rPr>
                <a:t>3</a:t>
              </a:r>
              <a:r>
                <a:rPr kumimoji="1" lang="ja-JP" altLang="en-US" b="1" dirty="0" smtClean="0">
                  <a:solidFill>
                    <a:schemeClr val="bg1"/>
                  </a:solidFill>
                </a:rPr>
                <a:t>月</a:t>
              </a:r>
              <a:endParaRPr kumimoji="1" lang="ja-JP" altLang="en-US" b="1" dirty="0">
                <a:solidFill>
                  <a:schemeClr val="bg1"/>
                </a:solidFill>
              </a:endParaRPr>
            </a:p>
          </p:txBody>
        </p:sp>
      </p:grpSp>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16221" t="33260"/>
          <a:stretch/>
        </p:blipFill>
        <p:spPr>
          <a:xfrm>
            <a:off x="4904362" y="3643043"/>
            <a:ext cx="1780447" cy="1064809"/>
          </a:xfrm>
          <a:prstGeom prst="rect">
            <a:avLst/>
          </a:prstGeom>
          <a:ln>
            <a:noFill/>
          </a:ln>
          <a:effectLst>
            <a:softEdge rad="112500"/>
          </a:effectLst>
        </p:spPr>
      </p:pic>
      <p:pic>
        <p:nvPicPr>
          <p:cNvPr id="71" name="図 70"/>
          <p:cNvPicPr>
            <a:picLocks noChangeAspect="1"/>
          </p:cNvPicPr>
          <p:nvPr/>
        </p:nvPicPr>
        <p:blipFill rotWithShape="1">
          <a:blip r:embed="rId7" cstate="print">
            <a:extLst>
              <a:ext uri="{28A0092B-C50C-407E-A947-70E740481C1C}">
                <a14:useLocalDpi xmlns:a14="http://schemas.microsoft.com/office/drawing/2010/main" val="0"/>
              </a:ext>
            </a:extLst>
          </a:blip>
          <a:srcRect r="16234"/>
          <a:stretch/>
        </p:blipFill>
        <p:spPr>
          <a:xfrm>
            <a:off x="872209" y="3665797"/>
            <a:ext cx="1626124" cy="1007059"/>
          </a:xfrm>
          <a:prstGeom prst="rect">
            <a:avLst/>
          </a:prstGeom>
          <a:ln>
            <a:noFill/>
          </a:ln>
          <a:effectLst>
            <a:softEdge rad="112500"/>
          </a:effectLst>
        </p:spPr>
      </p:pic>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2878" y="3665797"/>
            <a:ext cx="1974984" cy="1066177"/>
          </a:xfrm>
          <a:prstGeom prst="rect">
            <a:avLst/>
          </a:prstGeom>
          <a:ln>
            <a:noFill/>
          </a:ln>
          <a:effectLst>
            <a:softEdge rad="112500"/>
          </a:effectLst>
        </p:spPr>
      </p:pic>
      <p:pic>
        <p:nvPicPr>
          <p:cNvPr id="72" name="図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7904" y="1344670"/>
            <a:ext cx="1800200" cy="1241225"/>
          </a:xfrm>
          <a:prstGeom prst="rect">
            <a:avLst/>
          </a:prstGeom>
          <a:ln>
            <a:noFill/>
          </a:ln>
          <a:effectLst>
            <a:softEdge rad="112500"/>
          </a:effectLst>
        </p:spPr>
      </p:pic>
    </p:spTree>
    <p:extLst>
      <p:ext uri="{BB962C8B-B14F-4D97-AF65-F5344CB8AC3E}">
        <p14:creationId xmlns:p14="http://schemas.microsoft.com/office/powerpoint/2010/main" val="3089743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ED2FC0C0-E9C3-BF8F-A5E1-236E39E9DDE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E98350FB-00BB-6612-9977-2E7AA83B4D13}"/>
              </a:ext>
            </a:extLst>
          </p:cNvPr>
          <p:cNvSpPr txBox="1"/>
          <p:nvPr/>
        </p:nvSpPr>
        <p:spPr>
          <a:xfrm>
            <a:off x="0" y="0"/>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ＪＡグループ山形の主な運動経過</a:t>
            </a:r>
            <a:endParaRPr lang="ja-JP" altLang="en-US" sz="2400" dirty="0">
              <a:latin typeface="HGS創英角ｺﾞｼｯｸUB" pitchFamily="50" charset="-128"/>
              <a:ea typeface="HGS創英角ｺﾞｼｯｸUB" pitchFamily="50" charset="-128"/>
            </a:endParaRPr>
          </a:p>
        </p:txBody>
      </p:sp>
      <p:sp>
        <p:nvSpPr>
          <p:cNvPr id="93" name="正方形/長方形 92">
            <a:extLst>
              <a:ext uri="{FF2B5EF4-FFF2-40B4-BE49-F238E27FC236}">
                <a16:creationId xmlns:a16="http://schemas.microsoft.com/office/drawing/2014/main" id="{0F3EEDD6-6C0C-9F7E-DF6F-8A18F4649727}"/>
              </a:ext>
            </a:extLst>
          </p:cNvPr>
          <p:cNvSpPr/>
          <p:nvPr/>
        </p:nvSpPr>
        <p:spPr>
          <a:xfrm>
            <a:off x="386109" y="687576"/>
            <a:ext cx="8423688" cy="5091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「食料・農業・農村基本法の見直しに向けた山形県要請集会」の開催</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(8/17</a:t>
            </a:r>
            <a:r>
              <a:rPr lang="en-US" altLang="ja-JP" b="1" dirty="0">
                <a:solidFill>
                  <a:schemeClr val="tx1">
                    <a:lumMod val="65000"/>
                    <a:lumOff val="35000"/>
                  </a:schemeClr>
                </a:solidFill>
                <a:latin typeface="游ゴシック" panose="020B0400000000000000" pitchFamily="50" charset="-128"/>
                <a:ea typeface="游ゴシック" panose="020B0400000000000000" pitchFamily="50" charset="-128"/>
              </a:rPr>
              <a:t>)</a:t>
            </a:r>
            <a:endParaRPr lang="en-US" altLang="ja-JP" sz="20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 name="スライド番号プレースホルダ 1">
            <a:extLst>
              <a:ext uri="{FF2B5EF4-FFF2-40B4-BE49-F238E27FC236}">
                <a16:creationId xmlns:a16="http://schemas.microsoft.com/office/drawing/2014/main" id="{F8DA0D43-0F99-B5A5-DD41-BED2CCB8C0BD}"/>
              </a:ext>
            </a:extLst>
          </p:cNvPr>
          <p:cNvSpPr>
            <a:spLocks noGrp="1"/>
          </p:cNvSpPr>
          <p:nvPr>
            <p:ph type="sldNum" sz="quarter" idx="12"/>
          </p:nvPr>
        </p:nvSpPr>
        <p:spPr>
          <a:xfrm>
            <a:off x="6991645" y="6539336"/>
            <a:ext cx="2133600" cy="260648"/>
          </a:xfrm>
        </p:spPr>
        <p:txBody>
          <a:bodyPr/>
          <a:lstStyle/>
          <a:p>
            <a:fld id="{AC0CF3E3-977F-49A5-8EC7-B81E16CC7256}" type="slidenum">
              <a:rPr kumimoji="1" lang="ja-JP" altLang="en-US" smtClean="0"/>
              <a:pPr/>
              <a:t>38</a:t>
            </a:fld>
            <a:endParaRPr kumimoji="1" lang="ja-JP" altLang="en-US" dirty="0"/>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43" y="2068826"/>
            <a:ext cx="5112568" cy="4384510"/>
          </a:xfrm>
          <a:prstGeom prst="rect">
            <a:avLst/>
          </a:prstGeom>
          <a:ln>
            <a:noFill/>
          </a:ln>
          <a:effectLst>
            <a:softEdge rad="112500"/>
          </a:effectLst>
        </p:spPr>
      </p:pic>
      <p:pic>
        <p:nvPicPr>
          <p:cNvPr id="3" name="図 2"/>
          <p:cNvPicPr>
            <a:picLocks noChangeAspect="1"/>
          </p:cNvPicPr>
          <p:nvPr/>
        </p:nvPicPr>
        <p:blipFill rotWithShape="1">
          <a:blip r:embed="rId3"/>
          <a:srcRect r="7462"/>
          <a:stretch/>
        </p:blipFill>
        <p:spPr>
          <a:xfrm>
            <a:off x="5468411" y="1808175"/>
            <a:ext cx="3341386" cy="5077209"/>
          </a:xfrm>
          <a:prstGeom prst="rect">
            <a:avLst/>
          </a:prstGeom>
        </p:spPr>
      </p:pic>
      <p:sp>
        <p:nvSpPr>
          <p:cNvPr id="13" name="正方形/長方形 12">
            <a:extLst>
              <a:ext uri="{FF2B5EF4-FFF2-40B4-BE49-F238E27FC236}">
                <a16:creationId xmlns:a16="http://schemas.microsoft.com/office/drawing/2014/main" id="{0F3EEDD6-6C0C-9F7E-DF6F-8A18F4649727}"/>
              </a:ext>
            </a:extLst>
          </p:cNvPr>
          <p:cNvSpPr/>
          <p:nvPr/>
        </p:nvSpPr>
        <p:spPr>
          <a:xfrm>
            <a:off x="386109" y="1198715"/>
            <a:ext cx="8423688" cy="7181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食料安全保障強化の実現と国民理解の醸成に向け、実参加者</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750</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名、</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WEB</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参加者</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250</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名の</a:t>
            </a:r>
            <a:endPar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合計</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1,000</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名規模の要請集会を開催し、県選出国会議員に政府への強力な働きかけを要請。</a:t>
            </a:r>
            <a:endPar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59698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角を丸めた四角形 1">
            <a:extLst>
              <a:ext uri="{FF2B5EF4-FFF2-40B4-BE49-F238E27FC236}">
                <a16:creationId xmlns:a16="http://schemas.microsoft.com/office/drawing/2014/main" id="{6E3FEF7C-2452-6DDA-6B71-FE191C3596F1}"/>
              </a:ext>
            </a:extLst>
          </p:cNvPr>
          <p:cNvSpPr/>
          <p:nvPr/>
        </p:nvSpPr>
        <p:spPr>
          <a:xfrm>
            <a:off x="2661257" y="5300552"/>
            <a:ext cx="3561705" cy="1122688"/>
          </a:xfrm>
          <a:prstGeom prst="wedgeRoundRectCallout">
            <a:avLst>
              <a:gd name="adj1" fmla="val -18445"/>
              <a:gd name="adj2" fmla="val -214206"/>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u="sng" dirty="0">
                <a:solidFill>
                  <a:srgbClr val="FF0000"/>
                </a:solidFill>
                <a:latin typeface="游ゴシック" panose="020B0400000000000000" pitchFamily="50" charset="-128"/>
                <a:ea typeface="游ゴシック" panose="020B0400000000000000" pitchFamily="50" charset="-128"/>
              </a:rPr>
              <a:t>農業・地域やＪＡグループへの理解者を一人でも</a:t>
            </a:r>
            <a:endParaRPr lang="en-US" altLang="ja-JP" sz="2000" b="1" u="sng" dirty="0">
              <a:solidFill>
                <a:srgbClr val="FF0000"/>
              </a:solidFill>
              <a:latin typeface="游ゴシック" panose="020B0400000000000000" pitchFamily="50" charset="-128"/>
              <a:ea typeface="游ゴシック" panose="020B0400000000000000" pitchFamily="50" charset="-128"/>
            </a:endParaRPr>
          </a:p>
          <a:p>
            <a:pPr algn="ctr"/>
            <a:r>
              <a:rPr lang="ja-JP" altLang="en-US" sz="2000" b="1" u="sng" dirty="0">
                <a:solidFill>
                  <a:srgbClr val="FF0000"/>
                </a:solidFill>
                <a:latin typeface="游ゴシック" panose="020B0400000000000000" pitchFamily="50" charset="-128"/>
                <a:ea typeface="游ゴシック" panose="020B0400000000000000" pitchFamily="50" charset="-128"/>
              </a:rPr>
              <a:t>増やすことが重要！</a:t>
            </a:r>
            <a:endParaRPr kumimoji="1" lang="en-US" altLang="ja-JP" sz="2000" b="1" u="sng" dirty="0">
              <a:solidFill>
                <a:srgbClr val="FF0000"/>
              </a:solidFill>
              <a:latin typeface="游ゴシック" panose="020B0400000000000000" pitchFamily="50" charset="-128"/>
              <a:ea typeface="游ゴシック" panose="020B0400000000000000" pitchFamily="50" charset="-128"/>
            </a:endParaRPr>
          </a:p>
        </p:txBody>
      </p:sp>
      <p:sp>
        <p:nvSpPr>
          <p:cNvPr id="43" name="楕円 42">
            <a:extLst>
              <a:ext uri="{FF2B5EF4-FFF2-40B4-BE49-F238E27FC236}">
                <a16:creationId xmlns:a16="http://schemas.microsoft.com/office/drawing/2014/main" id="{F4E7F0FF-7D38-E42C-47C3-9004DD1B21BB}"/>
              </a:ext>
            </a:extLst>
          </p:cNvPr>
          <p:cNvSpPr/>
          <p:nvPr/>
        </p:nvSpPr>
        <p:spPr>
          <a:xfrm>
            <a:off x="3259181" y="2792174"/>
            <a:ext cx="2256567" cy="1730707"/>
          </a:xfrm>
          <a:prstGeom prst="ellipse">
            <a:avLst/>
          </a:prstGeom>
          <a:noFill/>
          <a:ln w="571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n w="0"/>
              <a:gradFill>
                <a:gsLst>
                  <a:gs pos="21000">
                    <a:srgbClr val="53575C"/>
                  </a:gs>
                  <a:gs pos="88000">
                    <a:srgbClr val="C5C7CA"/>
                  </a:gs>
                </a:gsLst>
                <a:lin ang="5400000"/>
              </a:gradFill>
            </a:endParaRPr>
          </a:p>
        </p:txBody>
      </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農政活動の意義について</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農政活動とは、組合員の経営安定や所得増大のため、組合員の声を政策に反映させていくための取り組み。</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3</a:t>
            </a:fld>
            <a:endParaRPr kumimoji="1" lang="ja-JP" altLang="en-US"/>
          </a:p>
        </p:txBody>
      </p:sp>
      <p:sp>
        <p:nvSpPr>
          <p:cNvPr id="8" name="テキスト ボックス 7">
            <a:extLst>
              <a:ext uri="{FF2B5EF4-FFF2-40B4-BE49-F238E27FC236}">
                <a16:creationId xmlns:a16="http://schemas.microsoft.com/office/drawing/2014/main" id="{3BDA4A2C-94EF-C36B-59E7-CADEA42E76E9}"/>
              </a:ext>
            </a:extLst>
          </p:cNvPr>
          <p:cNvSpPr txBox="1"/>
          <p:nvPr/>
        </p:nvSpPr>
        <p:spPr>
          <a:xfrm>
            <a:off x="3016842" y="4808918"/>
            <a:ext cx="2671806" cy="338554"/>
          </a:xfrm>
          <a:prstGeom prst="rect">
            <a:avLst/>
          </a:prstGeom>
          <a:noFill/>
        </p:spPr>
        <p:txBody>
          <a:bodyPr wrap="square" rtlCol="0">
            <a:spAutoFit/>
          </a:bodyPr>
          <a:lstStyle/>
          <a:p>
            <a:pPr algn="ctr"/>
            <a:r>
              <a:rPr lang="ja-JP" altLang="en-US" sz="1600" dirty="0">
                <a:latin typeface="游ゴシック" panose="020B0400000000000000" pitchFamily="50" charset="-128"/>
                <a:ea typeface="游ゴシック" panose="020B0400000000000000" pitchFamily="50" charset="-128"/>
              </a:rPr>
              <a:t>政府</a:t>
            </a:r>
            <a:r>
              <a:rPr kumimoji="1" lang="ja-JP" altLang="en-US" sz="1600" dirty="0">
                <a:latin typeface="游ゴシック" panose="020B0400000000000000" pitchFamily="50" charset="-128"/>
                <a:ea typeface="游ゴシック" panose="020B0400000000000000" pitchFamily="50" charset="-128"/>
              </a:rPr>
              <a:t>（農水省等）</a:t>
            </a:r>
            <a:endParaRPr kumimoji="1" lang="ja-JP" altLang="en-US" sz="1600" dirty="0">
              <a:solidFill>
                <a:srgbClr val="C00000"/>
              </a:solidFill>
              <a:latin typeface="游ゴシック" panose="020B0400000000000000" pitchFamily="50" charset="-128"/>
              <a:ea typeface="游ゴシック" panose="020B0400000000000000" pitchFamily="50" charset="-128"/>
            </a:endParaRPr>
          </a:p>
        </p:txBody>
      </p:sp>
      <p:pic>
        <p:nvPicPr>
          <p:cNvPr id="12" name="図 11" descr="誕生日のケーキ&#10;&#10;自動的に生成された説明">
            <a:extLst>
              <a:ext uri="{FF2B5EF4-FFF2-40B4-BE49-F238E27FC236}">
                <a16:creationId xmlns:a16="http://schemas.microsoft.com/office/drawing/2014/main" id="{6DC84460-D116-1DAF-1130-3308EF750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53" y="5104127"/>
            <a:ext cx="1329558" cy="1329558"/>
          </a:xfrm>
          <a:prstGeom prst="rect">
            <a:avLst/>
          </a:prstGeom>
        </p:spPr>
      </p:pic>
      <p:pic>
        <p:nvPicPr>
          <p:cNvPr id="14" name="図 13">
            <a:extLst>
              <a:ext uri="{FF2B5EF4-FFF2-40B4-BE49-F238E27FC236}">
                <a16:creationId xmlns:a16="http://schemas.microsoft.com/office/drawing/2014/main" id="{CC478F83-1228-EB14-94EF-0D442AD590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6103" y="2246196"/>
            <a:ext cx="2088603" cy="1300156"/>
          </a:xfrm>
          <a:prstGeom prst="rect">
            <a:avLst/>
          </a:prstGeom>
        </p:spPr>
      </p:pic>
      <p:grpSp>
        <p:nvGrpSpPr>
          <p:cNvPr id="16" name="グループ化 15">
            <a:extLst>
              <a:ext uri="{FF2B5EF4-FFF2-40B4-BE49-F238E27FC236}">
                <a16:creationId xmlns:a16="http://schemas.microsoft.com/office/drawing/2014/main" id="{0153DFEE-B9A5-99BA-0B8A-C08AC2C347C3}"/>
              </a:ext>
            </a:extLst>
          </p:cNvPr>
          <p:cNvGrpSpPr/>
          <p:nvPr/>
        </p:nvGrpSpPr>
        <p:grpSpPr>
          <a:xfrm>
            <a:off x="197980" y="2492346"/>
            <a:ext cx="1757924" cy="1300157"/>
            <a:chOff x="5781317" y="4256971"/>
            <a:chExt cx="1757924" cy="1300157"/>
          </a:xfrm>
        </p:grpSpPr>
        <p:sp>
          <p:nvSpPr>
            <p:cNvPr id="17" name="テキスト ボックス 16">
              <a:extLst>
                <a:ext uri="{FF2B5EF4-FFF2-40B4-BE49-F238E27FC236}">
                  <a16:creationId xmlns:a16="http://schemas.microsoft.com/office/drawing/2014/main" id="{EF9BF493-5B70-1593-93FB-E29BFE4992A8}"/>
                </a:ext>
              </a:extLst>
            </p:cNvPr>
            <p:cNvSpPr txBox="1"/>
            <p:nvPr/>
          </p:nvSpPr>
          <p:spPr>
            <a:xfrm>
              <a:off x="5839400" y="5237474"/>
              <a:ext cx="1586866" cy="307777"/>
            </a:xfrm>
            <a:prstGeom prst="rect">
              <a:avLst/>
            </a:prstGeom>
            <a:noFill/>
          </p:spPr>
          <p:txBody>
            <a:bodyPr wrap="square" rtlCol="0">
              <a:spAutoFit/>
            </a:bodyPr>
            <a:lstStyle/>
            <a:p>
              <a:pPr algn="ctr"/>
              <a:r>
                <a:rPr kumimoji="1" lang="en-US" altLang="ja-JP" sz="1400" dirty="0">
                  <a:latin typeface="メイリオ" panose="020B0604030504040204" pitchFamily="50" charset="-128"/>
                  <a:ea typeface="メイリオ" panose="020B0604030504040204" pitchFamily="50" charset="-128"/>
                </a:rPr>
                <a:t>JA</a:t>
              </a:r>
              <a:r>
                <a:rPr kumimoji="1" lang="ja-JP" altLang="en-US" sz="1400" dirty="0">
                  <a:latin typeface="メイリオ" panose="020B0604030504040204" pitchFamily="50" charset="-128"/>
                  <a:ea typeface="メイリオ" panose="020B0604030504040204" pitchFamily="50" charset="-128"/>
                </a:rPr>
                <a:t>グループ</a:t>
              </a:r>
            </a:p>
          </p:txBody>
        </p:sp>
        <p:pic>
          <p:nvPicPr>
            <p:cNvPr id="18" name="Picture 4" descr="\\sv-files\県中公開\A_総務企画課\E01_中央会コンプラ・JAマーク関連\JAマーク\JAマーク_紙印刷用\JAマーク_紙印刷用.gif">
              <a:extLst>
                <a:ext uri="{FF2B5EF4-FFF2-40B4-BE49-F238E27FC236}">
                  <a16:creationId xmlns:a16="http://schemas.microsoft.com/office/drawing/2014/main" id="{71600C99-9C3A-1056-3B91-5A053ACDB92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88526" y="4404126"/>
              <a:ext cx="1218861" cy="770363"/>
            </a:xfrm>
            <a:prstGeom prst="rect">
              <a:avLst/>
            </a:prstGeom>
            <a:noFill/>
            <a:ln w="9525">
              <a:noFill/>
              <a:miter lim="800000"/>
              <a:headEnd/>
              <a:tailEnd/>
            </a:ln>
          </p:spPr>
        </p:pic>
        <p:sp>
          <p:nvSpPr>
            <p:cNvPr id="19" name="円/楕円 56">
              <a:extLst>
                <a:ext uri="{FF2B5EF4-FFF2-40B4-BE49-F238E27FC236}">
                  <a16:creationId xmlns:a16="http://schemas.microsoft.com/office/drawing/2014/main" id="{91687903-6542-9D5D-EFFE-B37C5A8E0A71}"/>
                </a:ext>
              </a:extLst>
            </p:cNvPr>
            <p:cNvSpPr/>
            <p:nvPr/>
          </p:nvSpPr>
          <p:spPr>
            <a:xfrm>
              <a:off x="5781317" y="4256971"/>
              <a:ext cx="1757924" cy="1300157"/>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tLang="ja-JP" sz="1108" dirty="0">
                <a:latin typeface="メイリオ" panose="020B0604030504040204" pitchFamily="50" charset="-128"/>
                <a:ea typeface="メイリオ" panose="020B0604030504040204" pitchFamily="50" charset="-128"/>
              </a:endParaRPr>
            </a:p>
            <a:p>
              <a:pPr algn="ctr"/>
              <a:endParaRPr lang="en-US" altLang="ja-JP" sz="1108" dirty="0">
                <a:latin typeface="メイリオ" panose="020B0604030504040204" pitchFamily="50" charset="-128"/>
                <a:ea typeface="メイリオ" panose="020B0604030504040204" pitchFamily="50" charset="-128"/>
              </a:endParaRPr>
            </a:p>
            <a:p>
              <a:pPr algn="ctr"/>
              <a:endParaRPr lang="ja-JP" altLang="en-US" sz="1108" dirty="0">
                <a:latin typeface="メイリオ" panose="020B0604030504040204" pitchFamily="50" charset="-128"/>
                <a:ea typeface="メイリオ" panose="020B0604030504040204" pitchFamily="50" charset="-128"/>
              </a:endParaRPr>
            </a:p>
          </p:txBody>
        </p:sp>
      </p:grpSp>
      <p:cxnSp>
        <p:nvCxnSpPr>
          <p:cNvPr id="21" name="直線コネクタ 20">
            <a:extLst>
              <a:ext uri="{FF2B5EF4-FFF2-40B4-BE49-F238E27FC236}">
                <a16:creationId xmlns:a16="http://schemas.microsoft.com/office/drawing/2014/main" id="{AA30368E-E8D6-A001-9966-D29E384BBC84}"/>
              </a:ext>
            </a:extLst>
          </p:cNvPr>
          <p:cNvCxnSpPr>
            <a:cxnSpLocks/>
          </p:cNvCxnSpPr>
          <p:nvPr/>
        </p:nvCxnSpPr>
        <p:spPr>
          <a:xfrm>
            <a:off x="200049" y="1826640"/>
            <a:ext cx="3060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8BD19BA-FE71-856E-4A78-19A462E575E3}"/>
              </a:ext>
            </a:extLst>
          </p:cNvPr>
          <p:cNvSpPr txBox="1"/>
          <p:nvPr/>
        </p:nvSpPr>
        <p:spPr>
          <a:xfrm>
            <a:off x="539545" y="1681695"/>
            <a:ext cx="2375793" cy="338554"/>
          </a:xfrm>
          <a:prstGeom prst="rect">
            <a:avLst/>
          </a:prstGeom>
          <a:solidFill>
            <a:schemeClr val="bg1"/>
          </a:solidFill>
          <a:ln>
            <a:noFill/>
          </a:ln>
        </p:spPr>
        <p:txBody>
          <a:bodyPr wrap="square" rtlCol="0">
            <a:spAutoFit/>
          </a:bodyPr>
          <a:lstStyle/>
          <a:p>
            <a:pPr algn="ctr"/>
            <a:r>
              <a:rPr lang="ja-JP" altLang="en-US" sz="1600" b="1" dirty="0">
                <a:solidFill>
                  <a:schemeClr val="accent3">
                    <a:lumMod val="50000"/>
                  </a:schemeClr>
                </a:solidFill>
                <a:latin typeface="メイリオ" panose="020B0604030504040204" pitchFamily="50" charset="-128"/>
                <a:ea typeface="メイリオ" panose="020B0604030504040204" pitchFamily="50" charset="-128"/>
              </a:rPr>
              <a:t>農政活動のイメージ</a:t>
            </a:r>
            <a:endParaRPr kumimoji="1" lang="en-US" altLang="ja-JP" sz="1600" b="1" dirty="0">
              <a:solidFill>
                <a:schemeClr val="accent3">
                  <a:lumMod val="50000"/>
                </a:schemeClr>
              </a:solidFill>
              <a:latin typeface="メイリオ" panose="020B0604030504040204" pitchFamily="50" charset="-128"/>
              <a:ea typeface="メイリオ" panose="020B0604030504040204" pitchFamily="50" charset="-128"/>
            </a:endParaRPr>
          </a:p>
        </p:txBody>
      </p:sp>
      <p:pic>
        <p:nvPicPr>
          <p:cNvPr id="26" name="図 25">
            <a:extLst>
              <a:ext uri="{FF2B5EF4-FFF2-40B4-BE49-F238E27FC236}">
                <a16:creationId xmlns:a16="http://schemas.microsoft.com/office/drawing/2014/main" id="{AB543C5B-AC9F-CC43-B998-3FD5B9A3DA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483" y="5167373"/>
            <a:ext cx="1260841" cy="1260841"/>
          </a:xfrm>
          <a:prstGeom prst="rect">
            <a:avLst/>
          </a:prstGeom>
        </p:spPr>
      </p:pic>
      <p:sp>
        <p:nvSpPr>
          <p:cNvPr id="29" name="矢印: 下 28">
            <a:extLst>
              <a:ext uri="{FF2B5EF4-FFF2-40B4-BE49-F238E27FC236}">
                <a16:creationId xmlns:a16="http://schemas.microsoft.com/office/drawing/2014/main" id="{916CA840-84F7-E7CF-7D23-BA57665DEFA9}"/>
              </a:ext>
            </a:extLst>
          </p:cNvPr>
          <p:cNvSpPr/>
          <p:nvPr/>
        </p:nvSpPr>
        <p:spPr>
          <a:xfrm>
            <a:off x="7261998" y="3956693"/>
            <a:ext cx="557952" cy="816817"/>
          </a:xfrm>
          <a:prstGeom prst="downArrow">
            <a:avLst>
              <a:gd name="adj1" fmla="val 27981"/>
              <a:gd name="adj2" fmla="val 47236"/>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CDA4B18-B802-27A6-565C-82BB646BE9FB}"/>
              </a:ext>
            </a:extLst>
          </p:cNvPr>
          <p:cNvSpPr txBox="1"/>
          <p:nvPr/>
        </p:nvSpPr>
        <p:spPr>
          <a:xfrm>
            <a:off x="6359758" y="4157227"/>
            <a:ext cx="2299787"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予算や制度等の支援</a:t>
            </a:r>
          </a:p>
        </p:txBody>
      </p:sp>
      <p:sp>
        <p:nvSpPr>
          <p:cNvPr id="31" name="矢印: 下 30">
            <a:extLst>
              <a:ext uri="{FF2B5EF4-FFF2-40B4-BE49-F238E27FC236}">
                <a16:creationId xmlns:a16="http://schemas.microsoft.com/office/drawing/2014/main" id="{8463D93A-4715-7BCF-E6BB-E421395FFE98}"/>
              </a:ext>
            </a:extLst>
          </p:cNvPr>
          <p:cNvSpPr/>
          <p:nvPr/>
        </p:nvSpPr>
        <p:spPr>
          <a:xfrm rot="10800000">
            <a:off x="692649" y="4012618"/>
            <a:ext cx="557952" cy="816817"/>
          </a:xfrm>
          <a:prstGeom prst="downArrow">
            <a:avLst>
              <a:gd name="adj1" fmla="val 27981"/>
              <a:gd name="adj2" fmla="val 47236"/>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7E5A810-820A-6C40-CC8E-C6300519AF8E}"/>
              </a:ext>
            </a:extLst>
          </p:cNvPr>
          <p:cNvSpPr txBox="1"/>
          <p:nvPr/>
        </p:nvSpPr>
        <p:spPr>
          <a:xfrm>
            <a:off x="-36512" y="4349478"/>
            <a:ext cx="2111093"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組合員の声</a:t>
            </a:r>
          </a:p>
        </p:txBody>
      </p:sp>
      <p:pic>
        <p:nvPicPr>
          <p:cNvPr id="32" name="図 31">
            <a:extLst>
              <a:ext uri="{FF2B5EF4-FFF2-40B4-BE49-F238E27FC236}">
                <a16:creationId xmlns:a16="http://schemas.microsoft.com/office/drawing/2014/main" id="{EA8535C1-3A2F-03A6-8C55-C530723EF1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9179" y="3678428"/>
            <a:ext cx="1591060" cy="1187986"/>
          </a:xfrm>
          <a:prstGeom prst="rect">
            <a:avLst/>
          </a:prstGeom>
          <a:ln>
            <a:noFill/>
          </a:ln>
          <a:effectLst>
            <a:softEdge rad="112500"/>
          </a:effectLst>
        </p:spPr>
      </p:pic>
      <p:sp>
        <p:nvSpPr>
          <p:cNvPr id="33" name="矢印: 下 32">
            <a:extLst>
              <a:ext uri="{FF2B5EF4-FFF2-40B4-BE49-F238E27FC236}">
                <a16:creationId xmlns:a16="http://schemas.microsoft.com/office/drawing/2014/main" id="{463248BA-D6B7-07B2-49AF-190B3F66AF39}"/>
              </a:ext>
            </a:extLst>
          </p:cNvPr>
          <p:cNvSpPr/>
          <p:nvPr/>
        </p:nvSpPr>
        <p:spPr>
          <a:xfrm rot="16200000">
            <a:off x="2196571" y="2658435"/>
            <a:ext cx="796386" cy="1057258"/>
          </a:xfrm>
          <a:prstGeom prst="downArrow">
            <a:avLst>
              <a:gd name="adj1" fmla="val 48213"/>
              <a:gd name="adj2" fmla="val 6342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3D3F01C0-F5CE-67CC-A0CE-406E2272F78B}"/>
              </a:ext>
            </a:extLst>
          </p:cNvPr>
          <p:cNvSpPr txBox="1"/>
          <p:nvPr/>
        </p:nvSpPr>
        <p:spPr>
          <a:xfrm>
            <a:off x="1483559" y="2991725"/>
            <a:ext cx="2111093"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働きかけ</a:t>
            </a:r>
          </a:p>
        </p:txBody>
      </p:sp>
      <p:grpSp>
        <p:nvGrpSpPr>
          <p:cNvPr id="38" name="グループ化 37">
            <a:extLst>
              <a:ext uri="{FF2B5EF4-FFF2-40B4-BE49-F238E27FC236}">
                <a16:creationId xmlns:a16="http://schemas.microsoft.com/office/drawing/2014/main" id="{0247C15F-901A-A35F-626C-8EDE48CBC0DD}"/>
              </a:ext>
            </a:extLst>
          </p:cNvPr>
          <p:cNvGrpSpPr/>
          <p:nvPr/>
        </p:nvGrpSpPr>
        <p:grpSpPr>
          <a:xfrm>
            <a:off x="3102242" y="2014503"/>
            <a:ext cx="2671806" cy="1531459"/>
            <a:chOff x="4239178" y="4027194"/>
            <a:chExt cx="2671806" cy="1531459"/>
          </a:xfrm>
        </p:grpSpPr>
        <p:pic>
          <p:nvPicPr>
            <p:cNvPr id="36" name="図 35" descr="会議室に集まる人々&#10;&#10;自動的に生成された説明">
              <a:extLst>
                <a:ext uri="{FF2B5EF4-FFF2-40B4-BE49-F238E27FC236}">
                  <a16:creationId xmlns:a16="http://schemas.microsoft.com/office/drawing/2014/main" id="{BD5DBEAE-F893-D7F9-A19F-D8886EB2E0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2525" y="4027194"/>
              <a:ext cx="1591060" cy="1193295"/>
            </a:xfrm>
            <a:prstGeom prst="rect">
              <a:avLst/>
            </a:prstGeom>
            <a:ln>
              <a:noFill/>
            </a:ln>
            <a:effectLst>
              <a:softEdge rad="112500"/>
            </a:effectLst>
          </p:spPr>
        </p:pic>
        <p:sp>
          <p:nvSpPr>
            <p:cNvPr id="37" name="テキスト ボックス 36">
              <a:extLst>
                <a:ext uri="{FF2B5EF4-FFF2-40B4-BE49-F238E27FC236}">
                  <a16:creationId xmlns:a16="http://schemas.microsoft.com/office/drawing/2014/main" id="{E05D986E-E9BA-AA41-B5DF-CE1B7C22CC33}"/>
                </a:ext>
              </a:extLst>
            </p:cNvPr>
            <p:cNvSpPr txBox="1"/>
            <p:nvPr/>
          </p:nvSpPr>
          <p:spPr>
            <a:xfrm>
              <a:off x="4239178" y="5220099"/>
              <a:ext cx="2671806" cy="338554"/>
            </a:xfrm>
            <a:prstGeom prst="rect">
              <a:avLst/>
            </a:prstGeom>
            <a:solidFill>
              <a:schemeClr val="bg1"/>
            </a:solidFill>
          </p:spPr>
          <p:txBody>
            <a:bodyPr wrap="square" rtlCol="0">
              <a:spAutoFit/>
            </a:bodyPr>
            <a:lstStyle/>
            <a:p>
              <a:pPr algn="ctr"/>
              <a:r>
                <a:rPr kumimoji="1" lang="ja-JP" altLang="en-US" sz="1600" dirty="0">
                  <a:latin typeface="游ゴシック" panose="020B0400000000000000" pitchFamily="50" charset="-128"/>
                  <a:ea typeface="游ゴシック" panose="020B0400000000000000" pitchFamily="50" charset="-128"/>
                </a:rPr>
                <a:t>与党（自民党、公明党）</a:t>
              </a:r>
              <a:endParaRPr kumimoji="1" lang="ja-JP" altLang="en-US" sz="1600" dirty="0">
                <a:solidFill>
                  <a:srgbClr val="C00000"/>
                </a:solidFill>
                <a:latin typeface="游ゴシック" panose="020B0400000000000000" pitchFamily="50" charset="-128"/>
                <a:ea typeface="游ゴシック" panose="020B0400000000000000" pitchFamily="50" charset="-128"/>
              </a:endParaRPr>
            </a:p>
          </p:txBody>
        </p:sp>
      </p:grpSp>
      <p:sp>
        <p:nvSpPr>
          <p:cNvPr id="41" name="矢印: 下 40">
            <a:extLst>
              <a:ext uri="{FF2B5EF4-FFF2-40B4-BE49-F238E27FC236}">
                <a16:creationId xmlns:a16="http://schemas.microsoft.com/office/drawing/2014/main" id="{21E85218-48E7-3CF3-E6A0-F5A0C06FB10D}"/>
              </a:ext>
            </a:extLst>
          </p:cNvPr>
          <p:cNvSpPr/>
          <p:nvPr/>
        </p:nvSpPr>
        <p:spPr>
          <a:xfrm rot="16200000">
            <a:off x="5622416" y="2505957"/>
            <a:ext cx="796386" cy="1057258"/>
          </a:xfrm>
          <a:prstGeom prst="downArrow">
            <a:avLst>
              <a:gd name="adj1" fmla="val 48213"/>
              <a:gd name="adj2" fmla="val 6342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B76946A0-CB56-7D0F-2ED6-825D6BA8086E}"/>
              </a:ext>
            </a:extLst>
          </p:cNvPr>
          <p:cNvSpPr txBox="1"/>
          <p:nvPr/>
        </p:nvSpPr>
        <p:spPr>
          <a:xfrm>
            <a:off x="4909404" y="2839247"/>
            <a:ext cx="2111093" cy="369332"/>
          </a:xfrm>
          <a:prstGeom prst="rect">
            <a:avLst/>
          </a:prstGeom>
          <a:noFill/>
        </p:spPr>
        <p:txBody>
          <a:bodyPr wrap="square" rtlCol="0">
            <a:spAutoFit/>
          </a:bodyPr>
          <a:lstStyle/>
          <a:p>
            <a:pPr algn="ctr" defTabSz="685800"/>
            <a:r>
              <a:rPr lang="ja-JP" altLang="en-US" b="1" dirty="0">
                <a:solidFill>
                  <a:srgbClr val="70AD47">
                    <a:lumMod val="50000"/>
                  </a:srgbClr>
                </a:solidFill>
                <a:latin typeface="游ゴシック" panose="020F0502020204030204"/>
                <a:ea typeface="游ゴシック" panose="020B0400000000000000" pitchFamily="50" charset="-128"/>
              </a:rPr>
              <a:t>反映</a:t>
            </a:r>
          </a:p>
        </p:txBody>
      </p:sp>
      <p:sp>
        <p:nvSpPr>
          <p:cNvPr id="44" name="吹き出し: 角を丸めた四角形 43">
            <a:extLst>
              <a:ext uri="{FF2B5EF4-FFF2-40B4-BE49-F238E27FC236}">
                <a16:creationId xmlns:a16="http://schemas.microsoft.com/office/drawing/2014/main" id="{11D75FD3-2638-AAE4-B691-A786D59B4D55}"/>
              </a:ext>
            </a:extLst>
          </p:cNvPr>
          <p:cNvSpPr/>
          <p:nvPr/>
        </p:nvSpPr>
        <p:spPr>
          <a:xfrm>
            <a:off x="2742046" y="5305526"/>
            <a:ext cx="3561705" cy="1122688"/>
          </a:xfrm>
          <a:prstGeom prst="wedgeRoundRectCallout">
            <a:avLst>
              <a:gd name="adj1" fmla="val 15786"/>
              <a:gd name="adj2" fmla="val -73936"/>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u="sng" dirty="0">
                <a:solidFill>
                  <a:srgbClr val="FF0000"/>
                </a:solidFill>
                <a:latin typeface="游ゴシック" panose="020B0400000000000000" pitchFamily="50" charset="-128"/>
                <a:ea typeface="游ゴシック" panose="020B0400000000000000" pitchFamily="50" charset="-128"/>
              </a:rPr>
              <a:t>農業・地域やＪＡグループへの理解者を一人でも</a:t>
            </a:r>
            <a:endParaRPr lang="en-US" altLang="ja-JP" sz="2000" b="1" u="sng" dirty="0">
              <a:solidFill>
                <a:srgbClr val="FF0000"/>
              </a:solidFill>
              <a:latin typeface="游ゴシック" panose="020B0400000000000000" pitchFamily="50" charset="-128"/>
              <a:ea typeface="游ゴシック" panose="020B0400000000000000" pitchFamily="50" charset="-128"/>
            </a:endParaRPr>
          </a:p>
          <a:p>
            <a:pPr algn="ctr"/>
            <a:r>
              <a:rPr lang="ja-JP" altLang="en-US" sz="2000" b="1" u="sng" dirty="0">
                <a:solidFill>
                  <a:srgbClr val="FF0000"/>
                </a:solidFill>
                <a:latin typeface="游ゴシック" panose="020B0400000000000000" pitchFamily="50" charset="-128"/>
                <a:ea typeface="游ゴシック" panose="020B0400000000000000" pitchFamily="50" charset="-128"/>
              </a:rPr>
              <a:t>増やすことが重要！</a:t>
            </a:r>
            <a:endParaRPr kumimoji="1" lang="en-US" altLang="ja-JP" sz="2000" b="1" u="sng" dirty="0">
              <a:solidFill>
                <a:srgbClr val="FF0000"/>
              </a:solidFill>
              <a:latin typeface="游ゴシック" panose="020B0400000000000000" pitchFamily="50" charset="-128"/>
              <a:ea typeface="游ゴシック" panose="020B0400000000000000" pitchFamily="50" charset="-128"/>
            </a:endParaRPr>
          </a:p>
        </p:txBody>
      </p:sp>
      <p:pic>
        <p:nvPicPr>
          <p:cNvPr id="3" name="Picture 14">
            <a:extLst>
              <a:ext uri="{FF2B5EF4-FFF2-40B4-BE49-F238E27FC236}">
                <a16:creationId xmlns:a16="http://schemas.microsoft.com/office/drawing/2014/main" id="{42783955-CE09-7C22-D7C8-004665B5C5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6708" y="4784492"/>
            <a:ext cx="2145621" cy="164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61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ED2FC0C0-E9C3-BF8F-A5E1-236E39E9DDE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E98350FB-00BB-6612-9977-2E7AA83B4D13}"/>
              </a:ext>
            </a:extLst>
          </p:cNvPr>
          <p:cNvSpPr txBox="1"/>
          <p:nvPr/>
        </p:nvSpPr>
        <p:spPr>
          <a:xfrm>
            <a:off x="0" y="0"/>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ＪＡグループ山形の主な運動経過</a:t>
            </a:r>
            <a:endParaRPr lang="ja-JP" altLang="en-US" sz="2400" dirty="0">
              <a:latin typeface="HGS創英角ｺﾞｼｯｸUB" pitchFamily="50" charset="-128"/>
              <a:ea typeface="HGS創英角ｺﾞｼｯｸUB" pitchFamily="50" charset="-128"/>
            </a:endParaRPr>
          </a:p>
        </p:txBody>
      </p:sp>
      <p:sp>
        <p:nvSpPr>
          <p:cNvPr id="93" name="正方形/長方形 92">
            <a:extLst>
              <a:ext uri="{FF2B5EF4-FFF2-40B4-BE49-F238E27FC236}">
                <a16:creationId xmlns:a16="http://schemas.microsoft.com/office/drawing/2014/main" id="{0F3EEDD6-6C0C-9F7E-DF6F-8A18F4649727}"/>
              </a:ext>
            </a:extLst>
          </p:cNvPr>
          <p:cNvSpPr/>
          <p:nvPr/>
        </p:nvSpPr>
        <p:spPr>
          <a:xfrm>
            <a:off x="0" y="689511"/>
            <a:ext cx="9125245" cy="5091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北海道･東北地区ＪＡ代表者集会</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ならびに</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ＪＡグループ山形トップセミナー</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の開催</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(11/13</a:t>
            </a:r>
            <a:r>
              <a:rPr lang="ja-JP" altLang="en-US" b="1"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rPr>
              <a:t>14)</a:t>
            </a:r>
            <a:endParaRPr lang="en-US" altLang="ja-JP" sz="20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 name="スライド番号プレースホルダ 1">
            <a:extLst>
              <a:ext uri="{FF2B5EF4-FFF2-40B4-BE49-F238E27FC236}">
                <a16:creationId xmlns:a16="http://schemas.microsoft.com/office/drawing/2014/main" id="{F8DA0D43-0F99-B5A5-DD41-BED2CCB8C0BD}"/>
              </a:ext>
            </a:extLst>
          </p:cNvPr>
          <p:cNvSpPr>
            <a:spLocks noGrp="1"/>
          </p:cNvSpPr>
          <p:nvPr>
            <p:ph type="sldNum" sz="quarter" idx="12"/>
          </p:nvPr>
        </p:nvSpPr>
        <p:spPr>
          <a:xfrm>
            <a:off x="6991645" y="6539336"/>
            <a:ext cx="2133600" cy="260648"/>
          </a:xfrm>
        </p:spPr>
        <p:txBody>
          <a:bodyPr/>
          <a:lstStyle/>
          <a:p>
            <a:fld id="{AC0CF3E3-977F-49A5-8EC7-B81E16CC7256}" type="slidenum">
              <a:rPr kumimoji="1" lang="ja-JP" altLang="en-US" smtClean="0"/>
              <a:pPr/>
              <a:t>39</a:t>
            </a:fld>
            <a:endParaRPr kumimoji="1" lang="ja-JP" altLang="en-US" dirty="0"/>
          </a:p>
        </p:txBody>
      </p:sp>
      <p:sp>
        <p:nvSpPr>
          <p:cNvPr id="13" name="正方形/長方形 12">
            <a:extLst>
              <a:ext uri="{FF2B5EF4-FFF2-40B4-BE49-F238E27FC236}">
                <a16:creationId xmlns:a16="http://schemas.microsoft.com/office/drawing/2014/main" id="{0F3EEDD6-6C0C-9F7E-DF6F-8A18F4649727}"/>
              </a:ext>
            </a:extLst>
          </p:cNvPr>
          <p:cNvSpPr/>
          <p:nvPr/>
        </p:nvSpPr>
        <p:spPr>
          <a:xfrm>
            <a:off x="316313" y="1222022"/>
            <a:ext cx="8492618" cy="13293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ja-JP" sz="1600" dirty="0">
                <a:solidFill>
                  <a:schemeClr val="tx1">
                    <a:lumMod val="65000"/>
                    <a:lumOff val="35000"/>
                  </a:schemeClr>
                </a:solidFill>
                <a:latin typeface="游ゴシック" panose="020B0400000000000000" pitchFamily="50" charset="-128"/>
                <a:ea typeface="游ゴシック" panose="020B0400000000000000" pitchFamily="50" charset="-128"/>
              </a:rPr>
              <a:t>我が国の代表的な食料基地である北海道・東北の生産現場の声</a:t>
            </a:r>
            <a:r>
              <a:rPr lang="ja-JP"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を</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基本法見直しへ反映させるため</a:t>
            </a:r>
            <a:r>
              <a:rPr lang="ja-JP"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実参加・</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WEB</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参加合わせ、</a:t>
            </a:r>
            <a:r>
              <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650</a:t>
            </a: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名規模のブロック集会を開催。</a:t>
            </a:r>
            <a:endPar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pPr>
              <a:spcBef>
                <a:spcPts val="600"/>
              </a:spcBef>
            </a:pPr>
            <a:r>
              <a:rPr lang="ja-JP" altLang="en-US" sz="1600" dirty="0" smtClean="0">
                <a:solidFill>
                  <a:schemeClr val="tx1">
                    <a:lumMod val="65000"/>
                    <a:lumOff val="35000"/>
                  </a:schemeClr>
                </a:solidFill>
                <a:latin typeface="游ゴシック" panose="020B0400000000000000" pitchFamily="50" charset="-128"/>
                <a:ea typeface="游ゴシック" panose="020B0400000000000000" pitchFamily="50" charset="-128"/>
              </a:rPr>
              <a:t>また、ブロック集会・全国大会の開催とあわせ本県独自にトップセミナーとして、藤木しんや議員との意見交換を行い、基本法見直しや水田農業政策に対する生産現場の声を反映するよう要望。</a:t>
            </a:r>
            <a:endParaRPr lang="en-US" altLang="ja-JP" sz="1600"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6138" t="40550" r="6688" b="-399"/>
          <a:stretch/>
        </p:blipFill>
        <p:spPr>
          <a:xfrm>
            <a:off x="5220071" y="2661877"/>
            <a:ext cx="3588859" cy="1960499"/>
          </a:xfrm>
          <a:prstGeom prst="rect">
            <a:avLst/>
          </a:prstGeom>
          <a:ln>
            <a:noFill/>
          </a:ln>
          <a:effectLst>
            <a:softEdge rad="112500"/>
          </a:effec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13" y="2692895"/>
            <a:ext cx="4754305" cy="3960741"/>
          </a:xfrm>
          <a:prstGeom prst="rect">
            <a:avLst/>
          </a:prstGeom>
          <a:ln>
            <a:noFill/>
          </a:ln>
          <a:effectLst>
            <a:softEdge rad="112500"/>
          </a:effectLst>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1" y="4732907"/>
            <a:ext cx="3588859" cy="1920729"/>
          </a:xfrm>
          <a:prstGeom prst="rect">
            <a:avLst/>
          </a:prstGeom>
          <a:ln>
            <a:noFill/>
          </a:ln>
          <a:effectLst>
            <a:softEdge rad="112500"/>
          </a:effectLst>
        </p:spPr>
      </p:pic>
    </p:spTree>
    <p:extLst>
      <p:ext uri="{BB962C8B-B14F-4D97-AF65-F5344CB8AC3E}">
        <p14:creationId xmlns:p14="http://schemas.microsoft.com/office/powerpoint/2010/main" val="2689118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ED2FC0C0-E9C3-BF8F-A5E1-236E39E9DDE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E98350FB-00BB-6612-9977-2E7AA83B4D13}"/>
              </a:ext>
            </a:extLst>
          </p:cNvPr>
          <p:cNvSpPr txBox="1"/>
          <p:nvPr/>
        </p:nvSpPr>
        <p:spPr>
          <a:xfrm>
            <a:off x="0" y="0"/>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ＪＡグループ山形の主な運動経過</a:t>
            </a:r>
            <a:endParaRPr lang="ja-JP" altLang="en-US" sz="2400" dirty="0">
              <a:latin typeface="HGS創英角ｺﾞｼｯｸUB" pitchFamily="50" charset="-128"/>
              <a:ea typeface="HGS創英角ｺﾞｼｯｸUB" pitchFamily="50" charset="-128"/>
            </a:endParaRPr>
          </a:p>
        </p:txBody>
      </p:sp>
      <p:sp>
        <p:nvSpPr>
          <p:cNvPr id="93" name="正方形/長方形 92">
            <a:extLst>
              <a:ext uri="{FF2B5EF4-FFF2-40B4-BE49-F238E27FC236}">
                <a16:creationId xmlns:a16="http://schemas.microsoft.com/office/drawing/2014/main" id="{0F3EEDD6-6C0C-9F7E-DF6F-8A18F4649727}"/>
              </a:ext>
            </a:extLst>
          </p:cNvPr>
          <p:cNvSpPr/>
          <p:nvPr/>
        </p:nvSpPr>
        <p:spPr>
          <a:xfrm>
            <a:off x="5928985" y="3537048"/>
            <a:ext cx="3215015" cy="5656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畜産・酪農対策に関する</a:t>
            </a:r>
            <a:endPar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県選出国会議員への要請</a:t>
            </a:r>
            <a:r>
              <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(11/30)</a:t>
            </a:r>
            <a:endPar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 name="スライド番号プレースホルダ 1">
            <a:extLst>
              <a:ext uri="{FF2B5EF4-FFF2-40B4-BE49-F238E27FC236}">
                <a16:creationId xmlns:a16="http://schemas.microsoft.com/office/drawing/2014/main" id="{F8DA0D43-0F99-B5A5-DD41-BED2CCB8C0BD}"/>
              </a:ext>
            </a:extLst>
          </p:cNvPr>
          <p:cNvSpPr>
            <a:spLocks noGrp="1"/>
          </p:cNvSpPr>
          <p:nvPr>
            <p:ph type="sldNum" sz="quarter" idx="12"/>
          </p:nvPr>
        </p:nvSpPr>
        <p:spPr>
          <a:xfrm>
            <a:off x="6991645" y="6539336"/>
            <a:ext cx="2133600" cy="260648"/>
          </a:xfrm>
        </p:spPr>
        <p:txBody>
          <a:bodyPr/>
          <a:lstStyle/>
          <a:p>
            <a:fld id="{AC0CF3E3-977F-49A5-8EC7-B81E16CC7256}" type="slidenum">
              <a:rPr kumimoji="1" lang="ja-JP" altLang="en-US" smtClean="0"/>
              <a:pPr/>
              <a:t>40</a:t>
            </a:fld>
            <a:endParaRPr kumimoji="1" lang="ja-JP" altLang="en-US" dirty="0"/>
          </a:p>
        </p:txBody>
      </p:sp>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4306" b="23510"/>
          <a:stretch/>
        </p:blipFill>
        <p:spPr>
          <a:xfrm>
            <a:off x="4895140" y="1154030"/>
            <a:ext cx="3008196" cy="2300696"/>
          </a:xfrm>
          <a:prstGeom prst="rect">
            <a:avLst/>
          </a:prstGeom>
          <a:ln>
            <a:noFill/>
          </a:ln>
          <a:effectLst>
            <a:softEdge rad="112500"/>
          </a:effectLst>
        </p:spPr>
      </p:pic>
      <p:sp>
        <p:nvSpPr>
          <p:cNvPr id="85" name="正方形/長方形 84">
            <a:extLst>
              <a:ext uri="{FF2B5EF4-FFF2-40B4-BE49-F238E27FC236}">
                <a16:creationId xmlns:a16="http://schemas.microsoft.com/office/drawing/2014/main" id="{0F3EEDD6-6C0C-9F7E-DF6F-8A18F4649727}"/>
              </a:ext>
            </a:extLst>
          </p:cNvPr>
          <p:cNvSpPr/>
          <p:nvPr/>
        </p:nvSpPr>
        <p:spPr>
          <a:xfrm>
            <a:off x="2933157" y="571069"/>
            <a:ext cx="3744416" cy="62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食料・農業・地域政策の推進にかかる</a:t>
            </a:r>
            <a:endPar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県選出国会議員への要請</a:t>
            </a:r>
            <a:r>
              <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(5/12)</a:t>
            </a:r>
            <a:endParaRPr lang="en-US" altLang="ja-JP"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3D4BF4E9-D20A-4CE0-9F70-4AD8E6CF8AE5}"/>
              </a:ext>
            </a:extLst>
          </p:cNvPr>
          <p:cNvSpPr/>
          <p:nvPr/>
        </p:nvSpPr>
        <p:spPr>
          <a:xfrm>
            <a:off x="354786" y="3548085"/>
            <a:ext cx="2731903" cy="5777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食料・農業・農村基本法の見直しに関する要請</a:t>
            </a:r>
            <a:r>
              <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(6/14)</a:t>
            </a: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670" t="18199" r="23571"/>
          <a:stretch/>
        </p:blipFill>
        <p:spPr>
          <a:xfrm>
            <a:off x="421863" y="4149080"/>
            <a:ext cx="2346500" cy="2487568"/>
          </a:xfrm>
          <a:prstGeom prst="rect">
            <a:avLst/>
          </a:prstGeom>
          <a:ln>
            <a:noFill/>
          </a:ln>
          <a:effectLst>
            <a:softEdge rad="112500"/>
          </a:effectLst>
        </p:spPr>
      </p:pic>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20864" t="31100" r="21649"/>
          <a:stretch/>
        </p:blipFill>
        <p:spPr>
          <a:xfrm>
            <a:off x="6471703" y="4131476"/>
            <a:ext cx="2371864" cy="2538184"/>
          </a:xfrm>
          <a:prstGeom prst="rect">
            <a:avLst/>
          </a:prstGeom>
          <a:ln>
            <a:noFill/>
          </a:ln>
          <a:effectLst>
            <a:softEdge rad="112500"/>
          </a:effectLst>
        </p:spPr>
      </p:pic>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l="10151"/>
          <a:stretch/>
        </p:blipFill>
        <p:spPr>
          <a:xfrm>
            <a:off x="1427085" y="1105126"/>
            <a:ext cx="3012145" cy="2338955"/>
          </a:xfrm>
          <a:prstGeom prst="rect">
            <a:avLst/>
          </a:prstGeom>
          <a:ln>
            <a:noFill/>
          </a:ln>
          <a:effectLst>
            <a:softEdge rad="112500"/>
          </a:effectLst>
        </p:spPr>
      </p:pic>
      <p:sp>
        <p:nvSpPr>
          <p:cNvPr id="15" name="正方形/長方形 14">
            <a:extLst>
              <a:ext uri="{FF2B5EF4-FFF2-40B4-BE49-F238E27FC236}">
                <a16:creationId xmlns:a16="http://schemas.microsoft.com/office/drawing/2014/main" id="{3D4BF4E9-D20A-4CE0-9F70-4AD8E6CF8AE5}"/>
              </a:ext>
            </a:extLst>
          </p:cNvPr>
          <p:cNvSpPr/>
          <p:nvPr/>
        </p:nvSpPr>
        <p:spPr>
          <a:xfrm>
            <a:off x="3365917" y="3496372"/>
            <a:ext cx="2725137" cy="6276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県</a:t>
            </a:r>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議会農林</a:t>
            </a: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水産</a:t>
            </a:r>
            <a:endPar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endParaRPr>
          </a:p>
          <a:p>
            <a:pPr algn="ctr"/>
            <a:r>
              <a:rPr lang="ja-JP" altLang="en-US"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常任委員長への要請</a:t>
            </a:r>
            <a:r>
              <a:rPr lang="en-US" altLang="ja-JP" sz="1600" b="1" dirty="0" smtClean="0">
                <a:solidFill>
                  <a:schemeClr val="tx1">
                    <a:lumMod val="65000"/>
                    <a:lumOff val="35000"/>
                  </a:schemeClr>
                </a:solidFill>
                <a:latin typeface="游ゴシック" panose="020B0400000000000000" pitchFamily="50" charset="-128"/>
                <a:ea typeface="游ゴシック" panose="020B0400000000000000" pitchFamily="50" charset="-128"/>
              </a:rPr>
              <a:t>(9/21)</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5016" y="4094806"/>
            <a:ext cx="2568588" cy="2538184"/>
          </a:xfrm>
          <a:prstGeom prst="rect">
            <a:avLst/>
          </a:prstGeom>
          <a:ln>
            <a:noFill/>
          </a:ln>
          <a:effectLst>
            <a:softEdge rad="112500"/>
          </a:effectLst>
        </p:spPr>
      </p:pic>
    </p:spTree>
    <p:extLst>
      <p:ext uri="{BB962C8B-B14F-4D97-AF65-F5344CB8AC3E}">
        <p14:creationId xmlns:p14="http://schemas.microsoft.com/office/powerpoint/2010/main" val="2725531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11" name="テキスト ボックス 10">
            <a:extLst>
              <a:ext uri="{FF2B5EF4-FFF2-40B4-BE49-F238E27FC236}">
                <a16:creationId xmlns:a16="http://schemas.microsoft.com/office/drawing/2014/main" id="{F97DF24B-179F-4E15-A1C2-63D3540FEDF9}"/>
              </a:ext>
            </a:extLst>
          </p:cNvPr>
          <p:cNvSpPr txBox="1"/>
          <p:nvPr/>
        </p:nvSpPr>
        <p:spPr>
          <a:xfrm>
            <a:off x="17124" y="53217"/>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ＪＡグループ山形の主な運動経過</a:t>
            </a:r>
          </a:p>
        </p:txBody>
      </p:sp>
      <p:cxnSp>
        <p:nvCxnSpPr>
          <p:cNvPr id="12" name="直線コネクタ 11">
            <a:extLst>
              <a:ext uri="{FF2B5EF4-FFF2-40B4-BE49-F238E27FC236}">
                <a16:creationId xmlns:a16="http://schemas.microsoft.com/office/drawing/2014/main" id="{CCD6DE4D-DC31-4A72-B1BE-FC925CB18614}"/>
              </a:ext>
            </a:extLst>
          </p:cNvPr>
          <p:cNvCxnSpPr/>
          <p:nvPr/>
        </p:nvCxnSpPr>
        <p:spPr>
          <a:xfrm>
            <a:off x="0" y="51488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3" name="角丸四角形 5">
            <a:extLst>
              <a:ext uri="{FF2B5EF4-FFF2-40B4-BE49-F238E27FC236}">
                <a16:creationId xmlns:a16="http://schemas.microsoft.com/office/drawing/2014/main" id="{5410DC20-7953-43D6-836E-910E2949C7DC}"/>
              </a:ext>
            </a:extLst>
          </p:cNvPr>
          <p:cNvSpPr/>
          <p:nvPr/>
        </p:nvSpPr>
        <p:spPr>
          <a:xfrm>
            <a:off x="179512" y="620688"/>
            <a:ext cx="8784976" cy="588012"/>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高温等被害にかかる県への支援要請および生産者支援の実施</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p:cNvPicPr>
            <a:picLocks noChangeAspect="1"/>
          </p:cNvPicPr>
          <p:nvPr/>
        </p:nvPicPr>
        <p:blipFill>
          <a:blip r:embed="rId3"/>
          <a:stretch>
            <a:fillRect/>
          </a:stretch>
        </p:blipFill>
        <p:spPr>
          <a:xfrm>
            <a:off x="5181601" y="1268760"/>
            <a:ext cx="3278832" cy="3915817"/>
          </a:xfrm>
          <a:prstGeom prst="rect">
            <a:avLst/>
          </a:prstGeom>
        </p:spPr>
      </p:pic>
      <p:pic>
        <p:nvPicPr>
          <p:cNvPr id="5" name="図 4"/>
          <p:cNvPicPr>
            <a:picLocks noChangeAspect="1"/>
          </p:cNvPicPr>
          <p:nvPr/>
        </p:nvPicPr>
        <p:blipFill>
          <a:blip r:embed="rId4"/>
          <a:stretch>
            <a:fillRect/>
          </a:stretch>
        </p:blipFill>
        <p:spPr>
          <a:xfrm>
            <a:off x="827584" y="1314504"/>
            <a:ext cx="3600400" cy="3866205"/>
          </a:xfrm>
          <a:prstGeom prst="rect">
            <a:avLst/>
          </a:prstGeom>
        </p:spPr>
      </p:pic>
      <p:sp>
        <p:nvSpPr>
          <p:cNvPr id="6" name="右矢印 5"/>
          <p:cNvSpPr/>
          <p:nvPr/>
        </p:nvSpPr>
        <p:spPr>
          <a:xfrm>
            <a:off x="395536" y="5697563"/>
            <a:ext cx="1037087" cy="864096"/>
          </a:xfrm>
          <a:prstGeom prst="rightArrow">
            <a:avLst>
              <a:gd name="adj1" fmla="val 50000"/>
              <a:gd name="adj2" fmla="val 68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1547663" y="5531546"/>
            <a:ext cx="3312369" cy="119613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sz="1600" b="1" dirty="0" smtClean="0"/>
              <a:t>令和</a:t>
            </a:r>
            <a:r>
              <a:rPr kumimoji="1" lang="en-US" altLang="ja-JP" sz="1600" b="1" dirty="0" smtClean="0"/>
              <a:t>6</a:t>
            </a:r>
            <a:r>
              <a:rPr kumimoji="1" lang="ja-JP" altLang="en-US" sz="1600" b="1" dirty="0" smtClean="0"/>
              <a:t>年産</a:t>
            </a:r>
            <a:r>
              <a:rPr kumimoji="1" lang="ja-JP" altLang="en-US" sz="1600" b="1" dirty="0" smtClean="0">
                <a:solidFill>
                  <a:schemeClr val="tx2">
                    <a:lumMod val="75000"/>
                  </a:schemeClr>
                </a:solidFill>
              </a:rPr>
              <a:t>「雪若丸」</a:t>
            </a:r>
            <a:r>
              <a:rPr kumimoji="1" lang="ja-JP" altLang="en-US" sz="1600" b="1" dirty="0" smtClean="0"/>
              <a:t>の作付面積を</a:t>
            </a:r>
            <a:r>
              <a:rPr kumimoji="1" lang="en-US" altLang="ja-JP" sz="1600" b="1" dirty="0" smtClean="0">
                <a:solidFill>
                  <a:srgbClr val="FF0000"/>
                </a:solidFill>
              </a:rPr>
              <a:t>500ha</a:t>
            </a:r>
            <a:r>
              <a:rPr kumimoji="1" lang="ja-JP" altLang="en-US" sz="1600" b="1" dirty="0" smtClean="0"/>
              <a:t>拡大。</a:t>
            </a:r>
            <a:endParaRPr kumimoji="1" lang="en-US" altLang="ja-JP" sz="1600" b="1" dirty="0" smtClean="0"/>
          </a:p>
          <a:p>
            <a:r>
              <a:rPr lang="ja-JP" altLang="en-US" sz="1600" b="1" dirty="0" smtClean="0">
                <a:solidFill>
                  <a:schemeClr val="tx1"/>
                </a:solidFill>
              </a:rPr>
              <a:t>色彩</a:t>
            </a:r>
            <a:r>
              <a:rPr lang="ja-JP" altLang="en-US" sz="1600" b="1" dirty="0">
                <a:solidFill>
                  <a:schemeClr val="tx1"/>
                </a:solidFill>
              </a:rPr>
              <a:t>選別機</a:t>
            </a:r>
            <a:r>
              <a:rPr lang="ja-JP" altLang="en-US" sz="1600" b="1" dirty="0"/>
              <a:t>導入への</a:t>
            </a:r>
            <a:r>
              <a:rPr lang="ja-JP" altLang="en-US" sz="1600" b="1" dirty="0" smtClean="0"/>
              <a:t>支援。</a:t>
            </a:r>
            <a:endParaRPr lang="en-US" altLang="ja-JP" sz="1600" b="1" dirty="0" smtClean="0"/>
          </a:p>
          <a:p>
            <a:r>
              <a:rPr lang="ja-JP" altLang="en-US" sz="1600" b="1" dirty="0" smtClean="0"/>
              <a:t>高温少雨</a:t>
            </a:r>
            <a:r>
              <a:rPr lang="ja-JP" altLang="en-US" sz="1600" b="1" dirty="0" smtClean="0">
                <a:solidFill>
                  <a:schemeClr val="tx1"/>
                </a:solidFill>
              </a:rPr>
              <a:t>対策マニュアル</a:t>
            </a:r>
            <a:r>
              <a:rPr lang="ja-JP" altLang="en-US" sz="1600" b="1" dirty="0" smtClean="0"/>
              <a:t>の作成。</a:t>
            </a:r>
            <a:endParaRPr lang="ja-JP" altLang="en-US" sz="1600" b="1" dirty="0"/>
          </a:p>
        </p:txBody>
      </p:sp>
      <p:sp>
        <p:nvSpPr>
          <p:cNvPr id="14" name="四角形: 角を丸くする 14">
            <a:extLst>
              <a:ext uri="{FF2B5EF4-FFF2-40B4-BE49-F238E27FC236}">
                <a16:creationId xmlns:a16="http://schemas.microsoft.com/office/drawing/2014/main" id="{36E53E1C-BB7E-487B-8073-F32546B25391}"/>
              </a:ext>
            </a:extLst>
          </p:cNvPr>
          <p:cNvSpPr/>
          <p:nvPr/>
        </p:nvSpPr>
        <p:spPr>
          <a:xfrm>
            <a:off x="1526147" y="5301208"/>
            <a:ext cx="3333885" cy="230338"/>
          </a:xfrm>
          <a:prstGeom prst="roundRect">
            <a:avLst/>
          </a:prstGeom>
          <a:solidFill>
            <a:schemeClr val="accent5"/>
          </a:solidFill>
          <a:ln>
            <a:solidFill>
              <a:schemeClr val="accent5"/>
            </a:solidFill>
          </a:ln>
        </p:spPr>
        <p:style>
          <a:lnRef idx="0">
            <a:scrgbClr r="0" g="0" b="0"/>
          </a:lnRef>
          <a:fillRef idx="0">
            <a:scrgbClr r="0" g="0" b="0"/>
          </a:fillRef>
          <a:effectRef idx="0">
            <a:scrgbClr r="0" g="0" b="0"/>
          </a:effectRef>
          <a:fontRef idx="minor">
            <a:schemeClr val="lt1"/>
          </a:fontRef>
        </p:style>
        <p:txBody>
          <a:bodyPr tIns="108000" bIns="72000" rtlCol="0" anchor="ctr" anchorCtr="1"/>
          <a:lstStyle/>
          <a:p>
            <a:pPr algn="ctr"/>
            <a:r>
              <a:rPr lang="ja-JP" altLang="en-US" sz="1600" b="1" dirty="0" smtClean="0">
                <a:latin typeface="メイリオ" panose="020B0604030504040204" pitchFamily="50" charset="-128"/>
                <a:ea typeface="メイリオ" panose="020B0604030504040204" pitchFamily="50" charset="-128"/>
              </a:rPr>
              <a:t>高温対策</a:t>
            </a:r>
            <a:endParaRPr lang="ja-JP" altLang="en-US" sz="1600" b="1" dirty="0">
              <a:latin typeface="メイリオ" panose="020B0604030504040204" pitchFamily="50" charset="-128"/>
              <a:ea typeface="メイリオ" panose="020B0604030504040204" pitchFamily="50" charset="-128"/>
            </a:endParaRPr>
          </a:p>
        </p:txBody>
      </p:sp>
      <p:sp>
        <p:nvSpPr>
          <p:cNvPr id="16" name="四角形: 角を丸くする 14">
            <a:extLst>
              <a:ext uri="{FF2B5EF4-FFF2-40B4-BE49-F238E27FC236}">
                <a16:creationId xmlns:a16="http://schemas.microsoft.com/office/drawing/2014/main" id="{36E53E1C-BB7E-487B-8073-F32546B25391}"/>
              </a:ext>
            </a:extLst>
          </p:cNvPr>
          <p:cNvSpPr/>
          <p:nvPr/>
        </p:nvSpPr>
        <p:spPr>
          <a:xfrm>
            <a:off x="5148064" y="5301208"/>
            <a:ext cx="3312368" cy="230338"/>
          </a:xfrm>
          <a:prstGeom prst="roundRect">
            <a:avLst/>
          </a:prstGeom>
          <a:solidFill>
            <a:srgbClr val="FFC000">
              <a:alpha val="99000"/>
            </a:srgbClr>
          </a:solidFill>
          <a:ln>
            <a:solidFill>
              <a:srgbClr val="FFC000">
                <a:alpha val="99000"/>
              </a:srgbClr>
            </a:solidFill>
          </a:ln>
        </p:spPr>
        <p:style>
          <a:lnRef idx="0">
            <a:scrgbClr r="0" g="0" b="0"/>
          </a:lnRef>
          <a:fillRef idx="0">
            <a:scrgbClr r="0" g="0" b="0"/>
          </a:fillRef>
          <a:effectRef idx="0">
            <a:scrgbClr r="0" g="0" b="0"/>
          </a:effectRef>
          <a:fontRef idx="minor">
            <a:schemeClr val="lt1"/>
          </a:fontRef>
        </p:style>
        <p:txBody>
          <a:bodyPr tIns="72000" bIns="72000" rtlCol="0" anchor="ctr" anchorCtr="1"/>
          <a:lstStyle/>
          <a:p>
            <a:pPr algn="ctr"/>
            <a:r>
              <a:rPr lang="ja-JP" altLang="en-US" sz="1600" b="1" dirty="0" smtClean="0">
                <a:latin typeface="メイリオ" panose="020B0604030504040204" pitchFamily="50" charset="-128"/>
                <a:ea typeface="メイリオ" panose="020B0604030504040204" pitchFamily="50" charset="-128"/>
              </a:rPr>
              <a:t>次期作支援</a:t>
            </a:r>
            <a:endParaRPr lang="ja-JP" altLang="en-US" sz="1600" b="1"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5148064" y="5531546"/>
            <a:ext cx="3312369" cy="1209823"/>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sz="1600" b="1" dirty="0" smtClean="0"/>
              <a:t>県単低利資金の創設。</a:t>
            </a:r>
            <a:endParaRPr kumimoji="1" lang="en-US" altLang="ja-JP" sz="1600" b="1" dirty="0" smtClean="0"/>
          </a:p>
          <a:p>
            <a:r>
              <a:rPr kumimoji="1" lang="ja-JP" altLang="en-US" sz="1600" b="1" dirty="0" smtClean="0"/>
              <a:t>県・市町村・ＪＡによる</a:t>
            </a:r>
            <a:r>
              <a:rPr kumimoji="1" lang="ja-JP" altLang="en-US" sz="1600" b="1" dirty="0" smtClean="0">
                <a:solidFill>
                  <a:srgbClr val="FF0000"/>
                </a:solidFill>
              </a:rPr>
              <a:t>利子補給</a:t>
            </a:r>
            <a:r>
              <a:rPr kumimoji="1" lang="ja-JP" altLang="en-US" sz="1600" b="1" dirty="0" smtClean="0">
                <a:solidFill>
                  <a:schemeClr val="tx1"/>
                </a:solidFill>
              </a:rPr>
              <a:t>支援</a:t>
            </a:r>
            <a:r>
              <a:rPr kumimoji="1" lang="ja-JP" altLang="en-US" sz="1600" b="1" dirty="0" smtClean="0"/>
              <a:t>。</a:t>
            </a:r>
            <a:endParaRPr kumimoji="1" lang="ja-JP" altLang="en-US" sz="1600" b="1" dirty="0"/>
          </a:p>
        </p:txBody>
      </p:sp>
    </p:spTree>
    <p:extLst>
      <p:ext uri="{BB962C8B-B14F-4D97-AF65-F5344CB8AC3E}">
        <p14:creationId xmlns:p14="http://schemas.microsoft.com/office/powerpoint/2010/main" val="3123529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FBB23CC-02A7-4F04-BDC4-84169EB5153F}"/>
              </a:ext>
            </a:extLst>
          </p:cNvPr>
          <p:cNvSpPr txBox="1"/>
          <p:nvPr/>
        </p:nvSpPr>
        <p:spPr>
          <a:xfrm>
            <a:off x="35595" y="11663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7010400" y="6597352"/>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cxnSp>
        <p:nvCxnSpPr>
          <p:cNvPr id="13" name="直線コネクタ 12">
            <a:extLst>
              <a:ext uri="{FF2B5EF4-FFF2-40B4-BE49-F238E27FC236}">
                <a16:creationId xmlns:a16="http://schemas.microsoft.com/office/drawing/2014/main" id="{6C27FCFC-A730-4A08-A584-59AFCF2A9748}"/>
              </a:ext>
            </a:extLst>
          </p:cNvPr>
          <p:cNvCxnSpPr/>
          <p:nvPr/>
        </p:nvCxnSpPr>
        <p:spPr>
          <a:xfrm>
            <a:off x="35496"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pic>
        <p:nvPicPr>
          <p:cNvPr id="19" name="図 18"/>
          <p:cNvPicPr>
            <a:picLocks noChangeAspect="1"/>
          </p:cNvPicPr>
          <p:nvPr/>
        </p:nvPicPr>
        <p:blipFill>
          <a:blip r:embed="rId3"/>
          <a:stretch>
            <a:fillRect/>
          </a:stretch>
        </p:blipFill>
        <p:spPr>
          <a:xfrm>
            <a:off x="8077200" y="1678562"/>
            <a:ext cx="1028817" cy="198715"/>
          </a:xfrm>
          <a:prstGeom prst="rect">
            <a:avLst/>
          </a:prstGeom>
        </p:spPr>
      </p:pic>
      <p:sp>
        <p:nvSpPr>
          <p:cNvPr id="14" name="角丸四角形 13">
            <a:extLst>
              <a:ext uri="{FF2B5EF4-FFF2-40B4-BE49-F238E27FC236}">
                <a16:creationId xmlns:a16="http://schemas.microsoft.com/office/drawing/2014/main" id="{65103AD8-A405-47B8-95C1-C457619BAED0}"/>
              </a:ext>
            </a:extLst>
          </p:cNvPr>
          <p:cNvSpPr/>
          <p:nvPr/>
        </p:nvSpPr>
        <p:spPr>
          <a:xfrm>
            <a:off x="35496" y="836712"/>
            <a:ext cx="9070521" cy="479175"/>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lvl="0">
              <a:defRPr/>
            </a:pPr>
            <a:r>
              <a:rPr lang="ja-JP" altLang="en-US" sz="2400" dirty="0" smtClean="0">
                <a:solidFill>
                  <a:prstClr val="black"/>
                </a:solidFill>
              </a:rPr>
              <a:t>本県独自の物価高騰対策支援として</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補正予算を確保</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4"/>
          <a:stretch>
            <a:fillRect/>
          </a:stretch>
        </p:blipFill>
        <p:spPr>
          <a:xfrm>
            <a:off x="73479" y="1412776"/>
            <a:ext cx="8997042" cy="1718943"/>
          </a:xfrm>
          <a:prstGeom prst="rect">
            <a:avLst/>
          </a:prstGeom>
        </p:spPr>
      </p:pic>
      <p:pic>
        <p:nvPicPr>
          <p:cNvPr id="3" name="図 2"/>
          <p:cNvPicPr>
            <a:picLocks noChangeAspect="1"/>
          </p:cNvPicPr>
          <p:nvPr/>
        </p:nvPicPr>
        <p:blipFill>
          <a:blip r:embed="rId5"/>
          <a:stretch>
            <a:fillRect/>
          </a:stretch>
        </p:blipFill>
        <p:spPr>
          <a:xfrm>
            <a:off x="73478" y="3302495"/>
            <a:ext cx="8977717" cy="2718793"/>
          </a:xfrm>
          <a:prstGeom prst="rect">
            <a:avLst/>
          </a:prstGeom>
        </p:spPr>
      </p:pic>
      <p:pic>
        <p:nvPicPr>
          <p:cNvPr id="8" name="図 7"/>
          <p:cNvPicPr>
            <a:picLocks noChangeAspect="1"/>
          </p:cNvPicPr>
          <p:nvPr/>
        </p:nvPicPr>
        <p:blipFill rotWithShape="1">
          <a:blip r:embed="rId6"/>
          <a:srcRect b="18505"/>
          <a:stretch/>
        </p:blipFill>
        <p:spPr>
          <a:xfrm>
            <a:off x="73478" y="6021288"/>
            <a:ext cx="8939735" cy="433861"/>
          </a:xfrm>
          <a:prstGeom prst="rect">
            <a:avLst/>
          </a:prstGeom>
        </p:spPr>
      </p:pic>
    </p:spTree>
    <p:extLst>
      <p:ext uri="{BB962C8B-B14F-4D97-AF65-F5344CB8AC3E}">
        <p14:creationId xmlns:p14="http://schemas.microsoft.com/office/powerpoint/2010/main" val="1196257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FBB23CC-02A7-4F04-BDC4-84169EB5153F}"/>
              </a:ext>
            </a:extLst>
          </p:cNvPr>
          <p:cNvSpPr txBox="1"/>
          <p:nvPr/>
        </p:nvSpPr>
        <p:spPr>
          <a:xfrm>
            <a:off x="35595" y="11663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7010400" y="6597352"/>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cxnSp>
        <p:nvCxnSpPr>
          <p:cNvPr id="13" name="直線コネクタ 12">
            <a:extLst>
              <a:ext uri="{FF2B5EF4-FFF2-40B4-BE49-F238E27FC236}">
                <a16:creationId xmlns:a16="http://schemas.microsoft.com/office/drawing/2014/main" id="{6C27FCFC-A730-4A08-A584-59AFCF2A9748}"/>
              </a:ext>
            </a:extLst>
          </p:cNvPr>
          <p:cNvCxnSpPr/>
          <p:nvPr/>
        </p:nvCxnSpPr>
        <p:spPr>
          <a:xfrm>
            <a:off x="35496"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pic>
        <p:nvPicPr>
          <p:cNvPr id="19" name="図 18"/>
          <p:cNvPicPr>
            <a:picLocks noChangeAspect="1"/>
          </p:cNvPicPr>
          <p:nvPr/>
        </p:nvPicPr>
        <p:blipFill>
          <a:blip r:embed="rId3"/>
          <a:stretch>
            <a:fillRect/>
          </a:stretch>
        </p:blipFill>
        <p:spPr>
          <a:xfrm>
            <a:off x="8077200" y="1678562"/>
            <a:ext cx="1028817" cy="198715"/>
          </a:xfrm>
          <a:prstGeom prst="rect">
            <a:avLst/>
          </a:prstGeom>
        </p:spPr>
      </p:pic>
      <p:pic>
        <p:nvPicPr>
          <p:cNvPr id="5" name="図 4"/>
          <p:cNvPicPr>
            <a:picLocks noChangeAspect="1"/>
          </p:cNvPicPr>
          <p:nvPr/>
        </p:nvPicPr>
        <p:blipFill>
          <a:blip r:embed="rId4"/>
          <a:stretch>
            <a:fillRect/>
          </a:stretch>
        </p:blipFill>
        <p:spPr>
          <a:xfrm>
            <a:off x="179512" y="3321963"/>
            <a:ext cx="8856984" cy="3131374"/>
          </a:xfrm>
          <a:prstGeom prst="rect">
            <a:avLst/>
          </a:prstGeom>
        </p:spPr>
      </p:pic>
      <p:pic>
        <p:nvPicPr>
          <p:cNvPr id="6" name="図 5"/>
          <p:cNvPicPr>
            <a:picLocks noChangeAspect="1"/>
          </p:cNvPicPr>
          <p:nvPr/>
        </p:nvPicPr>
        <p:blipFill>
          <a:blip r:embed="rId5"/>
          <a:stretch>
            <a:fillRect/>
          </a:stretch>
        </p:blipFill>
        <p:spPr>
          <a:xfrm>
            <a:off x="35496" y="692696"/>
            <a:ext cx="9001000" cy="2629267"/>
          </a:xfrm>
          <a:prstGeom prst="rect">
            <a:avLst/>
          </a:prstGeom>
        </p:spPr>
      </p:pic>
    </p:spTree>
    <p:extLst>
      <p:ext uri="{BB962C8B-B14F-4D97-AF65-F5344CB8AC3E}">
        <p14:creationId xmlns:p14="http://schemas.microsoft.com/office/powerpoint/2010/main" val="985677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FBB23CC-02A7-4F04-BDC4-84169EB5153F}"/>
              </a:ext>
            </a:extLst>
          </p:cNvPr>
          <p:cNvSpPr txBox="1"/>
          <p:nvPr/>
        </p:nvSpPr>
        <p:spPr>
          <a:xfrm>
            <a:off x="35595" y="11663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7010400" y="6597352"/>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cxnSp>
        <p:nvCxnSpPr>
          <p:cNvPr id="13" name="直線コネクタ 12">
            <a:extLst>
              <a:ext uri="{FF2B5EF4-FFF2-40B4-BE49-F238E27FC236}">
                <a16:creationId xmlns:a16="http://schemas.microsoft.com/office/drawing/2014/main" id="{6C27FCFC-A730-4A08-A584-59AFCF2A9748}"/>
              </a:ext>
            </a:extLst>
          </p:cNvPr>
          <p:cNvCxnSpPr/>
          <p:nvPr/>
        </p:nvCxnSpPr>
        <p:spPr>
          <a:xfrm>
            <a:off x="36512"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pic>
        <p:nvPicPr>
          <p:cNvPr id="19" name="図 18"/>
          <p:cNvPicPr>
            <a:picLocks noChangeAspect="1"/>
          </p:cNvPicPr>
          <p:nvPr/>
        </p:nvPicPr>
        <p:blipFill>
          <a:blip r:embed="rId3"/>
          <a:stretch>
            <a:fillRect/>
          </a:stretch>
        </p:blipFill>
        <p:spPr>
          <a:xfrm>
            <a:off x="8077200" y="1678562"/>
            <a:ext cx="1028817" cy="198715"/>
          </a:xfrm>
          <a:prstGeom prst="rect">
            <a:avLst/>
          </a:prstGeom>
        </p:spPr>
      </p:pic>
      <p:pic>
        <p:nvPicPr>
          <p:cNvPr id="3" name="図 2"/>
          <p:cNvPicPr>
            <a:picLocks noChangeAspect="1"/>
          </p:cNvPicPr>
          <p:nvPr/>
        </p:nvPicPr>
        <p:blipFill rotWithShape="1">
          <a:blip r:embed="rId4"/>
          <a:srcRect b="2460"/>
          <a:stretch/>
        </p:blipFill>
        <p:spPr>
          <a:xfrm>
            <a:off x="35496" y="727441"/>
            <a:ext cx="9070521" cy="1621440"/>
          </a:xfrm>
          <a:prstGeom prst="rect">
            <a:avLst/>
          </a:prstGeom>
        </p:spPr>
      </p:pic>
      <p:pic>
        <p:nvPicPr>
          <p:cNvPr id="4" name="図 3"/>
          <p:cNvPicPr>
            <a:picLocks noChangeAspect="1"/>
          </p:cNvPicPr>
          <p:nvPr/>
        </p:nvPicPr>
        <p:blipFill>
          <a:blip r:embed="rId5"/>
          <a:stretch>
            <a:fillRect/>
          </a:stretch>
        </p:blipFill>
        <p:spPr>
          <a:xfrm>
            <a:off x="179513" y="2453591"/>
            <a:ext cx="8856984" cy="2343561"/>
          </a:xfrm>
          <a:prstGeom prst="rect">
            <a:avLst/>
          </a:prstGeom>
        </p:spPr>
      </p:pic>
      <p:pic>
        <p:nvPicPr>
          <p:cNvPr id="5" name="図 4"/>
          <p:cNvPicPr>
            <a:picLocks noChangeAspect="1"/>
          </p:cNvPicPr>
          <p:nvPr/>
        </p:nvPicPr>
        <p:blipFill rotWithShape="1">
          <a:blip r:embed="rId6"/>
          <a:srcRect l="782" t="4798" b="66130"/>
          <a:stretch/>
        </p:blipFill>
        <p:spPr>
          <a:xfrm>
            <a:off x="179512" y="4792334"/>
            <a:ext cx="8928992" cy="199147"/>
          </a:xfrm>
          <a:prstGeom prst="rect">
            <a:avLst/>
          </a:prstGeom>
        </p:spPr>
      </p:pic>
    </p:spTree>
    <p:extLst>
      <p:ext uri="{BB962C8B-B14F-4D97-AF65-F5344CB8AC3E}">
        <p14:creationId xmlns:p14="http://schemas.microsoft.com/office/powerpoint/2010/main" val="34152982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FBB23CC-02A7-4F04-BDC4-84169EB5153F}"/>
              </a:ext>
            </a:extLst>
          </p:cNvPr>
          <p:cNvSpPr txBox="1"/>
          <p:nvPr/>
        </p:nvSpPr>
        <p:spPr>
          <a:xfrm>
            <a:off x="35595" y="11663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cxnSp>
        <p:nvCxnSpPr>
          <p:cNvPr id="13" name="直線コネクタ 12">
            <a:extLst>
              <a:ext uri="{FF2B5EF4-FFF2-40B4-BE49-F238E27FC236}">
                <a16:creationId xmlns:a16="http://schemas.microsoft.com/office/drawing/2014/main" id="{6C27FCFC-A730-4A08-A584-59AFCF2A9748}"/>
              </a:ext>
            </a:extLst>
          </p:cNvPr>
          <p:cNvCxnSpPr/>
          <p:nvPr/>
        </p:nvCxnSpPr>
        <p:spPr>
          <a:xfrm>
            <a:off x="36512"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pic>
        <p:nvPicPr>
          <p:cNvPr id="19" name="図 18"/>
          <p:cNvPicPr>
            <a:picLocks noChangeAspect="1"/>
          </p:cNvPicPr>
          <p:nvPr/>
        </p:nvPicPr>
        <p:blipFill>
          <a:blip r:embed="rId3"/>
          <a:stretch>
            <a:fillRect/>
          </a:stretch>
        </p:blipFill>
        <p:spPr>
          <a:xfrm>
            <a:off x="8077200" y="1678562"/>
            <a:ext cx="1028817" cy="198715"/>
          </a:xfrm>
          <a:prstGeom prst="rect">
            <a:avLst/>
          </a:prstGeom>
        </p:spPr>
      </p:pic>
      <p:sp>
        <p:nvSpPr>
          <p:cNvPr id="9" name="角丸四角形 5">
            <a:extLst>
              <a:ext uri="{FF2B5EF4-FFF2-40B4-BE49-F238E27FC236}">
                <a16:creationId xmlns:a16="http://schemas.microsoft.com/office/drawing/2014/main" id="{65103AD8-A405-47B8-95C1-C457619BAED0}"/>
              </a:ext>
            </a:extLst>
          </p:cNvPr>
          <p:cNvSpPr/>
          <p:nvPr/>
        </p:nvSpPr>
        <p:spPr>
          <a:xfrm>
            <a:off x="141436" y="681291"/>
            <a:ext cx="8932318" cy="468334"/>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ＪＡグループの要請を</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踏まえた令和６年度農林水産当初予算を確保</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rotWithShape="1">
          <a:blip r:embed="rId4"/>
          <a:srcRect t="2162"/>
          <a:stretch/>
        </p:blipFill>
        <p:spPr>
          <a:xfrm>
            <a:off x="35595" y="1184261"/>
            <a:ext cx="9038159" cy="5557107"/>
          </a:xfrm>
          <a:prstGeom prst="rect">
            <a:avLst/>
          </a:prstGeom>
        </p:spPr>
      </p:pic>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7010400" y="6597352"/>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Tree>
    <p:extLst>
      <p:ext uri="{BB962C8B-B14F-4D97-AF65-F5344CB8AC3E}">
        <p14:creationId xmlns:p14="http://schemas.microsoft.com/office/powerpoint/2010/main" val="12866430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FBB23CC-02A7-4F04-BDC4-84169EB5153F}"/>
              </a:ext>
            </a:extLst>
          </p:cNvPr>
          <p:cNvSpPr txBox="1"/>
          <p:nvPr/>
        </p:nvSpPr>
        <p:spPr>
          <a:xfrm>
            <a:off x="35595" y="11663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山形県農業・農村施策および予算への反映状況</a:t>
            </a:r>
            <a:endParaRPr kumimoji="1" lang="en-US" altLang="ja-JP"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cxnSp>
        <p:nvCxnSpPr>
          <p:cNvPr id="13" name="直線コネクタ 12">
            <a:extLst>
              <a:ext uri="{FF2B5EF4-FFF2-40B4-BE49-F238E27FC236}">
                <a16:creationId xmlns:a16="http://schemas.microsoft.com/office/drawing/2014/main" id="{6C27FCFC-A730-4A08-A584-59AFCF2A9748}"/>
              </a:ext>
            </a:extLst>
          </p:cNvPr>
          <p:cNvCxnSpPr/>
          <p:nvPr/>
        </p:nvCxnSpPr>
        <p:spPr>
          <a:xfrm>
            <a:off x="36512"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pic>
        <p:nvPicPr>
          <p:cNvPr id="19" name="図 18"/>
          <p:cNvPicPr>
            <a:picLocks noChangeAspect="1"/>
          </p:cNvPicPr>
          <p:nvPr/>
        </p:nvPicPr>
        <p:blipFill>
          <a:blip r:embed="rId3"/>
          <a:stretch>
            <a:fillRect/>
          </a:stretch>
        </p:blipFill>
        <p:spPr>
          <a:xfrm>
            <a:off x="8077200" y="1678562"/>
            <a:ext cx="1028817" cy="198715"/>
          </a:xfrm>
          <a:prstGeom prst="rect">
            <a:avLst/>
          </a:prstGeom>
        </p:spPr>
      </p:pic>
      <p:sp>
        <p:nvSpPr>
          <p:cNvPr id="9" name="角丸四角形 5">
            <a:extLst>
              <a:ext uri="{FF2B5EF4-FFF2-40B4-BE49-F238E27FC236}">
                <a16:creationId xmlns:a16="http://schemas.microsoft.com/office/drawing/2014/main" id="{65103AD8-A405-47B8-95C1-C457619BAED0}"/>
              </a:ext>
            </a:extLst>
          </p:cNvPr>
          <p:cNvSpPr/>
          <p:nvPr/>
        </p:nvSpPr>
        <p:spPr>
          <a:xfrm>
            <a:off x="141436" y="681291"/>
            <a:ext cx="8932318" cy="468334"/>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ＪＡグループの要請を</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踏まえた令和６年度農林水産当初予算を確保</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4"/>
          <a:stretch>
            <a:fillRect/>
          </a:stretch>
        </p:blipFill>
        <p:spPr>
          <a:xfrm>
            <a:off x="141436" y="1191491"/>
            <a:ext cx="8932318" cy="5549877"/>
          </a:xfrm>
          <a:prstGeom prst="rect">
            <a:avLst/>
          </a:prstGeom>
        </p:spPr>
      </p:pic>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7010400" y="6597352"/>
            <a:ext cx="2133600" cy="2606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Tree>
    <p:extLst>
      <p:ext uri="{BB962C8B-B14F-4D97-AF65-F5344CB8AC3E}">
        <p14:creationId xmlns:p14="http://schemas.microsoft.com/office/powerpoint/2010/main" val="21284538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CF3E3-977F-49A5-8EC7-B81E16CC7256}" type="slidenum">
              <a:rPr kumimoji="1" lang="ja-JP" altLang="en-US" sz="1400" b="0" i="1" u="none" strike="noStrike" kern="1200" cap="none" spc="0" normalizeH="0" baseline="0" noProof="0" smtClean="0">
                <a:ln>
                  <a:noFill/>
                </a:ln>
                <a:solidFill>
                  <a:prstClr val="black">
                    <a:tint val="75000"/>
                  </a:prstClr>
                </a:solidFill>
                <a:effectLst/>
                <a:uLnTx/>
                <a:uFillTx/>
                <a:latin typeface="HGS創英角ﾎﾟｯﾌﾟ体" pitchFamily="50" charset="-128"/>
                <a:ea typeface="HGS創英角ﾎﾟｯﾌﾟ体"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400" b="0" i="1" u="none" strike="noStrike" kern="1200" cap="none" spc="0" normalizeH="0" baseline="0" noProof="0" dirty="0">
              <a:ln>
                <a:noFill/>
              </a:ln>
              <a:solidFill>
                <a:prstClr val="black">
                  <a:tint val="75000"/>
                </a:prstClr>
              </a:solidFill>
              <a:effectLst/>
              <a:uLnTx/>
              <a:uFillTx/>
              <a:latin typeface="HGS創英角ﾎﾟｯﾌﾟ体" pitchFamily="50" charset="-128"/>
              <a:ea typeface="HGS創英角ﾎﾟｯﾌﾟ体" pitchFamily="50" charset="-128"/>
              <a:cs typeface="+mn-cs"/>
            </a:endParaRPr>
          </a:p>
        </p:txBody>
      </p:sp>
      <p:sp>
        <p:nvSpPr>
          <p:cNvPr id="11" name="テキスト ボックス 10">
            <a:extLst>
              <a:ext uri="{FF2B5EF4-FFF2-40B4-BE49-F238E27FC236}">
                <a16:creationId xmlns:a16="http://schemas.microsoft.com/office/drawing/2014/main" id="{F97DF24B-179F-4E15-A1C2-63D3540FEDF9}"/>
              </a:ext>
            </a:extLst>
          </p:cNvPr>
          <p:cNvSpPr txBox="1"/>
          <p:nvPr/>
        </p:nvSpPr>
        <p:spPr>
          <a:xfrm>
            <a:off x="17124" y="53217"/>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solidFill>
                  <a:prstClr val="black"/>
                </a:solidFill>
                <a:latin typeface="HGS創英角ｺﾞｼｯｸUB" pitchFamily="50" charset="-128"/>
                <a:ea typeface="HGS創英角ｺﾞｼｯｸUB" pitchFamily="50" charset="-128"/>
              </a:rPr>
              <a:t>ＪＡグループ山形の取り組みと農対予算</a:t>
            </a:r>
            <a:endParaRPr kumimoji="1" lang="ja-JP" altLang="en-US" sz="24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endParaRPr>
          </a:p>
        </p:txBody>
      </p:sp>
      <p:cxnSp>
        <p:nvCxnSpPr>
          <p:cNvPr id="12" name="直線コネクタ 11">
            <a:extLst>
              <a:ext uri="{FF2B5EF4-FFF2-40B4-BE49-F238E27FC236}">
                <a16:creationId xmlns:a16="http://schemas.microsoft.com/office/drawing/2014/main" id="{CCD6DE4D-DC31-4A72-B1BE-FC925CB18614}"/>
              </a:ext>
            </a:extLst>
          </p:cNvPr>
          <p:cNvCxnSpPr/>
          <p:nvPr/>
        </p:nvCxnSpPr>
        <p:spPr>
          <a:xfrm>
            <a:off x="0" y="514882"/>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3" name="角丸四角形 5">
            <a:extLst>
              <a:ext uri="{FF2B5EF4-FFF2-40B4-BE49-F238E27FC236}">
                <a16:creationId xmlns:a16="http://schemas.microsoft.com/office/drawing/2014/main" id="{5410DC20-7953-43D6-836E-910E2949C7DC}"/>
              </a:ext>
            </a:extLst>
          </p:cNvPr>
          <p:cNvSpPr/>
          <p:nvPr/>
        </p:nvSpPr>
        <p:spPr>
          <a:xfrm>
            <a:off x="179512" y="620688"/>
            <a:ext cx="8784976" cy="588012"/>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solidFill>
                  <a:prstClr val="black"/>
                </a:solidFill>
                <a:latin typeface="ＭＳ Ｐゴシック" panose="020B0600070205080204" pitchFamily="50" charset="-128"/>
                <a:ea typeface="ＭＳ Ｐゴシック" panose="020B0600070205080204" pitchFamily="50" charset="-128"/>
              </a:rPr>
              <a:t>山形県農協農政対策本部予算を活用し、農政運動を強力に展開</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四角形: 角を丸くする 14">
            <a:extLst>
              <a:ext uri="{FF2B5EF4-FFF2-40B4-BE49-F238E27FC236}">
                <a16:creationId xmlns:a16="http://schemas.microsoft.com/office/drawing/2014/main" id="{36E53E1C-BB7E-487B-8073-F32546B25391}"/>
              </a:ext>
            </a:extLst>
          </p:cNvPr>
          <p:cNvSpPr/>
          <p:nvPr/>
        </p:nvSpPr>
        <p:spPr>
          <a:xfrm>
            <a:off x="326192" y="1343260"/>
            <a:ext cx="3960440" cy="316854"/>
          </a:xfrm>
          <a:prstGeom prst="roundRect">
            <a:avLst/>
          </a:prstGeom>
          <a:solidFill>
            <a:srgbClr val="00B050">
              <a:alpha val="99000"/>
            </a:srgbClr>
          </a:solidFill>
          <a:ln>
            <a:solidFill>
              <a:srgbClr val="00B050">
                <a:alpha val="99000"/>
              </a:srgbClr>
            </a:solidFill>
          </a:ln>
        </p:spPr>
        <p:style>
          <a:lnRef idx="0">
            <a:scrgbClr r="0" g="0" b="0"/>
          </a:lnRef>
          <a:fillRef idx="0">
            <a:scrgbClr r="0" g="0" b="0"/>
          </a:fillRef>
          <a:effectRef idx="0">
            <a:scrgbClr r="0" g="0" b="0"/>
          </a:effectRef>
          <a:fontRef idx="minor">
            <a:schemeClr val="lt1"/>
          </a:fontRef>
        </p:style>
        <p:txBody>
          <a:bodyPr tIns="72000" bIns="72000" rtlCol="0" anchor="ctr" anchorCtr="1"/>
          <a:lstStyle/>
          <a:p>
            <a:pPr algn="ctr"/>
            <a:r>
              <a:rPr lang="ja-JP" altLang="en-US" sz="1600" b="1" dirty="0" smtClean="0">
                <a:latin typeface="メイリオ" panose="020B0604030504040204" pitchFamily="50" charset="-128"/>
                <a:ea typeface="メイリオ" panose="020B0604030504040204" pitchFamily="50" charset="-128"/>
              </a:rPr>
              <a:t>基本政策の実現</a:t>
            </a:r>
            <a:endParaRPr lang="ja-JP" altLang="en-US" sz="1600" b="1"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342127" y="1621850"/>
            <a:ext cx="3944505" cy="4684568"/>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1600" b="1" dirty="0"/>
          </a:p>
        </p:txBody>
      </p:sp>
      <p:sp>
        <p:nvSpPr>
          <p:cNvPr id="18" name="四角形: 角を丸くする 14">
            <a:extLst>
              <a:ext uri="{FF2B5EF4-FFF2-40B4-BE49-F238E27FC236}">
                <a16:creationId xmlns:a16="http://schemas.microsoft.com/office/drawing/2014/main" id="{36E53E1C-BB7E-487B-8073-F32546B25391}"/>
              </a:ext>
            </a:extLst>
          </p:cNvPr>
          <p:cNvSpPr/>
          <p:nvPr/>
        </p:nvSpPr>
        <p:spPr>
          <a:xfrm>
            <a:off x="4713989" y="1343453"/>
            <a:ext cx="3976131" cy="336230"/>
          </a:xfrm>
          <a:prstGeom prst="roundRect">
            <a:avLst/>
          </a:prstGeom>
          <a:solidFill>
            <a:srgbClr val="92D050">
              <a:alpha val="99000"/>
            </a:srgbClr>
          </a:solidFill>
          <a:ln>
            <a:solidFill>
              <a:srgbClr val="92D050">
                <a:alpha val="99000"/>
              </a:srgbClr>
            </a:solidFill>
          </a:ln>
        </p:spPr>
        <p:style>
          <a:lnRef idx="0">
            <a:scrgbClr r="0" g="0" b="0"/>
          </a:lnRef>
          <a:fillRef idx="0">
            <a:scrgbClr r="0" g="0" b="0"/>
          </a:fillRef>
          <a:effectRef idx="0">
            <a:scrgbClr r="0" g="0" b="0"/>
          </a:effectRef>
          <a:fontRef idx="minor">
            <a:schemeClr val="lt1"/>
          </a:fontRef>
        </p:style>
        <p:txBody>
          <a:bodyPr tIns="72000" bIns="72000" rtlCol="0" anchor="ctr" anchorCtr="1"/>
          <a:lstStyle/>
          <a:p>
            <a:pPr algn="ctr"/>
            <a:r>
              <a:rPr lang="ja-JP" altLang="en-US" sz="1600" b="1" dirty="0" smtClean="0">
                <a:latin typeface="メイリオ" panose="020B0604030504040204" pitchFamily="50" charset="-128"/>
                <a:ea typeface="メイリオ" panose="020B0604030504040204" pitchFamily="50" charset="-128"/>
              </a:rPr>
              <a:t>課題別・地域別農政運動の展開</a:t>
            </a:r>
            <a:endParaRPr lang="ja-JP" altLang="en-US" sz="1600" b="1" dirty="0">
              <a:latin typeface="メイリオ" panose="020B0604030504040204" pitchFamily="50" charset="-128"/>
              <a:ea typeface="メイリオ" panose="020B0604030504040204" pitchFamily="50" charset="-128"/>
            </a:endParaRPr>
          </a:p>
        </p:txBody>
      </p:sp>
      <p:sp>
        <p:nvSpPr>
          <p:cNvPr id="20" name="四角形: 角を丸くする 14">
            <a:extLst>
              <a:ext uri="{FF2B5EF4-FFF2-40B4-BE49-F238E27FC236}">
                <a16:creationId xmlns:a16="http://schemas.microsoft.com/office/drawing/2014/main" id="{36E53E1C-BB7E-487B-8073-F32546B25391}"/>
              </a:ext>
            </a:extLst>
          </p:cNvPr>
          <p:cNvSpPr/>
          <p:nvPr/>
        </p:nvSpPr>
        <p:spPr>
          <a:xfrm>
            <a:off x="4747886" y="3422424"/>
            <a:ext cx="3942234" cy="366625"/>
          </a:xfrm>
          <a:prstGeom prst="roundRect">
            <a:avLst/>
          </a:prstGeom>
          <a:solidFill>
            <a:srgbClr val="FFC000">
              <a:alpha val="99000"/>
            </a:srgbClr>
          </a:solidFill>
          <a:ln>
            <a:solidFill>
              <a:srgbClr val="FFC000">
                <a:alpha val="99000"/>
              </a:srgbClr>
            </a:solidFill>
          </a:ln>
        </p:spPr>
        <p:style>
          <a:lnRef idx="0">
            <a:scrgbClr r="0" g="0" b="0"/>
          </a:lnRef>
          <a:fillRef idx="0">
            <a:scrgbClr r="0" g="0" b="0"/>
          </a:fillRef>
          <a:effectRef idx="0">
            <a:scrgbClr r="0" g="0" b="0"/>
          </a:effectRef>
          <a:fontRef idx="minor">
            <a:schemeClr val="lt1"/>
          </a:fontRef>
        </p:style>
        <p:txBody>
          <a:bodyPr tIns="72000" bIns="72000" rtlCol="0" anchor="ctr" anchorCtr="1"/>
          <a:lstStyle/>
          <a:p>
            <a:pPr algn="ctr"/>
            <a:r>
              <a:rPr lang="ja-JP" altLang="en-US" sz="1600" b="1" dirty="0" smtClean="0">
                <a:latin typeface="メイリオ" panose="020B0604030504040204" pitchFamily="50" charset="-128"/>
                <a:ea typeface="メイリオ" panose="020B0604030504040204" pitchFamily="50" charset="-128"/>
              </a:rPr>
              <a:t>集会の開催・参加等</a:t>
            </a:r>
            <a:endParaRPr lang="ja-JP" altLang="en-US" sz="1600" b="1" dirty="0">
              <a:latin typeface="メイリオ" panose="020B0604030504040204" pitchFamily="50" charset="-128"/>
              <a:ea typeface="メイリオ" panose="020B0604030504040204" pitchFamily="50" charset="-128"/>
            </a:endParaRPr>
          </a:p>
        </p:txBody>
      </p:sp>
      <p:sp>
        <p:nvSpPr>
          <p:cNvPr id="21" name="正方形/長方形 20"/>
          <p:cNvSpPr/>
          <p:nvPr/>
        </p:nvSpPr>
        <p:spPr>
          <a:xfrm>
            <a:off x="4729680" y="1658199"/>
            <a:ext cx="3960440" cy="1653282"/>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1600" b="1" dirty="0"/>
          </a:p>
        </p:txBody>
      </p:sp>
      <p:sp>
        <p:nvSpPr>
          <p:cNvPr id="22" name="正方形/長方形 21"/>
          <p:cNvSpPr/>
          <p:nvPr/>
        </p:nvSpPr>
        <p:spPr>
          <a:xfrm>
            <a:off x="4761550" y="3710457"/>
            <a:ext cx="3928570" cy="2602557"/>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1600" b="1" dirty="0"/>
          </a:p>
        </p:txBody>
      </p:sp>
      <p:sp>
        <p:nvSpPr>
          <p:cNvPr id="27" name="テキスト ボックス 26">
            <a:extLst>
              <a:ext uri="{FF2B5EF4-FFF2-40B4-BE49-F238E27FC236}">
                <a16:creationId xmlns:a16="http://schemas.microsoft.com/office/drawing/2014/main" id="{9C628A4D-3C08-195D-9CB6-11AF5C08898E}"/>
              </a:ext>
            </a:extLst>
          </p:cNvPr>
          <p:cNvSpPr txBox="1"/>
          <p:nvPr/>
        </p:nvSpPr>
        <p:spPr>
          <a:xfrm>
            <a:off x="307837" y="1722294"/>
            <a:ext cx="4264163"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＜食料・農業・地域政策推進全国大会＞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77C50980-B959-4B59-A687-27CC10B8CF41}"/>
              </a:ext>
            </a:extLst>
          </p:cNvPr>
          <p:cNvSpPr txBox="1"/>
          <p:nvPr/>
        </p:nvSpPr>
        <p:spPr>
          <a:xfrm>
            <a:off x="512071" y="2065675"/>
            <a:ext cx="3571501" cy="1077218"/>
          </a:xfrm>
          <a:prstGeom prst="rect">
            <a:avLst/>
          </a:prstGeom>
          <a:noFill/>
        </p:spPr>
        <p:txBody>
          <a:bodyPr wrap="square" rtlCol="0">
            <a:spAutoFit/>
          </a:bodyPr>
          <a:lstStyle/>
          <a:p>
            <a:r>
              <a:rPr lang="ja-JP" altLang="en-US" sz="1600" b="1" dirty="0" smtClean="0">
                <a:latin typeface="メイリオ" panose="020B0604030504040204" pitchFamily="50" charset="-128"/>
                <a:ea typeface="メイリオ" panose="020B0604030504040204" pitchFamily="50" charset="-128"/>
              </a:rPr>
              <a:t>全国大会へ参加し、県選出国会議員に要請するとともに、</a:t>
            </a:r>
            <a:r>
              <a:rPr lang="en-US" altLang="ja-JP" sz="1600" b="1" dirty="0" smtClean="0">
                <a:latin typeface="メイリオ" panose="020B0604030504040204" pitchFamily="50" charset="-128"/>
                <a:ea typeface="メイリオ" panose="020B0604030504040204" pitchFamily="50" charset="-128"/>
              </a:rPr>
              <a:t>JA</a:t>
            </a:r>
            <a:r>
              <a:rPr lang="ja-JP" altLang="en-US" sz="1600" b="1" dirty="0">
                <a:latin typeface="メイリオ" panose="020B0604030504040204" pitchFamily="50" charset="-128"/>
                <a:ea typeface="メイリオ" panose="020B0604030504040204" pitchFamily="50" charset="-128"/>
              </a:rPr>
              <a:t>グループ山形トップセミナーを開催</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（基本農政確立対策費：</a:t>
            </a:r>
            <a:r>
              <a:rPr lang="en-US" altLang="ja-JP" sz="1600" b="1" dirty="0" smtClean="0">
                <a:solidFill>
                  <a:srgbClr val="FF0000"/>
                </a:solidFill>
                <a:latin typeface="メイリオ" panose="020B0604030504040204" pitchFamily="50" charset="-128"/>
                <a:ea typeface="メイリオ" panose="020B0604030504040204" pitchFamily="50" charset="-128"/>
              </a:rPr>
              <a:t>55</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9C628A4D-3C08-195D-9CB6-11AF5C08898E}"/>
              </a:ext>
            </a:extLst>
          </p:cNvPr>
          <p:cNvSpPr txBox="1"/>
          <p:nvPr/>
        </p:nvSpPr>
        <p:spPr>
          <a:xfrm>
            <a:off x="4713989" y="3782464"/>
            <a:ext cx="4264163"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＜基本法見直しに向けた山形県要請集会＞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77C50980-B959-4B59-A687-27CC10B8CF41}"/>
              </a:ext>
            </a:extLst>
          </p:cNvPr>
          <p:cNvSpPr txBox="1"/>
          <p:nvPr/>
        </p:nvSpPr>
        <p:spPr>
          <a:xfrm>
            <a:off x="4916676" y="4070496"/>
            <a:ext cx="3629428" cy="1077218"/>
          </a:xfrm>
          <a:prstGeom prst="rect">
            <a:avLst/>
          </a:prstGeom>
          <a:noFill/>
        </p:spPr>
        <p:txBody>
          <a:bodyPr wrap="square" rtlCol="0">
            <a:spAutoFit/>
          </a:bodyPr>
          <a:lstStyle/>
          <a:p>
            <a:r>
              <a:rPr lang="ja-JP" altLang="en-US" sz="1600" b="1" dirty="0" smtClean="0">
                <a:latin typeface="メイリオ" panose="020B0604030504040204" pitchFamily="50" charset="-128"/>
                <a:ea typeface="メイリオ" panose="020B0604030504040204" pitchFamily="50" charset="-128"/>
              </a:rPr>
              <a:t>基本法見直しに向け、実・</a:t>
            </a:r>
            <a:r>
              <a:rPr lang="en-US" altLang="ja-JP" sz="1600" b="1" dirty="0" smtClean="0">
                <a:latin typeface="メイリオ" panose="020B0604030504040204" pitchFamily="50" charset="-128"/>
                <a:ea typeface="メイリオ" panose="020B0604030504040204" pitchFamily="50" charset="-128"/>
              </a:rPr>
              <a:t>WEB</a:t>
            </a:r>
            <a:r>
              <a:rPr lang="ja-JP" altLang="en-US" sz="1600" b="1" dirty="0" smtClean="0">
                <a:latin typeface="メイリオ" panose="020B0604030504040204" pitchFamily="50" charset="-128"/>
                <a:ea typeface="メイリオ" panose="020B0604030504040204" pitchFamily="50" charset="-128"/>
              </a:rPr>
              <a:t>視聴合わせ、</a:t>
            </a:r>
            <a:r>
              <a:rPr lang="en-US" altLang="ja-JP" sz="1600" b="1" dirty="0" smtClean="0">
                <a:latin typeface="メイリオ" panose="020B0604030504040204" pitchFamily="50" charset="-128"/>
                <a:ea typeface="メイリオ" panose="020B0604030504040204" pitchFamily="50" charset="-128"/>
              </a:rPr>
              <a:t>1,000</a:t>
            </a:r>
            <a:r>
              <a:rPr lang="ja-JP" altLang="en-US" sz="1600" b="1" dirty="0" smtClean="0">
                <a:latin typeface="メイリオ" panose="020B0604030504040204" pitchFamily="50" charset="-128"/>
                <a:ea typeface="メイリオ" panose="020B0604030504040204" pitchFamily="50" charset="-128"/>
              </a:rPr>
              <a:t>名規模の要請集会を開催</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（基本農政確立対策費：</a:t>
            </a:r>
            <a:r>
              <a:rPr lang="en-US" altLang="ja-JP" sz="1600" b="1" dirty="0" smtClean="0">
                <a:solidFill>
                  <a:srgbClr val="FF0000"/>
                </a:solidFill>
                <a:latin typeface="メイリオ" panose="020B0604030504040204" pitchFamily="50" charset="-128"/>
                <a:ea typeface="メイリオ" panose="020B0604030504040204" pitchFamily="50" charset="-128"/>
              </a:rPr>
              <a:t>300</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9C628A4D-3C08-195D-9CB6-11AF5C08898E}"/>
              </a:ext>
            </a:extLst>
          </p:cNvPr>
          <p:cNvSpPr txBox="1"/>
          <p:nvPr/>
        </p:nvSpPr>
        <p:spPr>
          <a:xfrm>
            <a:off x="307837" y="4842458"/>
            <a:ext cx="3775735"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＜北海道・東北地区ＪＡ代表者集会＞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77C50980-B959-4B59-A687-27CC10B8CF41}"/>
              </a:ext>
            </a:extLst>
          </p:cNvPr>
          <p:cNvSpPr txBox="1"/>
          <p:nvPr/>
        </p:nvSpPr>
        <p:spPr>
          <a:xfrm>
            <a:off x="515389" y="5143565"/>
            <a:ext cx="3557420" cy="1077218"/>
          </a:xfrm>
          <a:prstGeom prst="rect">
            <a:avLst/>
          </a:prstGeom>
          <a:noFill/>
        </p:spPr>
        <p:txBody>
          <a:bodyPr wrap="square" rtlCol="0">
            <a:spAutoFit/>
          </a:bodyPr>
          <a:lstStyle/>
          <a:p>
            <a:r>
              <a:rPr lang="ja-JP" altLang="en-US" sz="1600" b="1" dirty="0" smtClean="0">
                <a:latin typeface="メイリオ" panose="020B0604030504040204" pitchFamily="50" charset="-128"/>
                <a:ea typeface="メイリオ" panose="020B0604030504040204" pitchFamily="50" charset="-128"/>
              </a:rPr>
              <a:t>北海道・東北地区のＪＡ代表者による集会を実・</a:t>
            </a:r>
            <a:r>
              <a:rPr lang="en-US" altLang="ja-JP" sz="1600" b="1" dirty="0" smtClean="0">
                <a:latin typeface="メイリオ" panose="020B0604030504040204" pitchFamily="50" charset="-128"/>
                <a:ea typeface="メイリオ" panose="020B0604030504040204" pitchFamily="50" charset="-128"/>
              </a:rPr>
              <a:t>WEB</a:t>
            </a:r>
            <a:r>
              <a:rPr lang="ja-JP" altLang="en-US" sz="1600" b="1" dirty="0" smtClean="0">
                <a:latin typeface="メイリオ" panose="020B0604030504040204" pitchFamily="50" charset="-128"/>
                <a:ea typeface="メイリオ" panose="020B0604030504040204" pitchFamily="50" charset="-128"/>
              </a:rPr>
              <a:t>視聴合わせ、</a:t>
            </a:r>
            <a:r>
              <a:rPr lang="en-US" altLang="ja-JP" sz="1600" b="1" dirty="0" smtClean="0">
                <a:latin typeface="メイリオ" panose="020B0604030504040204" pitchFamily="50" charset="-128"/>
                <a:ea typeface="メイリオ" panose="020B0604030504040204" pitchFamily="50" charset="-128"/>
              </a:rPr>
              <a:t>650</a:t>
            </a:r>
            <a:r>
              <a:rPr lang="ja-JP" altLang="en-US" sz="1600" b="1" dirty="0" smtClean="0">
                <a:latin typeface="メイリオ" panose="020B0604030504040204" pitchFamily="50" charset="-128"/>
                <a:ea typeface="メイリオ" panose="020B0604030504040204" pitchFamily="50" charset="-128"/>
              </a:rPr>
              <a:t>名規模で開催</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（基本農政確立対策費：</a:t>
            </a:r>
            <a:r>
              <a:rPr lang="en-US" altLang="ja-JP" sz="1600" b="1" dirty="0" smtClean="0">
                <a:solidFill>
                  <a:srgbClr val="FF0000"/>
                </a:solidFill>
                <a:latin typeface="メイリオ" panose="020B0604030504040204" pitchFamily="50" charset="-128"/>
                <a:ea typeface="メイリオ" panose="020B0604030504040204" pitchFamily="50" charset="-128"/>
              </a:rPr>
              <a:t>50</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9C628A4D-3C08-195D-9CB6-11AF5C08898E}"/>
              </a:ext>
            </a:extLst>
          </p:cNvPr>
          <p:cNvSpPr txBox="1"/>
          <p:nvPr/>
        </p:nvSpPr>
        <p:spPr>
          <a:xfrm>
            <a:off x="4702417" y="1946230"/>
            <a:ext cx="3843687"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＜県農林水産常任委員との意見交換会＞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77C50980-B959-4B59-A687-27CC10B8CF41}"/>
              </a:ext>
            </a:extLst>
          </p:cNvPr>
          <p:cNvSpPr txBox="1"/>
          <p:nvPr/>
        </p:nvSpPr>
        <p:spPr>
          <a:xfrm>
            <a:off x="4916676" y="2234262"/>
            <a:ext cx="3557420" cy="1077218"/>
          </a:xfrm>
          <a:prstGeom prst="rect">
            <a:avLst/>
          </a:prstGeom>
          <a:noFill/>
        </p:spPr>
        <p:txBody>
          <a:bodyPr wrap="square" rtlCol="0">
            <a:spAutoFit/>
          </a:bodyPr>
          <a:lstStyle/>
          <a:p>
            <a:r>
              <a:rPr lang="ja-JP" altLang="en-US" sz="1600" b="1" dirty="0" smtClean="0">
                <a:latin typeface="メイリオ" panose="020B0604030504040204" pitchFamily="50" charset="-128"/>
                <a:ea typeface="メイリオ" panose="020B0604030504040204" pitchFamily="50" charset="-128"/>
              </a:rPr>
              <a:t>山形県農業・農村施策等に関する要請を行い、予算の確保や施策の拡充を働きかけ！</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（作目別・課題対策費：</a:t>
            </a:r>
            <a:r>
              <a:rPr lang="en-US" altLang="ja-JP" sz="1600" b="1" dirty="0" smtClean="0">
                <a:solidFill>
                  <a:srgbClr val="FF0000"/>
                </a:solidFill>
                <a:latin typeface="メイリオ" panose="020B0604030504040204" pitchFamily="50" charset="-128"/>
                <a:ea typeface="メイリオ" panose="020B0604030504040204" pitchFamily="50" charset="-128"/>
              </a:rPr>
              <a:t>35</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9C628A4D-3C08-195D-9CB6-11AF5C08898E}"/>
              </a:ext>
            </a:extLst>
          </p:cNvPr>
          <p:cNvSpPr txBox="1"/>
          <p:nvPr/>
        </p:nvSpPr>
        <p:spPr>
          <a:xfrm>
            <a:off x="4713989" y="1679684"/>
            <a:ext cx="4264163"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＜県知事との意見交換会＞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9C628A4D-3C08-195D-9CB6-11AF5C08898E}"/>
              </a:ext>
            </a:extLst>
          </p:cNvPr>
          <p:cNvSpPr txBox="1"/>
          <p:nvPr/>
        </p:nvSpPr>
        <p:spPr>
          <a:xfrm>
            <a:off x="4727710" y="5143565"/>
            <a:ext cx="3746386"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＜畜産・酪農全国代表者集会＞</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77C50980-B959-4B59-A687-27CC10B8CF41}"/>
              </a:ext>
            </a:extLst>
          </p:cNvPr>
          <p:cNvSpPr txBox="1"/>
          <p:nvPr/>
        </p:nvSpPr>
        <p:spPr>
          <a:xfrm>
            <a:off x="4916676" y="5436317"/>
            <a:ext cx="3629428"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全国大会へ参加し、県選出国会議員に</a:t>
            </a:r>
            <a:r>
              <a:rPr lang="ja-JP" altLang="en-US" sz="1600" b="1" dirty="0" smtClean="0">
                <a:latin typeface="メイリオ" panose="020B0604030504040204" pitchFamily="50" charset="-128"/>
                <a:ea typeface="メイリオ" panose="020B0604030504040204" pitchFamily="50" charset="-128"/>
              </a:rPr>
              <a:t>要請</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rPr>
              <a:t>作目別・課題対策費</a:t>
            </a:r>
            <a:r>
              <a:rPr lang="ja-JP" altLang="en-US" sz="1600" b="1" dirty="0" smtClean="0">
                <a:solidFill>
                  <a:srgbClr val="FF0000"/>
                </a:solidFill>
                <a:latin typeface="メイリオ" panose="020B0604030504040204" pitchFamily="50" charset="-128"/>
                <a:ea typeface="メイリオ" panose="020B0604030504040204" pitchFamily="50" charset="-128"/>
              </a:rPr>
              <a:t>：</a:t>
            </a:r>
            <a:r>
              <a:rPr lang="en-US" altLang="ja-JP" sz="1600" b="1" dirty="0">
                <a:solidFill>
                  <a:srgbClr val="FF0000"/>
                </a:solidFill>
                <a:latin typeface="メイリオ" panose="020B0604030504040204" pitchFamily="50" charset="-128"/>
                <a:ea typeface="メイリオ" panose="020B0604030504040204" pitchFamily="50" charset="-128"/>
              </a:rPr>
              <a:t>2</a:t>
            </a:r>
            <a:r>
              <a:rPr lang="en-US" altLang="ja-JP" sz="1600" b="1" dirty="0" smtClean="0">
                <a:solidFill>
                  <a:srgbClr val="FF0000"/>
                </a:solidFill>
                <a:latin typeface="メイリオ" panose="020B0604030504040204" pitchFamily="50" charset="-128"/>
                <a:ea typeface="メイリオ" panose="020B0604030504040204" pitchFamily="50" charset="-128"/>
              </a:rPr>
              <a:t>0</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9C628A4D-3C08-195D-9CB6-11AF5C08898E}"/>
              </a:ext>
            </a:extLst>
          </p:cNvPr>
          <p:cNvSpPr txBox="1"/>
          <p:nvPr/>
        </p:nvSpPr>
        <p:spPr>
          <a:xfrm>
            <a:off x="298073" y="3264647"/>
            <a:ext cx="4013889" cy="338554"/>
          </a:xfrm>
          <a:prstGeom prst="rect">
            <a:avLst/>
          </a:prstGeom>
          <a:noFill/>
        </p:spPr>
        <p:txBody>
          <a:bodyPr wrap="square">
            <a:spAutoFit/>
          </a:bodyPr>
          <a:lstStyle/>
          <a:p>
            <a:pPr>
              <a:spcAft>
                <a:spcPts val="600"/>
              </a:spcAft>
            </a:pP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＜ＪＡ</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グループ基本農政確立全国大会</a:t>
            </a: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77C50980-B959-4B59-A687-27CC10B8CF41}"/>
              </a:ext>
            </a:extLst>
          </p:cNvPr>
          <p:cNvSpPr txBox="1"/>
          <p:nvPr/>
        </p:nvSpPr>
        <p:spPr>
          <a:xfrm>
            <a:off x="512071" y="3557035"/>
            <a:ext cx="3575020" cy="1077218"/>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全国大会</a:t>
            </a:r>
            <a:r>
              <a:rPr lang="ja-JP" altLang="en-US" sz="1600" b="1" dirty="0" smtClean="0">
                <a:latin typeface="メイリオ" panose="020B0604030504040204" pitchFamily="50" charset="-128"/>
                <a:ea typeface="メイリオ" panose="020B0604030504040204" pitchFamily="50" charset="-128"/>
              </a:rPr>
              <a:t>へ参加</a:t>
            </a:r>
            <a:r>
              <a:rPr lang="ja-JP" altLang="en-US" sz="1600" b="1" dirty="0">
                <a:latin typeface="メイリオ" panose="020B0604030504040204" pitchFamily="50" charset="-128"/>
                <a:ea typeface="メイリオ" panose="020B0604030504040204" pitchFamily="50" charset="-128"/>
              </a:rPr>
              <a:t>し、県選出国会</a:t>
            </a:r>
            <a:r>
              <a:rPr lang="ja-JP" altLang="en-US" sz="1600" b="1" dirty="0" smtClean="0">
                <a:latin typeface="メイリオ" panose="020B0604030504040204" pitchFamily="50" charset="-128"/>
                <a:ea typeface="メイリオ" panose="020B0604030504040204" pitchFamily="50" charset="-128"/>
              </a:rPr>
              <a:t>議員に要請</a:t>
            </a:r>
            <a:r>
              <a:rPr lang="ja-JP" altLang="en-US" sz="1600" b="1" dirty="0">
                <a:latin typeface="メイリオ" panose="020B0604030504040204" pitchFamily="50" charset="-128"/>
                <a:ea typeface="メイリオ" panose="020B0604030504040204" pitchFamily="50" charset="-128"/>
              </a:rPr>
              <a:t>するとともに、 </a:t>
            </a:r>
            <a:r>
              <a:rPr lang="en-US" altLang="ja-JP" sz="1600" b="1" dirty="0" smtClean="0">
                <a:latin typeface="メイリオ" panose="020B0604030504040204" pitchFamily="50" charset="-128"/>
                <a:ea typeface="メイリオ" panose="020B0604030504040204" pitchFamily="50" charset="-128"/>
              </a:rPr>
              <a:t>JA</a:t>
            </a:r>
            <a:r>
              <a:rPr lang="ja-JP" altLang="en-US" sz="1600" b="1" dirty="0" smtClean="0">
                <a:latin typeface="メイリオ" panose="020B0604030504040204" pitchFamily="50" charset="-128"/>
                <a:ea typeface="メイリオ" panose="020B0604030504040204" pitchFamily="50" charset="-128"/>
              </a:rPr>
              <a:t>グループ山形トップセミナーを開催</a:t>
            </a:r>
            <a:endParaRPr lang="en-US" altLang="ja-JP" sz="1600" b="1" dirty="0" smtClean="0">
              <a:latin typeface="メイリオ" panose="020B0604030504040204" pitchFamily="50" charset="-128"/>
              <a:ea typeface="メイリオ" panose="020B0604030504040204" pitchFamily="50" charset="-128"/>
            </a:endParaRPr>
          </a:p>
          <a:p>
            <a:r>
              <a:rPr lang="ja-JP" altLang="en-US" sz="1600" b="1" dirty="0" smtClean="0">
                <a:solidFill>
                  <a:srgbClr val="FF0000"/>
                </a:solidFill>
                <a:latin typeface="メイリオ" panose="020B0604030504040204" pitchFamily="50" charset="-128"/>
                <a:ea typeface="メイリオ" panose="020B0604030504040204" pitchFamily="50" charset="-128"/>
              </a:rPr>
              <a:t>（基本農政確立対策費：</a:t>
            </a:r>
            <a:r>
              <a:rPr lang="en-US" altLang="ja-JP" sz="1600" b="1" dirty="0" smtClean="0">
                <a:solidFill>
                  <a:srgbClr val="FF0000"/>
                </a:solidFill>
                <a:latin typeface="メイリオ" panose="020B0604030504040204" pitchFamily="50" charset="-128"/>
                <a:ea typeface="メイリオ" panose="020B0604030504040204" pitchFamily="50" charset="-128"/>
              </a:rPr>
              <a:t>60</a:t>
            </a:r>
            <a:r>
              <a:rPr lang="ja-JP" altLang="en-US" sz="1600" b="1" dirty="0" smtClean="0">
                <a:solidFill>
                  <a:srgbClr val="FF0000"/>
                </a:solidFill>
                <a:latin typeface="メイリオ" panose="020B0604030504040204" pitchFamily="50" charset="-128"/>
                <a:ea typeface="メイリオ" panose="020B0604030504040204" pitchFamily="50" charset="-128"/>
              </a:rPr>
              <a:t>万円）</a:t>
            </a:r>
            <a:endParaRPr lang="en-US" altLang="ja-JP" sz="1600" b="1" dirty="0" smtClean="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93056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48</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043609" y="1484784"/>
            <a:ext cx="7056784"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a:latin typeface="+mj-ea"/>
                <a:ea typeface="+mj-ea"/>
              </a:rPr>
              <a:t>Ⅳ</a:t>
            </a:r>
            <a:r>
              <a:rPr lang="ja-JP" altLang="en-US" sz="4400" b="1" dirty="0">
                <a:latin typeface="+mj-ea"/>
                <a:ea typeface="+mj-ea"/>
              </a:rPr>
              <a:t>．令和５年の</a:t>
            </a:r>
            <a:endParaRPr lang="en-US" altLang="ja-JP" sz="4400" b="1" dirty="0">
              <a:latin typeface="+mj-ea"/>
              <a:ea typeface="+mj-ea"/>
            </a:endParaRPr>
          </a:p>
          <a:p>
            <a:pPr algn="ctr">
              <a:spcBef>
                <a:spcPts val="1200"/>
              </a:spcBef>
            </a:pPr>
            <a:r>
              <a:rPr lang="ja-JP" altLang="en-US" sz="4400" b="1" dirty="0">
                <a:latin typeface="+mj-ea"/>
                <a:ea typeface="+mj-ea"/>
              </a:rPr>
              <a:t>「国消国産月間」の取り組み</a:t>
            </a:r>
          </a:p>
        </p:txBody>
      </p:sp>
    </p:spTree>
    <p:extLst>
      <p:ext uri="{BB962C8B-B14F-4D97-AF65-F5344CB8AC3E}">
        <p14:creationId xmlns:p14="http://schemas.microsoft.com/office/powerpoint/2010/main" val="789389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二等辺三角形 8">
            <a:extLst>
              <a:ext uri="{FF2B5EF4-FFF2-40B4-BE49-F238E27FC236}">
                <a16:creationId xmlns:a16="http://schemas.microsoft.com/office/drawing/2014/main" id="{00A5F8A1-9CFC-7282-3CA7-6D2A70CC382E}"/>
              </a:ext>
            </a:extLst>
          </p:cNvPr>
          <p:cNvSpPr/>
          <p:nvPr/>
        </p:nvSpPr>
        <p:spPr>
          <a:xfrm>
            <a:off x="2246599" y="6021288"/>
            <a:ext cx="6502552" cy="640417"/>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692FE34-422D-71E7-FC04-4615D5E13927}"/>
              </a:ext>
            </a:extLst>
          </p:cNvPr>
          <p:cNvSpPr txBox="1"/>
          <p:nvPr/>
        </p:nvSpPr>
        <p:spPr>
          <a:xfrm>
            <a:off x="2318451" y="6080474"/>
            <a:ext cx="6430700" cy="646331"/>
          </a:xfrm>
          <a:prstGeom prst="rect">
            <a:avLst/>
          </a:prstGeom>
          <a:noFill/>
        </p:spPr>
        <p:txBody>
          <a:bodyPr wrap="square" rtlCol="0">
            <a:spAutoFit/>
          </a:bodyPr>
          <a:lstStyle/>
          <a:p>
            <a:pPr algn="ctr"/>
            <a:r>
              <a:rPr lang="ja-JP" altLang="en-US" b="1" dirty="0"/>
              <a:t>政策的な支援で取り組みを後押し</a:t>
            </a:r>
            <a:endParaRPr lang="en-US" altLang="ja-JP" b="1" dirty="0"/>
          </a:p>
          <a:p>
            <a:pPr algn="ctr"/>
            <a:r>
              <a:rPr lang="ja-JP" altLang="en-US" b="1" dirty="0"/>
              <a:t>＆安定化（セーフティネット対策　等）</a:t>
            </a:r>
            <a:endParaRPr kumimoji="1" lang="ja-JP" altLang="en-US" b="1" dirty="0"/>
          </a:p>
        </p:txBody>
      </p:sp>
      <p:sp>
        <p:nvSpPr>
          <p:cNvPr id="37" name="矢印: 下 36">
            <a:extLst>
              <a:ext uri="{FF2B5EF4-FFF2-40B4-BE49-F238E27FC236}">
                <a16:creationId xmlns:a16="http://schemas.microsoft.com/office/drawing/2014/main" id="{6ED34D67-CAF5-91C3-B310-6916C2915253}"/>
              </a:ext>
            </a:extLst>
          </p:cNvPr>
          <p:cNvSpPr/>
          <p:nvPr/>
        </p:nvSpPr>
        <p:spPr>
          <a:xfrm>
            <a:off x="709744" y="4279546"/>
            <a:ext cx="417990" cy="642135"/>
          </a:xfrm>
          <a:prstGeom prst="downArrow">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折線 33">
            <a:extLst>
              <a:ext uri="{FF2B5EF4-FFF2-40B4-BE49-F238E27FC236}">
                <a16:creationId xmlns:a16="http://schemas.microsoft.com/office/drawing/2014/main" id="{A6A332CB-8C21-D0D9-C320-48D4209B82AD}"/>
              </a:ext>
            </a:extLst>
          </p:cNvPr>
          <p:cNvSpPr/>
          <p:nvPr/>
        </p:nvSpPr>
        <p:spPr>
          <a:xfrm rot="10800000" flipH="1">
            <a:off x="849621" y="5829558"/>
            <a:ext cx="2019436" cy="949774"/>
          </a:xfrm>
          <a:prstGeom prst="bentArrow">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4" name="直線矢印コネクタ 23">
            <a:extLst>
              <a:ext uri="{FF2B5EF4-FFF2-40B4-BE49-F238E27FC236}">
                <a16:creationId xmlns:a16="http://schemas.microsoft.com/office/drawing/2014/main" id="{AE1315DB-494B-4AD5-B1F0-51DD23CC8427}"/>
              </a:ext>
            </a:extLst>
          </p:cNvPr>
          <p:cNvCxnSpPr>
            <a:cxnSpLocks/>
          </p:cNvCxnSpPr>
          <p:nvPr/>
        </p:nvCxnSpPr>
        <p:spPr bwMode="auto">
          <a:xfrm>
            <a:off x="3033228" y="3282482"/>
            <a:ext cx="0" cy="46882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5" name="直線矢印コネクタ 24">
            <a:extLst>
              <a:ext uri="{FF2B5EF4-FFF2-40B4-BE49-F238E27FC236}">
                <a16:creationId xmlns:a16="http://schemas.microsoft.com/office/drawing/2014/main" id="{D828FC86-6287-4416-A36C-766AD3AE489D}"/>
              </a:ext>
            </a:extLst>
          </p:cNvPr>
          <p:cNvCxnSpPr>
            <a:cxnSpLocks/>
          </p:cNvCxnSpPr>
          <p:nvPr/>
        </p:nvCxnSpPr>
        <p:spPr bwMode="auto">
          <a:xfrm>
            <a:off x="5498126" y="3281448"/>
            <a:ext cx="10779" cy="48429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6" name="直線矢印コネクタ 25">
            <a:extLst>
              <a:ext uri="{FF2B5EF4-FFF2-40B4-BE49-F238E27FC236}">
                <a16:creationId xmlns:a16="http://schemas.microsoft.com/office/drawing/2014/main" id="{0FA3DD52-0819-4D0B-A65D-623238A38ACE}"/>
              </a:ext>
            </a:extLst>
          </p:cNvPr>
          <p:cNvCxnSpPr>
            <a:cxnSpLocks/>
          </p:cNvCxnSpPr>
          <p:nvPr/>
        </p:nvCxnSpPr>
        <p:spPr bwMode="auto">
          <a:xfrm>
            <a:off x="8094540" y="3240860"/>
            <a:ext cx="0" cy="48429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 name="スライド番号プレースホルダー 1">
            <a:extLst>
              <a:ext uri="{FF2B5EF4-FFF2-40B4-BE49-F238E27FC236}">
                <a16:creationId xmlns:a16="http://schemas.microsoft.com/office/drawing/2014/main" id="{354F3B83-FBEC-3C95-3055-38E8FC95861A}"/>
              </a:ext>
            </a:extLst>
          </p:cNvPr>
          <p:cNvSpPr>
            <a:spLocks noGrp="1"/>
          </p:cNvSpPr>
          <p:nvPr>
            <p:ph type="sldNum" sz="quarter" idx="12"/>
          </p:nvPr>
        </p:nvSpPr>
        <p:spPr>
          <a:xfrm>
            <a:off x="6939293" y="6347949"/>
            <a:ext cx="2133600" cy="365125"/>
          </a:xfrm>
        </p:spPr>
        <p:txBody>
          <a:bodyPr/>
          <a:lstStyle/>
          <a:p>
            <a:fld id="{26BC72AB-1A91-404D-9235-FADD9D08ACB3}" type="slidenum">
              <a:rPr kumimoji="1" lang="ja-JP" altLang="en-US" smtClean="0"/>
              <a:pPr/>
              <a:t>4</a:t>
            </a:fld>
            <a:endParaRPr kumimoji="1" lang="ja-JP" altLang="en-US" dirty="0"/>
          </a:p>
        </p:txBody>
      </p:sp>
      <p:sp>
        <p:nvSpPr>
          <p:cNvPr id="8" name="テキスト ボックス 7">
            <a:extLst>
              <a:ext uri="{FF2B5EF4-FFF2-40B4-BE49-F238E27FC236}">
                <a16:creationId xmlns:a16="http://schemas.microsoft.com/office/drawing/2014/main" id="{7EF7C8B7-D612-6F17-CA1B-E2531222CAE0}"/>
              </a:ext>
            </a:extLst>
          </p:cNvPr>
          <p:cNvSpPr txBox="1"/>
          <p:nvPr/>
        </p:nvSpPr>
        <p:spPr>
          <a:xfrm>
            <a:off x="1976871" y="3555016"/>
            <a:ext cx="7079626" cy="2240527"/>
          </a:xfrm>
          <a:prstGeom prst="rect">
            <a:avLst/>
          </a:prstGeom>
          <a:no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ja-JP" altLang="en-US" dirty="0"/>
          </a:p>
        </p:txBody>
      </p:sp>
      <p:sp>
        <p:nvSpPr>
          <p:cNvPr id="4" name="正方形/長方形 3">
            <a:extLst>
              <a:ext uri="{FF2B5EF4-FFF2-40B4-BE49-F238E27FC236}">
                <a16:creationId xmlns:a16="http://schemas.microsoft.com/office/drawing/2014/main" id="{002D395B-CE57-CD95-E282-B57B3FB2AD6F}"/>
              </a:ext>
            </a:extLst>
          </p:cNvPr>
          <p:cNvSpPr/>
          <p:nvPr/>
        </p:nvSpPr>
        <p:spPr bwMode="auto">
          <a:xfrm>
            <a:off x="2143002" y="4414333"/>
            <a:ext cx="1800324" cy="1196206"/>
          </a:xfrm>
          <a:prstGeom prst="rect">
            <a:avLst/>
          </a:prstGeom>
        </p:spPr>
        <p:style>
          <a:lnRef idx="2">
            <a:schemeClr val="accent3"/>
          </a:lnRef>
          <a:fillRef idx="1">
            <a:schemeClr val="lt1"/>
          </a:fillRef>
          <a:effectRef idx="0">
            <a:schemeClr val="accent3"/>
          </a:effectRef>
          <a:fontRef idx="minor">
            <a:schemeClr val="dk1"/>
          </a:fontRef>
        </p:style>
        <p:txBody>
          <a:bodyPr/>
          <a:lstStyle/>
          <a:p>
            <a:pPr marL="180975" indent="-180975">
              <a:buFont typeface="Arial" charset="0"/>
              <a:buNone/>
              <a:defRPr/>
            </a:pPr>
            <a:r>
              <a:rPr lang="ja-JP" altLang="en-US" sz="1400" dirty="0"/>
              <a:t>（例）　知的財産農業や６次産業化など付加価値の増大、地理的表示（</a:t>
            </a:r>
            <a:r>
              <a:rPr lang="en-US" altLang="ja-JP" sz="1400" dirty="0"/>
              <a:t>GI</a:t>
            </a:r>
            <a:r>
              <a:rPr lang="ja-JP" altLang="en-US" sz="1400" dirty="0"/>
              <a:t>）</a:t>
            </a:r>
            <a:endParaRPr lang="en-US" altLang="ja-JP" sz="1400" dirty="0"/>
          </a:p>
          <a:p>
            <a:pPr marL="180975" indent="-180975" algn="r">
              <a:buFont typeface="Arial" charset="0"/>
              <a:buNone/>
              <a:defRPr/>
            </a:pPr>
            <a:r>
              <a:rPr lang="ja-JP" altLang="en-US" sz="1400" dirty="0"/>
              <a:t>など</a:t>
            </a:r>
            <a:endParaRPr lang="en-US" altLang="ja-JP" sz="1400" dirty="0"/>
          </a:p>
          <a:p>
            <a:pPr marL="180975" indent="-180975">
              <a:buFont typeface="Arial" charset="0"/>
              <a:buNone/>
              <a:defRPr/>
            </a:pPr>
            <a:endParaRPr lang="en-US" altLang="ja-JP" sz="1400" dirty="0"/>
          </a:p>
        </p:txBody>
      </p:sp>
      <p:sp>
        <p:nvSpPr>
          <p:cNvPr id="62478" name="正方形/長方形 11"/>
          <p:cNvSpPr>
            <a:spLocks noChangeArrowheads="1"/>
          </p:cNvSpPr>
          <p:nvPr/>
        </p:nvSpPr>
        <p:spPr bwMode="auto">
          <a:xfrm>
            <a:off x="45740" y="78667"/>
            <a:ext cx="5416868" cy="461665"/>
          </a:xfrm>
          <a:prstGeom prst="rect">
            <a:avLst/>
          </a:prstGeom>
          <a:noFill/>
          <a:ln w="9525">
            <a:noFill/>
            <a:miter lim="800000"/>
            <a:headEnd/>
            <a:tailEnd/>
          </a:ln>
        </p:spPr>
        <p:txBody>
          <a:bodyPr wrap="none">
            <a:spAutoFit/>
          </a:bodyPr>
          <a:lstStyle/>
          <a:p>
            <a:r>
              <a:rPr lang="ja-JP" altLang="en-US" sz="2400" dirty="0">
                <a:solidFill>
                  <a:prstClr val="black"/>
                </a:solidFill>
                <a:latin typeface="HGS創英角ｺﾞｼｯｸUB" pitchFamily="50" charset="-128"/>
                <a:ea typeface="HGS創英角ｺﾞｼｯｸUB" pitchFamily="50" charset="-128"/>
              </a:rPr>
              <a:t>組合員の経営安定、所得増大に向けて</a:t>
            </a:r>
            <a:endParaRPr lang="en-US" altLang="ja-JP" sz="2400" dirty="0">
              <a:solidFill>
                <a:prstClr val="black"/>
              </a:solidFill>
              <a:latin typeface="HGS創英角ｺﾞｼｯｸUB" pitchFamily="50" charset="-128"/>
              <a:ea typeface="HGS創英角ｺﾞｼｯｸUB" pitchFamily="50" charset="-128"/>
            </a:endParaRPr>
          </a:p>
        </p:txBody>
      </p:sp>
      <p:sp>
        <p:nvSpPr>
          <p:cNvPr id="15" name="角丸四角形 16">
            <a:extLst>
              <a:ext uri="{FF2B5EF4-FFF2-40B4-BE49-F238E27FC236}">
                <a16:creationId xmlns:a16="http://schemas.microsoft.com/office/drawing/2014/main" id="{81BBF837-A04A-46D6-886A-5A5C7FD613A7}"/>
              </a:ext>
            </a:extLst>
          </p:cNvPr>
          <p:cNvSpPr/>
          <p:nvPr/>
        </p:nvSpPr>
        <p:spPr bwMode="auto">
          <a:xfrm>
            <a:off x="2399446" y="2361620"/>
            <a:ext cx="1178372" cy="972204"/>
          </a:xfrm>
          <a:prstGeom prst="roundRect">
            <a:avLst/>
          </a:prstGeom>
          <a:ln w="38100"/>
        </p:spPr>
        <p:style>
          <a:lnRef idx="1">
            <a:schemeClr val="accent3"/>
          </a:lnRef>
          <a:fillRef idx="2">
            <a:schemeClr val="accent3"/>
          </a:fillRef>
          <a:effectRef idx="1">
            <a:schemeClr val="accent3"/>
          </a:effectRef>
          <a:fontRef idx="minor">
            <a:schemeClr val="dk1"/>
          </a:fontRef>
        </p:style>
        <p:txBody>
          <a:bodyPr anchor="ctr"/>
          <a:lstStyle/>
          <a:p>
            <a:pPr algn="ctr">
              <a:buFont typeface="Arial" charset="0"/>
              <a:buNone/>
              <a:defRPr/>
            </a:pPr>
            <a:r>
              <a:rPr kumimoji="1" lang="ja-JP" altLang="en-US" sz="2800" dirty="0"/>
              <a:t>価格（Ｐ）</a:t>
            </a:r>
          </a:p>
        </p:txBody>
      </p:sp>
      <p:sp>
        <p:nvSpPr>
          <p:cNvPr id="17" name="角丸四角形 18">
            <a:extLst>
              <a:ext uri="{FF2B5EF4-FFF2-40B4-BE49-F238E27FC236}">
                <a16:creationId xmlns:a16="http://schemas.microsoft.com/office/drawing/2014/main" id="{A98BCFAC-EE43-4357-8D4D-B2E1C9FDC994}"/>
              </a:ext>
            </a:extLst>
          </p:cNvPr>
          <p:cNvSpPr/>
          <p:nvPr/>
        </p:nvSpPr>
        <p:spPr bwMode="auto">
          <a:xfrm>
            <a:off x="4914329" y="2360790"/>
            <a:ext cx="1178372" cy="972204"/>
          </a:xfrm>
          <a:prstGeom prst="roundRect">
            <a:avLst/>
          </a:prstGeom>
          <a:ln w="38100"/>
        </p:spPr>
        <p:style>
          <a:lnRef idx="1">
            <a:schemeClr val="accent4"/>
          </a:lnRef>
          <a:fillRef idx="2">
            <a:schemeClr val="accent4"/>
          </a:fillRef>
          <a:effectRef idx="1">
            <a:schemeClr val="accent4"/>
          </a:effectRef>
          <a:fontRef idx="minor">
            <a:schemeClr val="dk1"/>
          </a:fontRef>
        </p:style>
        <p:txBody>
          <a:bodyPr anchor="ctr"/>
          <a:lstStyle/>
          <a:p>
            <a:pPr algn="ctr">
              <a:buFont typeface="Arial" charset="0"/>
              <a:buNone/>
              <a:defRPr/>
            </a:pPr>
            <a:r>
              <a:rPr kumimoji="1" lang="ja-JP" altLang="en-US" sz="2800" dirty="0"/>
              <a:t>量</a:t>
            </a:r>
            <a:endParaRPr kumimoji="1" lang="en-US" altLang="ja-JP" sz="2800" dirty="0"/>
          </a:p>
          <a:p>
            <a:pPr algn="ctr">
              <a:buFont typeface="Arial" charset="0"/>
              <a:buNone/>
              <a:defRPr/>
            </a:pPr>
            <a:r>
              <a:rPr lang="ja-JP" altLang="en-US" sz="2800" dirty="0"/>
              <a:t>（Ｑ）</a:t>
            </a:r>
            <a:endParaRPr kumimoji="1" lang="ja-JP" altLang="en-US" sz="2800" dirty="0"/>
          </a:p>
        </p:txBody>
      </p:sp>
      <p:sp>
        <p:nvSpPr>
          <p:cNvPr id="18" name="角丸四角形 19">
            <a:extLst>
              <a:ext uri="{FF2B5EF4-FFF2-40B4-BE49-F238E27FC236}">
                <a16:creationId xmlns:a16="http://schemas.microsoft.com/office/drawing/2014/main" id="{76F619A4-3004-43A3-A085-39DE16683258}"/>
              </a:ext>
            </a:extLst>
          </p:cNvPr>
          <p:cNvSpPr/>
          <p:nvPr/>
        </p:nvSpPr>
        <p:spPr bwMode="auto">
          <a:xfrm>
            <a:off x="7467182" y="2348880"/>
            <a:ext cx="1178372" cy="972204"/>
          </a:xfrm>
          <a:prstGeom prst="roundRect">
            <a:avLst/>
          </a:prstGeom>
          <a:ln w="38100"/>
        </p:spPr>
        <p:style>
          <a:lnRef idx="1">
            <a:schemeClr val="accent2"/>
          </a:lnRef>
          <a:fillRef idx="2">
            <a:schemeClr val="accent2"/>
          </a:fillRef>
          <a:effectRef idx="1">
            <a:schemeClr val="accent2"/>
          </a:effectRef>
          <a:fontRef idx="minor">
            <a:schemeClr val="dk1"/>
          </a:fontRef>
        </p:style>
        <p:txBody>
          <a:bodyPr anchor="ctr"/>
          <a:lstStyle/>
          <a:p>
            <a:pPr algn="ctr">
              <a:buFont typeface="Arial" charset="0"/>
              <a:buNone/>
              <a:defRPr/>
            </a:pPr>
            <a:r>
              <a:rPr lang="ja-JP" altLang="en-US" sz="2800" dirty="0"/>
              <a:t>コスト（</a:t>
            </a:r>
            <a:r>
              <a:rPr lang="en-US" altLang="ja-JP" sz="2800" dirty="0"/>
              <a:t>C</a:t>
            </a:r>
            <a:r>
              <a:rPr lang="ja-JP" altLang="en-US" sz="2800" dirty="0"/>
              <a:t>）</a:t>
            </a:r>
            <a:endParaRPr kumimoji="1" lang="ja-JP" altLang="en-US" sz="2800" dirty="0"/>
          </a:p>
        </p:txBody>
      </p:sp>
      <p:sp>
        <p:nvSpPr>
          <p:cNvPr id="19" name="乗算記号 18">
            <a:extLst>
              <a:ext uri="{FF2B5EF4-FFF2-40B4-BE49-F238E27FC236}">
                <a16:creationId xmlns:a16="http://schemas.microsoft.com/office/drawing/2014/main" id="{1FDC80AC-0609-4F17-9531-0457C743E19E}"/>
              </a:ext>
            </a:extLst>
          </p:cNvPr>
          <p:cNvSpPr/>
          <p:nvPr/>
        </p:nvSpPr>
        <p:spPr bwMode="auto">
          <a:xfrm>
            <a:off x="3879544" y="2635435"/>
            <a:ext cx="565150" cy="56673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kumimoji="1" lang="ja-JP" altLang="en-US"/>
          </a:p>
        </p:txBody>
      </p:sp>
      <p:sp>
        <p:nvSpPr>
          <p:cNvPr id="20" name="減算記号 19">
            <a:extLst>
              <a:ext uri="{FF2B5EF4-FFF2-40B4-BE49-F238E27FC236}">
                <a16:creationId xmlns:a16="http://schemas.microsoft.com/office/drawing/2014/main" id="{93AE484A-8A06-4846-8DD7-CFC23F4B1333}"/>
              </a:ext>
            </a:extLst>
          </p:cNvPr>
          <p:cNvSpPr/>
          <p:nvPr/>
        </p:nvSpPr>
        <p:spPr bwMode="auto">
          <a:xfrm>
            <a:off x="6571837" y="2665505"/>
            <a:ext cx="565150" cy="53666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kumimoji="1" lang="ja-JP" altLang="en-US"/>
          </a:p>
        </p:txBody>
      </p:sp>
      <p:sp>
        <p:nvSpPr>
          <p:cNvPr id="21" name="角丸四角形 28">
            <a:extLst>
              <a:ext uri="{FF2B5EF4-FFF2-40B4-BE49-F238E27FC236}">
                <a16:creationId xmlns:a16="http://schemas.microsoft.com/office/drawing/2014/main" id="{CF4D8837-098E-49F5-8545-8E49BE9DCB8B}"/>
              </a:ext>
            </a:extLst>
          </p:cNvPr>
          <p:cNvSpPr/>
          <p:nvPr/>
        </p:nvSpPr>
        <p:spPr bwMode="auto">
          <a:xfrm>
            <a:off x="2043561" y="3823312"/>
            <a:ext cx="2019436" cy="6218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buFont typeface="Arial" charset="0"/>
              <a:buNone/>
              <a:defRPr/>
            </a:pPr>
            <a:r>
              <a:rPr kumimoji="1" lang="ja-JP" altLang="en-US" dirty="0">
                <a:solidFill>
                  <a:schemeClr val="tx1"/>
                </a:solidFill>
              </a:rPr>
              <a:t>価格の</a:t>
            </a:r>
            <a:endParaRPr kumimoji="1" lang="en-US" altLang="ja-JP" dirty="0">
              <a:solidFill>
                <a:schemeClr val="tx1"/>
              </a:solidFill>
            </a:endParaRPr>
          </a:p>
          <a:p>
            <a:pPr algn="ctr">
              <a:buFont typeface="Arial" charset="0"/>
              <a:buNone/>
              <a:defRPr/>
            </a:pPr>
            <a:r>
              <a:rPr kumimoji="1" lang="ja-JP" altLang="en-US" dirty="0">
                <a:solidFill>
                  <a:schemeClr val="tx1"/>
                </a:solidFill>
              </a:rPr>
              <a:t>引き上げ</a:t>
            </a:r>
          </a:p>
        </p:txBody>
      </p:sp>
      <p:sp>
        <p:nvSpPr>
          <p:cNvPr id="22" name="角丸四角形 29">
            <a:extLst>
              <a:ext uri="{FF2B5EF4-FFF2-40B4-BE49-F238E27FC236}">
                <a16:creationId xmlns:a16="http://schemas.microsoft.com/office/drawing/2014/main" id="{6B2B2BB9-20CA-46B5-A242-BA39F905FC24}"/>
              </a:ext>
            </a:extLst>
          </p:cNvPr>
          <p:cNvSpPr/>
          <p:nvPr/>
        </p:nvSpPr>
        <p:spPr bwMode="auto">
          <a:xfrm>
            <a:off x="4541644" y="3833930"/>
            <a:ext cx="1960477" cy="6218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buFont typeface="Arial" charset="0"/>
              <a:buNone/>
              <a:defRPr/>
            </a:pPr>
            <a:r>
              <a:rPr kumimoji="1" lang="ja-JP" altLang="en-US" dirty="0">
                <a:solidFill>
                  <a:schemeClr val="tx1"/>
                </a:solidFill>
              </a:rPr>
              <a:t>生産量・販売量の拡大</a:t>
            </a:r>
          </a:p>
        </p:txBody>
      </p:sp>
      <p:sp>
        <p:nvSpPr>
          <p:cNvPr id="23" name="角丸四角形 30">
            <a:extLst>
              <a:ext uri="{FF2B5EF4-FFF2-40B4-BE49-F238E27FC236}">
                <a16:creationId xmlns:a16="http://schemas.microsoft.com/office/drawing/2014/main" id="{B32EFE31-7367-4071-8193-42CDC7D8665E}"/>
              </a:ext>
            </a:extLst>
          </p:cNvPr>
          <p:cNvSpPr/>
          <p:nvPr/>
        </p:nvSpPr>
        <p:spPr bwMode="auto">
          <a:xfrm>
            <a:off x="7026284" y="3797164"/>
            <a:ext cx="1959618" cy="6218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buFont typeface="Arial" charset="0"/>
              <a:buNone/>
              <a:defRPr/>
            </a:pPr>
            <a:r>
              <a:rPr kumimoji="1" lang="ja-JP" altLang="en-US" dirty="0">
                <a:solidFill>
                  <a:schemeClr val="tx1"/>
                </a:solidFill>
              </a:rPr>
              <a:t>生産コストの</a:t>
            </a:r>
            <a:endParaRPr kumimoji="1" lang="en-US" altLang="ja-JP" dirty="0">
              <a:solidFill>
                <a:schemeClr val="tx1"/>
              </a:solidFill>
            </a:endParaRPr>
          </a:p>
          <a:p>
            <a:pPr algn="ctr">
              <a:buFont typeface="Arial" charset="0"/>
              <a:buNone/>
              <a:defRPr/>
            </a:pPr>
            <a:r>
              <a:rPr kumimoji="1" lang="ja-JP" altLang="en-US" dirty="0">
                <a:solidFill>
                  <a:schemeClr val="tx1"/>
                </a:solidFill>
              </a:rPr>
              <a:t>引き下げ</a:t>
            </a:r>
          </a:p>
        </p:txBody>
      </p:sp>
      <p:sp>
        <p:nvSpPr>
          <p:cNvPr id="29" name="角丸四角形 16">
            <a:extLst>
              <a:ext uri="{FF2B5EF4-FFF2-40B4-BE49-F238E27FC236}">
                <a16:creationId xmlns:a16="http://schemas.microsoft.com/office/drawing/2014/main" id="{A9A84A5C-C5D2-6F66-D590-4F9557E205EB}"/>
              </a:ext>
            </a:extLst>
          </p:cNvPr>
          <p:cNvSpPr/>
          <p:nvPr/>
        </p:nvSpPr>
        <p:spPr bwMode="auto">
          <a:xfrm>
            <a:off x="583676" y="2348880"/>
            <a:ext cx="1178372" cy="972204"/>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buFont typeface="Arial" charset="0"/>
              <a:buNone/>
              <a:defRPr/>
            </a:pPr>
            <a:r>
              <a:rPr lang="ja-JP" altLang="en-US" sz="2800" dirty="0"/>
              <a:t>所得</a:t>
            </a:r>
            <a:r>
              <a:rPr kumimoji="1" lang="ja-JP" altLang="en-US" sz="2800" dirty="0"/>
              <a:t>（Ｉ）</a:t>
            </a:r>
          </a:p>
        </p:txBody>
      </p:sp>
      <p:sp>
        <p:nvSpPr>
          <p:cNvPr id="30" name="減算記号 29">
            <a:extLst>
              <a:ext uri="{FF2B5EF4-FFF2-40B4-BE49-F238E27FC236}">
                <a16:creationId xmlns:a16="http://schemas.microsoft.com/office/drawing/2014/main" id="{14C2E12D-0B02-CD51-D8CE-7104C8F3C203}"/>
              </a:ext>
            </a:extLst>
          </p:cNvPr>
          <p:cNvSpPr/>
          <p:nvPr/>
        </p:nvSpPr>
        <p:spPr bwMode="auto">
          <a:xfrm>
            <a:off x="1810740" y="2556855"/>
            <a:ext cx="332262" cy="53666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kumimoji="1" lang="ja-JP" altLang="en-US"/>
          </a:p>
        </p:txBody>
      </p:sp>
      <p:sp>
        <p:nvSpPr>
          <p:cNvPr id="31" name="減算記号 30">
            <a:extLst>
              <a:ext uri="{FF2B5EF4-FFF2-40B4-BE49-F238E27FC236}">
                <a16:creationId xmlns:a16="http://schemas.microsoft.com/office/drawing/2014/main" id="{FFD64ABD-06A5-86F1-9C89-F0C069B6B489}"/>
              </a:ext>
            </a:extLst>
          </p:cNvPr>
          <p:cNvSpPr/>
          <p:nvPr/>
        </p:nvSpPr>
        <p:spPr bwMode="auto">
          <a:xfrm>
            <a:off x="1810740" y="2740268"/>
            <a:ext cx="332262" cy="53666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kumimoji="1" lang="ja-JP" altLang="en-US"/>
          </a:p>
        </p:txBody>
      </p:sp>
      <p:sp>
        <p:nvSpPr>
          <p:cNvPr id="3" name="角丸四角形 5">
            <a:extLst>
              <a:ext uri="{FF2B5EF4-FFF2-40B4-BE49-F238E27FC236}">
                <a16:creationId xmlns:a16="http://schemas.microsoft.com/office/drawing/2014/main" id="{245B2F5E-2AE4-F898-D370-7A826096C405}"/>
              </a:ext>
            </a:extLst>
          </p:cNvPr>
          <p:cNvSpPr/>
          <p:nvPr/>
        </p:nvSpPr>
        <p:spPr>
          <a:xfrm>
            <a:off x="35860" y="836712"/>
            <a:ext cx="9053277" cy="1189660"/>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buFont typeface="Arial" charset="0"/>
              <a:buNone/>
              <a:defRPr/>
            </a:pPr>
            <a:r>
              <a:rPr lang="ja-JP" altLang="en-US" sz="2400" dirty="0"/>
              <a:t>　組合員の所得は、大別すると価格、数量、コストといった要素で算定されるが、それぞれ最大化・最適化・安定化を目指すため、国等からの政策支援を受けている。</a:t>
            </a:r>
            <a:endParaRPr lang="en-US" altLang="ja-JP" sz="2400" dirty="0" err="1">
              <a:latin typeface="+mn-ea"/>
            </a:endParaRPr>
          </a:p>
        </p:txBody>
      </p:sp>
      <p:cxnSp>
        <p:nvCxnSpPr>
          <p:cNvPr id="6" name="直線コネクタ 5">
            <a:extLst>
              <a:ext uri="{FF2B5EF4-FFF2-40B4-BE49-F238E27FC236}">
                <a16:creationId xmlns:a16="http://schemas.microsoft.com/office/drawing/2014/main" id="{7C8F0A48-E069-13BF-8518-2DB7E1FA91F8}"/>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5" name="正方形/長方形 4">
            <a:extLst>
              <a:ext uri="{FF2B5EF4-FFF2-40B4-BE49-F238E27FC236}">
                <a16:creationId xmlns:a16="http://schemas.microsoft.com/office/drawing/2014/main" id="{F14281F2-4CED-8382-FFEE-4E7A4F6BD43B}"/>
              </a:ext>
            </a:extLst>
          </p:cNvPr>
          <p:cNvSpPr/>
          <p:nvPr/>
        </p:nvSpPr>
        <p:spPr bwMode="auto">
          <a:xfrm>
            <a:off x="4661315" y="4468910"/>
            <a:ext cx="1781988" cy="1062896"/>
          </a:xfrm>
          <a:prstGeom prst="rect">
            <a:avLst/>
          </a:prstGeom>
        </p:spPr>
        <p:style>
          <a:lnRef idx="2">
            <a:schemeClr val="accent4"/>
          </a:lnRef>
          <a:fillRef idx="1">
            <a:schemeClr val="lt1"/>
          </a:fillRef>
          <a:effectRef idx="0">
            <a:schemeClr val="accent4"/>
          </a:effectRef>
          <a:fontRef idx="minor">
            <a:schemeClr val="dk1"/>
          </a:fontRef>
        </p:style>
        <p:txBody>
          <a:bodyPr/>
          <a:lstStyle/>
          <a:p>
            <a:pPr marL="180975" indent="-180975">
              <a:buFont typeface="Arial" charset="0"/>
              <a:buNone/>
              <a:defRPr/>
            </a:pPr>
            <a:r>
              <a:rPr lang="ja-JP" altLang="en-US" sz="1400" dirty="0"/>
              <a:t>（例）輸出拡大、外国産から国産への切り替え　　など</a:t>
            </a:r>
            <a:endParaRPr lang="en-US" altLang="ja-JP" sz="1400" dirty="0"/>
          </a:p>
        </p:txBody>
      </p:sp>
      <p:sp>
        <p:nvSpPr>
          <p:cNvPr id="7" name="正方形/長方形 6">
            <a:extLst>
              <a:ext uri="{FF2B5EF4-FFF2-40B4-BE49-F238E27FC236}">
                <a16:creationId xmlns:a16="http://schemas.microsoft.com/office/drawing/2014/main" id="{3501B68D-9361-4B9E-CCA3-7F4971845176}"/>
              </a:ext>
            </a:extLst>
          </p:cNvPr>
          <p:cNvSpPr/>
          <p:nvPr/>
        </p:nvSpPr>
        <p:spPr bwMode="auto">
          <a:xfrm>
            <a:off x="7100439" y="4419021"/>
            <a:ext cx="1818424" cy="1162674"/>
          </a:xfrm>
          <a:prstGeom prst="rect">
            <a:avLst/>
          </a:prstGeom>
        </p:spPr>
        <p:style>
          <a:lnRef idx="2">
            <a:schemeClr val="accent2"/>
          </a:lnRef>
          <a:fillRef idx="1">
            <a:schemeClr val="lt1"/>
          </a:fillRef>
          <a:effectRef idx="0">
            <a:schemeClr val="accent2"/>
          </a:effectRef>
          <a:fontRef idx="minor">
            <a:schemeClr val="dk1"/>
          </a:fontRef>
        </p:style>
        <p:txBody>
          <a:bodyPr/>
          <a:lstStyle/>
          <a:p>
            <a:pPr marL="180975" indent="-180975">
              <a:buFont typeface="Arial" charset="0"/>
              <a:buNone/>
              <a:defRPr/>
            </a:pPr>
            <a:r>
              <a:rPr lang="ja-JP" altLang="en-US" sz="1400" dirty="0"/>
              <a:t>（例）生産資材使用の低減、農地集積・集約化、規模拡大、スマート農業　など</a:t>
            </a:r>
          </a:p>
        </p:txBody>
      </p:sp>
      <p:grpSp>
        <p:nvGrpSpPr>
          <p:cNvPr id="27" name="グループ化 26">
            <a:extLst>
              <a:ext uri="{FF2B5EF4-FFF2-40B4-BE49-F238E27FC236}">
                <a16:creationId xmlns:a16="http://schemas.microsoft.com/office/drawing/2014/main" id="{8C9CAD44-5433-7EBF-7C14-DE36CFC84BA4}"/>
              </a:ext>
            </a:extLst>
          </p:cNvPr>
          <p:cNvGrpSpPr/>
          <p:nvPr/>
        </p:nvGrpSpPr>
        <p:grpSpPr>
          <a:xfrm>
            <a:off x="265872" y="4899175"/>
            <a:ext cx="1292634" cy="997981"/>
            <a:chOff x="5781317" y="4256971"/>
            <a:chExt cx="1757924" cy="1357210"/>
          </a:xfrm>
        </p:grpSpPr>
        <p:sp>
          <p:nvSpPr>
            <p:cNvPr id="33" name="円/楕円 56">
              <a:extLst>
                <a:ext uri="{FF2B5EF4-FFF2-40B4-BE49-F238E27FC236}">
                  <a16:creationId xmlns:a16="http://schemas.microsoft.com/office/drawing/2014/main" id="{8505674F-5A8F-CB89-2440-5F14200BB911}"/>
                </a:ext>
              </a:extLst>
            </p:cNvPr>
            <p:cNvSpPr/>
            <p:nvPr/>
          </p:nvSpPr>
          <p:spPr>
            <a:xfrm>
              <a:off x="5781317" y="4256971"/>
              <a:ext cx="1757924" cy="1300157"/>
            </a:xfrm>
            <a:prstGeom prst="ellipse">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tLang="ja-JP" sz="1108" dirty="0">
                <a:latin typeface="メイリオ" panose="020B0604030504040204" pitchFamily="50" charset="-128"/>
                <a:ea typeface="メイリオ" panose="020B0604030504040204" pitchFamily="50" charset="-128"/>
              </a:endParaRPr>
            </a:p>
            <a:p>
              <a:pPr algn="ctr"/>
              <a:endParaRPr lang="en-US" altLang="ja-JP" sz="1108" dirty="0">
                <a:latin typeface="メイリオ" panose="020B0604030504040204" pitchFamily="50" charset="-128"/>
                <a:ea typeface="メイリオ" panose="020B0604030504040204" pitchFamily="50" charset="-128"/>
              </a:endParaRPr>
            </a:p>
            <a:p>
              <a:pPr algn="ctr"/>
              <a:endParaRPr lang="ja-JP" altLang="en-US" sz="1108"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4138DE43-2CE4-B61C-C619-F4111D27A852}"/>
                </a:ext>
              </a:extLst>
            </p:cNvPr>
            <p:cNvSpPr txBox="1"/>
            <p:nvPr/>
          </p:nvSpPr>
          <p:spPr>
            <a:xfrm>
              <a:off x="5839401" y="5237475"/>
              <a:ext cx="1586866" cy="376706"/>
            </a:xfrm>
            <a:prstGeom prst="rect">
              <a:avLst/>
            </a:prstGeom>
            <a:noFill/>
          </p:spPr>
          <p:txBody>
            <a:bodyPr wrap="square" rtlCol="0">
              <a:spAutoFit/>
            </a:bodyPr>
            <a:lstStyle/>
            <a:p>
              <a:pPr algn="ctr"/>
              <a:r>
                <a:rPr kumimoji="1" lang="en-US" altLang="ja-JP" sz="1200" b="1" dirty="0">
                  <a:solidFill>
                    <a:schemeClr val="accent3">
                      <a:lumMod val="50000"/>
                    </a:schemeClr>
                  </a:solidFill>
                  <a:latin typeface="メイリオ" panose="020B0604030504040204" pitchFamily="50" charset="-128"/>
                  <a:ea typeface="メイリオ" panose="020B0604030504040204" pitchFamily="50" charset="-128"/>
                </a:rPr>
                <a:t>JA</a:t>
              </a:r>
              <a:r>
                <a:rPr kumimoji="1" lang="ja-JP" altLang="en-US" sz="1200" b="1" dirty="0">
                  <a:solidFill>
                    <a:schemeClr val="accent3">
                      <a:lumMod val="50000"/>
                    </a:schemeClr>
                  </a:solidFill>
                  <a:latin typeface="メイリオ" panose="020B0604030504040204" pitchFamily="50" charset="-128"/>
                  <a:ea typeface="メイリオ" panose="020B0604030504040204" pitchFamily="50" charset="-128"/>
                </a:rPr>
                <a:t>グループ</a:t>
              </a:r>
            </a:p>
          </p:txBody>
        </p:sp>
        <p:pic>
          <p:nvPicPr>
            <p:cNvPr id="32" name="Picture 4" descr="\\sv-files\県中公開\A_総務企画課\E01_中央会コンプラ・JAマーク関連\JAマーク\JAマーク_紙印刷用\JAマーク_紙印刷用.gif">
              <a:extLst>
                <a:ext uri="{FF2B5EF4-FFF2-40B4-BE49-F238E27FC236}">
                  <a16:creationId xmlns:a16="http://schemas.microsoft.com/office/drawing/2014/main" id="{5E72B86B-DFA9-A000-86E9-3D40BE18C4E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9944" y="4455234"/>
              <a:ext cx="1218861" cy="770363"/>
            </a:xfrm>
            <a:prstGeom prst="rect">
              <a:avLst/>
            </a:prstGeom>
            <a:noFill/>
            <a:ln w="9525">
              <a:noFill/>
              <a:miter lim="800000"/>
              <a:headEnd/>
              <a:tailEnd/>
            </a:ln>
          </p:spPr>
        </p:pic>
      </p:grpSp>
      <p:sp>
        <p:nvSpPr>
          <p:cNvPr id="35" name="テキスト ボックス 34">
            <a:extLst>
              <a:ext uri="{FF2B5EF4-FFF2-40B4-BE49-F238E27FC236}">
                <a16:creationId xmlns:a16="http://schemas.microsoft.com/office/drawing/2014/main" id="{20CF1EBE-7752-C80C-2F01-A86CD5984C37}"/>
              </a:ext>
            </a:extLst>
          </p:cNvPr>
          <p:cNvSpPr txBox="1"/>
          <p:nvPr/>
        </p:nvSpPr>
        <p:spPr>
          <a:xfrm>
            <a:off x="-218539" y="6021288"/>
            <a:ext cx="3320894" cy="646331"/>
          </a:xfrm>
          <a:prstGeom prst="rect">
            <a:avLst/>
          </a:prstGeom>
          <a:noFill/>
        </p:spPr>
        <p:txBody>
          <a:bodyPr wrap="square" rtlCol="0">
            <a:spAutoFit/>
          </a:bodyPr>
          <a:lstStyle/>
          <a:p>
            <a:pPr algn="ctr"/>
            <a:r>
              <a:rPr kumimoji="1" lang="ja-JP" altLang="en-US" b="1" dirty="0"/>
              <a:t>政策要望</a:t>
            </a:r>
            <a:endParaRPr kumimoji="1" lang="en-US" altLang="ja-JP" b="1" dirty="0"/>
          </a:p>
          <a:p>
            <a:pPr algn="ctr"/>
            <a:r>
              <a:rPr lang="ja-JP" altLang="en-US" b="1" dirty="0"/>
              <a:t>（支援の最適化・新規支援）</a:t>
            </a:r>
            <a:endParaRPr kumimoji="1" lang="ja-JP" altLang="en-US" b="1" dirty="0"/>
          </a:p>
        </p:txBody>
      </p:sp>
      <p:pic>
        <p:nvPicPr>
          <p:cNvPr id="36" name="Picture 14">
            <a:extLst>
              <a:ext uri="{FF2B5EF4-FFF2-40B4-BE49-F238E27FC236}">
                <a16:creationId xmlns:a16="http://schemas.microsoft.com/office/drawing/2014/main" id="{B13CADA3-E038-4022-633F-362E48A5BC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442" y="3498687"/>
            <a:ext cx="1126595" cy="866070"/>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733C0789-1BAE-C16C-417E-DADE4FAF653E}"/>
              </a:ext>
            </a:extLst>
          </p:cNvPr>
          <p:cNvSpPr txBox="1"/>
          <p:nvPr/>
        </p:nvSpPr>
        <p:spPr>
          <a:xfrm>
            <a:off x="-218539" y="4337355"/>
            <a:ext cx="2327815" cy="369332"/>
          </a:xfrm>
          <a:prstGeom prst="rect">
            <a:avLst/>
          </a:prstGeom>
          <a:noFill/>
        </p:spPr>
        <p:txBody>
          <a:bodyPr wrap="square" rtlCol="0">
            <a:spAutoFit/>
          </a:bodyPr>
          <a:lstStyle/>
          <a:p>
            <a:pPr algn="ctr"/>
            <a:r>
              <a:rPr kumimoji="1" lang="ja-JP" altLang="en-US" b="1" dirty="0"/>
              <a:t>課題の吸い上げ</a:t>
            </a:r>
          </a:p>
        </p:txBody>
      </p:sp>
      <p:pic>
        <p:nvPicPr>
          <p:cNvPr id="40" name="図 39">
            <a:extLst>
              <a:ext uri="{FF2B5EF4-FFF2-40B4-BE49-F238E27FC236}">
                <a16:creationId xmlns:a16="http://schemas.microsoft.com/office/drawing/2014/main" id="{ED976F24-4FEF-A66E-0220-9A436ABC01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0953" y="6217596"/>
            <a:ext cx="749900" cy="466813"/>
          </a:xfrm>
          <a:prstGeom prst="rect">
            <a:avLst/>
          </a:prstGeom>
        </p:spPr>
      </p:pic>
      <p:sp>
        <p:nvSpPr>
          <p:cNvPr id="41" name="テキスト ボックス 40">
            <a:extLst>
              <a:ext uri="{FF2B5EF4-FFF2-40B4-BE49-F238E27FC236}">
                <a16:creationId xmlns:a16="http://schemas.microsoft.com/office/drawing/2014/main" id="{6FC46E60-390D-E025-4D57-79CA48FCC181}"/>
              </a:ext>
            </a:extLst>
          </p:cNvPr>
          <p:cNvSpPr txBox="1"/>
          <p:nvPr/>
        </p:nvSpPr>
        <p:spPr>
          <a:xfrm>
            <a:off x="264970" y="3378342"/>
            <a:ext cx="1307537" cy="276999"/>
          </a:xfrm>
          <a:prstGeom prst="rect">
            <a:avLst/>
          </a:prstGeom>
          <a:noFill/>
        </p:spPr>
        <p:txBody>
          <a:bodyPr wrap="square" rtlCol="0">
            <a:spAutoFit/>
          </a:bodyPr>
          <a:lstStyle/>
          <a:p>
            <a:pPr algn="ctr"/>
            <a:r>
              <a:rPr kumimoji="1" lang="ja-JP" altLang="en-US" sz="1200" b="1" dirty="0">
                <a:solidFill>
                  <a:schemeClr val="accent3">
                    <a:lumMod val="50000"/>
                  </a:schemeClr>
                </a:solidFill>
              </a:rPr>
              <a:t>組合員</a:t>
            </a:r>
          </a:p>
        </p:txBody>
      </p:sp>
      <p:sp>
        <p:nvSpPr>
          <p:cNvPr id="42" name="テキスト ボックス 41">
            <a:extLst>
              <a:ext uri="{FF2B5EF4-FFF2-40B4-BE49-F238E27FC236}">
                <a16:creationId xmlns:a16="http://schemas.microsoft.com/office/drawing/2014/main" id="{FE72C247-2678-EB8D-11FA-4AECCEF70CC2}"/>
              </a:ext>
            </a:extLst>
          </p:cNvPr>
          <p:cNvSpPr txBox="1"/>
          <p:nvPr/>
        </p:nvSpPr>
        <p:spPr>
          <a:xfrm>
            <a:off x="2660873" y="6021288"/>
            <a:ext cx="1307537" cy="276999"/>
          </a:xfrm>
          <a:prstGeom prst="rect">
            <a:avLst/>
          </a:prstGeom>
          <a:noFill/>
        </p:spPr>
        <p:txBody>
          <a:bodyPr wrap="square" rtlCol="0">
            <a:spAutoFit/>
          </a:bodyPr>
          <a:lstStyle/>
          <a:p>
            <a:pPr algn="ctr"/>
            <a:r>
              <a:rPr kumimoji="1" lang="ja-JP" altLang="en-US" sz="1200" b="1" dirty="0">
                <a:solidFill>
                  <a:schemeClr val="accent3">
                    <a:lumMod val="50000"/>
                  </a:schemeClr>
                </a:solidFill>
              </a:rPr>
              <a:t>国、行政等</a:t>
            </a:r>
          </a:p>
        </p:txBody>
      </p:sp>
    </p:spTree>
    <p:extLst>
      <p:ext uri="{BB962C8B-B14F-4D97-AF65-F5344CB8AC3E}">
        <p14:creationId xmlns:p14="http://schemas.microsoft.com/office/powerpoint/2010/main" val="36211293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36327"/>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１　令和</a:t>
            </a:r>
            <a:r>
              <a:rPr lang="ja-JP" altLang="en-US" sz="2400" dirty="0">
                <a:latin typeface="HGS創英角ｺﾞｼｯｸUB" pitchFamily="50" charset="-128"/>
                <a:ea typeface="HGS創英角ｺﾞｼｯｸUB" pitchFamily="50" charset="-128"/>
              </a:rPr>
              <a:t>５年度「国消国産」ＪＡグループ統一運動について</a:t>
            </a:r>
          </a:p>
        </p:txBody>
      </p:sp>
      <p:cxnSp>
        <p:nvCxnSpPr>
          <p:cNvPr id="15" name="直線コネクタ 14">
            <a:extLst>
              <a:ext uri="{FF2B5EF4-FFF2-40B4-BE49-F238E27FC236}">
                <a16:creationId xmlns:a16="http://schemas.microsoft.com/office/drawing/2014/main" id="{60F702F4-1CF8-4CEF-91B4-D1157FA8C259}"/>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7" name="角丸四角形 5">
            <a:extLst>
              <a:ext uri="{FF2B5EF4-FFF2-40B4-BE49-F238E27FC236}">
                <a16:creationId xmlns:a16="http://schemas.microsoft.com/office/drawing/2014/main" id="{27EECD0B-7554-4B99-9E45-935639AACD71}"/>
              </a:ext>
            </a:extLst>
          </p:cNvPr>
          <p:cNvSpPr/>
          <p:nvPr/>
        </p:nvSpPr>
        <p:spPr>
          <a:xfrm>
            <a:off x="55227" y="692696"/>
            <a:ext cx="9053277" cy="470784"/>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1600" b="1" dirty="0">
                <a:latin typeface="+mj-ea"/>
                <a:ea typeface="+mj-ea"/>
              </a:rPr>
              <a:t>　令和５年</a:t>
            </a:r>
            <a:r>
              <a:rPr lang="en-US" altLang="ja-JP" sz="1600" b="1" dirty="0">
                <a:latin typeface="+mj-ea"/>
                <a:ea typeface="+mj-ea"/>
              </a:rPr>
              <a:t>10</a:t>
            </a:r>
            <a:r>
              <a:rPr lang="ja-JP" altLang="en-US" sz="1600" b="1" dirty="0">
                <a:latin typeface="+mj-ea"/>
                <a:ea typeface="+mj-ea"/>
              </a:rPr>
              <a:t>・</a:t>
            </a:r>
            <a:r>
              <a:rPr lang="en-US" altLang="ja-JP" sz="1600" b="1" dirty="0">
                <a:latin typeface="+mj-ea"/>
                <a:ea typeface="+mj-ea"/>
              </a:rPr>
              <a:t>11</a:t>
            </a:r>
            <a:r>
              <a:rPr lang="ja-JP" altLang="en-US" sz="1600" b="1" dirty="0">
                <a:latin typeface="+mj-ea"/>
                <a:ea typeface="+mj-ea"/>
              </a:rPr>
              <a:t>月を「国消国産月間」と位置づけ、国民理解醸成と行動変容に向けたグループ一体となった運動を展開</a:t>
            </a:r>
            <a:endParaRPr lang="ja-JP" altLang="en-US" sz="2000" b="1" dirty="0">
              <a:latin typeface="+mj-ea"/>
              <a:ea typeface="+mj-ea"/>
            </a:endParaRPr>
          </a:p>
        </p:txBody>
      </p:sp>
      <p:sp>
        <p:nvSpPr>
          <p:cNvPr id="14" name="二等辺三角形 13">
            <a:extLst>
              <a:ext uri="{FF2B5EF4-FFF2-40B4-BE49-F238E27FC236}">
                <a16:creationId xmlns:a16="http://schemas.microsoft.com/office/drawing/2014/main" id="{868DA49E-ECBB-86F9-C870-E00694C80D0C}"/>
              </a:ext>
            </a:extLst>
          </p:cNvPr>
          <p:cNvSpPr/>
          <p:nvPr/>
        </p:nvSpPr>
        <p:spPr>
          <a:xfrm rot="5400000">
            <a:off x="2341153" y="4962606"/>
            <a:ext cx="1908000" cy="252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3396A1F-330F-36F2-7BEF-091E6E61BC01}"/>
              </a:ext>
            </a:extLst>
          </p:cNvPr>
          <p:cNvSpPr/>
          <p:nvPr/>
        </p:nvSpPr>
        <p:spPr>
          <a:xfrm>
            <a:off x="66799" y="3650797"/>
            <a:ext cx="3041081" cy="3040708"/>
          </a:xfrm>
          <a:prstGeom prst="rect">
            <a:avLst/>
          </a:prstGeom>
          <a:noFill/>
          <a:ln>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CEE4A7B5-C5B6-16DC-6217-24E05E117EA7}"/>
              </a:ext>
            </a:extLst>
          </p:cNvPr>
          <p:cNvSpPr txBox="1"/>
          <p:nvPr/>
        </p:nvSpPr>
        <p:spPr>
          <a:xfrm>
            <a:off x="128767" y="3392249"/>
            <a:ext cx="2304256" cy="515453"/>
          </a:xfrm>
          <a:prstGeom prst="round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gn="ctr"/>
            <a:r>
              <a:rPr lang="ja-JP" altLang="en-US" sz="1400" b="1" dirty="0">
                <a:latin typeface="+mn-ea"/>
              </a:rPr>
              <a:t>国民理解醸成のための</a:t>
            </a:r>
            <a:endParaRPr lang="en-US" altLang="ja-JP" sz="1400" b="1" dirty="0">
              <a:latin typeface="+mn-ea"/>
            </a:endParaRPr>
          </a:p>
          <a:p>
            <a:pPr algn="ctr"/>
            <a:r>
              <a:rPr lang="ja-JP" altLang="en-US" sz="1400" b="1" dirty="0">
                <a:latin typeface="+mn-ea"/>
              </a:rPr>
              <a:t>統一学習資材の展開</a:t>
            </a:r>
            <a:endParaRPr kumimoji="1" lang="en-US" altLang="ja-JP" sz="1100" b="1" dirty="0">
              <a:latin typeface="+mn-ea"/>
              <a:cs typeface="メイリオ" panose="020B0604030504040204" pitchFamily="50" charset="-128"/>
            </a:endParaRPr>
          </a:p>
        </p:txBody>
      </p:sp>
      <p:sp>
        <p:nvSpPr>
          <p:cNvPr id="22" name="吹き出し: 四角形 21">
            <a:extLst>
              <a:ext uri="{FF2B5EF4-FFF2-40B4-BE49-F238E27FC236}">
                <a16:creationId xmlns:a16="http://schemas.microsoft.com/office/drawing/2014/main" id="{9B27F5EA-066F-16B4-EBDF-C5A61C8D62C3}"/>
              </a:ext>
            </a:extLst>
          </p:cNvPr>
          <p:cNvSpPr/>
          <p:nvPr/>
        </p:nvSpPr>
        <p:spPr>
          <a:xfrm>
            <a:off x="3888784" y="3537474"/>
            <a:ext cx="5151553" cy="3220591"/>
          </a:xfrm>
          <a:prstGeom prst="wedgeRectCallout">
            <a:avLst>
              <a:gd name="adj1" fmla="val 3578"/>
              <a:gd name="adj2" fmla="val -11616"/>
            </a:avLst>
          </a:prstGeom>
          <a:no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8" name="四角形: 角を丸くする 17">
            <a:extLst>
              <a:ext uri="{FF2B5EF4-FFF2-40B4-BE49-F238E27FC236}">
                <a16:creationId xmlns:a16="http://schemas.microsoft.com/office/drawing/2014/main" id="{2753BB59-EDC8-1457-3A1F-C9ECBF7C774C}"/>
              </a:ext>
            </a:extLst>
          </p:cNvPr>
          <p:cNvSpPr/>
          <p:nvPr/>
        </p:nvSpPr>
        <p:spPr>
          <a:xfrm>
            <a:off x="4443853" y="3356992"/>
            <a:ext cx="4190345" cy="360964"/>
          </a:xfrm>
          <a:prstGeom prst="roundRect">
            <a:avLst/>
          </a:prstGeom>
          <a:solidFill>
            <a:srgbClr val="EEB500"/>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t>行動変容をはかるためのキャンペーンの実施</a:t>
            </a:r>
            <a:endParaRPr kumimoji="1" lang="ja-JP" altLang="en-US" sz="1600" b="1" dirty="0"/>
          </a:p>
        </p:txBody>
      </p:sp>
      <p:sp>
        <p:nvSpPr>
          <p:cNvPr id="28" name="二等辺三角形 27">
            <a:extLst>
              <a:ext uri="{FF2B5EF4-FFF2-40B4-BE49-F238E27FC236}">
                <a16:creationId xmlns:a16="http://schemas.microsoft.com/office/drawing/2014/main" id="{6263C1ED-29A0-18BC-905F-F02F6D4D4BEF}"/>
              </a:ext>
            </a:extLst>
          </p:cNvPr>
          <p:cNvSpPr/>
          <p:nvPr/>
        </p:nvSpPr>
        <p:spPr>
          <a:xfrm rot="5400000">
            <a:off x="2711079" y="4962101"/>
            <a:ext cx="1908000" cy="252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 name="表 1">
            <a:extLst>
              <a:ext uri="{FF2B5EF4-FFF2-40B4-BE49-F238E27FC236}">
                <a16:creationId xmlns:a16="http://schemas.microsoft.com/office/drawing/2014/main" id="{43930935-9919-789A-6AED-0A80443F82FF}"/>
              </a:ext>
            </a:extLst>
          </p:cNvPr>
          <p:cNvGraphicFramePr>
            <a:graphicFrameLocks noGrp="1"/>
          </p:cNvGraphicFramePr>
          <p:nvPr/>
        </p:nvGraphicFramePr>
        <p:xfrm>
          <a:off x="3984124" y="6227986"/>
          <a:ext cx="3468196" cy="497119"/>
        </p:xfrm>
        <a:graphic>
          <a:graphicData uri="http://schemas.openxmlformats.org/drawingml/2006/table">
            <a:tbl>
              <a:tblPr/>
              <a:tblGrid>
                <a:gridCol w="317075">
                  <a:extLst>
                    <a:ext uri="{9D8B030D-6E8A-4147-A177-3AD203B41FA5}">
                      <a16:colId xmlns:a16="http://schemas.microsoft.com/office/drawing/2014/main" val="20000"/>
                    </a:ext>
                  </a:extLst>
                </a:gridCol>
                <a:gridCol w="1200427">
                  <a:extLst>
                    <a:ext uri="{9D8B030D-6E8A-4147-A177-3AD203B41FA5}">
                      <a16:colId xmlns:a16="http://schemas.microsoft.com/office/drawing/2014/main" val="20001"/>
                    </a:ext>
                  </a:extLst>
                </a:gridCol>
                <a:gridCol w="1050374">
                  <a:extLst>
                    <a:ext uri="{9D8B030D-6E8A-4147-A177-3AD203B41FA5}">
                      <a16:colId xmlns:a16="http://schemas.microsoft.com/office/drawing/2014/main" val="20003"/>
                    </a:ext>
                  </a:extLst>
                </a:gridCol>
                <a:gridCol w="900320">
                  <a:extLst>
                    <a:ext uri="{9D8B030D-6E8A-4147-A177-3AD203B41FA5}">
                      <a16:colId xmlns:a16="http://schemas.microsoft.com/office/drawing/2014/main" val="1445015776"/>
                    </a:ext>
                  </a:extLst>
                </a:gridCol>
              </a:tblGrid>
              <a:tr h="177079">
                <a:tc>
                  <a:txBody>
                    <a:bodyPr/>
                    <a:lstStyle/>
                    <a:p>
                      <a:pPr algn="ctr"/>
                      <a:endParaRPr sz="1050" dirty="0">
                        <a:solidFill>
                          <a:schemeClr val="tx1"/>
                        </a:solidFill>
                      </a:endParaRPr>
                    </a:p>
                  </a:txBody>
                  <a:tcPr marL="0" marR="0" marT="0" marB="0" anchor="ctr"/>
                </a:tc>
                <a:tc>
                  <a:txBody>
                    <a:bodyPr/>
                    <a:lstStyle/>
                    <a:p>
                      <a:pPr marL="40200" indent="0" algn="ctr"/>
                      <a:r>
                        <a:rPr lang="en-US" altLang="ja" sz="1050" b="1" dirty="0">
                          <a:solidFill>
                            <a:schemeClr val="tx1"/>
                          </a:solidFill>
                          <a:latin typeface="Meiryo UI"/>
                          <a:ea typeface="Meiryo UI"/>
                        </a:rPr>
                        <a:t>JA</a:t>
                      </a:r>
                      <a:r>
                        <a:rPr lang="ja-JP" altLang="en-US" sz="1050" b="1" dirty="0">
                          <a:solidFill>
                            <a:schemeClr val="tx1"/>
                          </a:solidFill>
                          <a:latin typeface="Meiryo UI"/>
                          <a:ea typeface="Meiryo UI"/>
                        </a:rPr>
                        <a:t>タウンへの訪問数</a:t>
                      </a:r>
                      <a:endParaRPr lang="ja" sz="1050" b="1" dirty="0">
                        <a:solidFill>
                          <a:schemeClr val="tx1"/>
                        </a:solidFill>
                        <a:latin typeface="Meiryo UI"/>
                        <a:ea typeface="Meiryo UI"/>
                      </a:endParaRPr>
                    </a:p>
                  </a:txBody>
                  <a:tcPr marL="0" marR="0" marT="0" marB="0" anchor="ctr"/>
                </a:tc>
                <a:tc>
                  <a:txBody>
                    <a:bodyPr/>
                    <a:lstStyle/>
                    <a:p>
                      <a:pPr marL="65600" indent="0" algn="ctr"/>
                      <a:r>
                        <a:rPr lang="ja-JP" altLang="en-US" sz="1050" b="1" dirty="0">
                          <a:solidFill>
                            <a:schemeClr val="tx1"/>
                          </a:solidFill>
                          <a:latin typeface="Meiryo UI"/>
                          <a:ea typeface="Meiryo UI"/>
                        </a:rPr>
                        <a:t>新規会員登録数</a:t>
                      </a:r>
                      <a:endParaRPr lang="ja" sz="1050" b="1" dirty="0">
                        <a:solidFill>
                          <a:schemeClr val="tx1"/>
                        </a:solidFill>
                        <a:latin typeface="Meiryo UI"/>
                        <a:ea typeface="Meiryo UI"/>
                      </a:endParaRPr>
                    </a:p>
                  </a:txBody>
                  <a:tcPr marL="0" marR="0" marT="0" marB="0" anchor="ctr"/>
                </a:tc>
                <a:tc>
                  <a:txBody>
                    <a:bodyPr/>
                    <a:lstStyle/>
                    <a:p>
                      <a:pPr marL="65600" indent="0" algn="ctr"/>
                      <a:r>
                        <a:rPr lang="ja-JP" altLang="en-US" sz="1050" b="1" dirty="0">
                          <a:solidFill>
                            <a:schemeClr val="tx1"/>
                          </a:solidFill>
                          <a:latin typeface="Meiryo UI"/>
                          <a:ea typeface="Meiryo UI"/>
                        </a:rPr>
                        <a:t>受注実績</a:t>
                      </a:r>
                      <a:endParaRPr lang="ja" sz="1050" b="1" dirty="0">
                        <a:solidFill>
                          <a:schemeClr val="tx1"/>
                        </a:solidFill>
                        <a:latin typeface="Meiryo UI"/>
                        <a:ea typeface="Meiryo UI"/>
                      </a:endParaRPr>
                    </a:p>
                  </a:txBody>
                  <a:tcPr marL="0" marR="0" marT="0" marB="0" anchor="ctr"/>
                </a:tc>
                <a:extLst>
                  <a:ext uri="{0D108BD9-81ED-4DB2-BD59-A6C34878D82A}">
                    <a16:rowId xmlns:a16="http://schemas.microsoft.com/office/drawing/2014/main" val="10000"/>
                  </a:ext>
                </a:extLst>
              </a:tr>
              <a:tr h="177079">
                <a:tc>
                  <a:txBody>
                    <a:bodyPr/>
                    <a:lstStyle/>
                    <a:p>
                      <a:pPr indent="0" algn="ctr"/>
                      <a:r>
                        <a:rPr lang="ja" sz="1050" dirty="0">
                          <a:solidFill>
                            <a:schemeClr val="tx1"/>
                          </a:solidFill>
                          <a:latin typeface="Meiryo UI"/>
                          <a:ea typeface="Meiryo UI"/>
                        </a:rPr>
                        <a:t>前年</a:t>
                      </a:r>
                      <a:endParaRPr lang="en-US" altLang="ja" sz="1050" dirty="0">
                        <a:solidFill>
                          <a:schemeClr val="tx1"/>
                        </a:solidFill>
                        <a:latin typeface="Meiryo UI"/>
                        <a:ea typeface="Meiryo UI"/>
                      </a:endParaRPr>
                    </a:p>
                    <a:p>
                      <a:pPr indent="0" algn="ctr"/>
                      <a:r>
                        <a:rPr lang="ja" sz="1050" dirty="0">
                          <a:solidFill>
                            <a:schemeClr val="tx1"/>
                          </a:solidFill>
                          <a:latin typeface="Meiryo UI"/>
                          <a:ea typeface="Meiryo UI"/>
                        </a:rPr>
                        <a:t>比</a:t>
                      </a:r>
                    </a:p>
                  </a:txBody>
                  <a:tcPr marL="0" marR="0" marT="0" marB="0" anchor="ctr">
                    <a:solidFill>
                      <a:srgbClr val="CAD0DE"/>
                    </a:solidFill>
                  </a:tcPr>
                </a:tc>
                <a:tc>
                  <a:txBody>
                    <a:bodyPr/>
                    <a:lstStyle/>
                    <a:p>
                      <a:pPr marL="40200" indent="0" algn="ctr"/>
                      <a:r>
                        <a:rPr lang="ja-JP" altLang="en-US" sz="1050" b="1" dirty="0">
                          <a:solidFill>
                            <a:schemeClr val="tx1"/>
                          </a:solidFill>
                          <a:latin typeface="Meiryo UI"/>
                        </a:rPr>
                        <a:t>約</a:t>
                      </a:r>
                      <a:r>
                        <a:rPr lang="en-US" altLang="ja-JP" sz="1050" b="1" dirty="0">
                          <a:solidFill>
                            <a:schemeClr val="tx1"/>
                          </a:solidFill>
                          <a:latin typeface="Meiryo UI"/>
                        </a:rPr>
                        <a:t>130</a:t>
                      </a:r>
                      <a:r>
                        <a:rPr lang="en-US" sz="1050" b="1" dirty="0">
                          <a:solidFill>
                            <a:schemeClr val="tx1"/>
                          </a:solidFill>
                          <a:latin typeface="Meiryo UI"/>
                        </a:rPr>
                        <a:t>％</a:t>
                      </a:r>
                    </a:p>
                  </a:txBody>
                  <a:tcPr marL="0" marR="0" marT="0" marB="0" anchor="ctr">
                    <a:solidFill>
                      <a:srgbClr val="CAD0DE"/>
                    </a:solidFill>
                  </a:tcPr>
                </a:tc>
                <a:tc>
                  <a:txBody>
                    <a:bodyPr/>
                    <a:lstStyle/>
                    <a:p>
                      <a:pPr marL="65600" indent="0" algn="ctr"/>
                      <a:r>
                        <a:rPr lang="ja-JP" altLang="en-US" sz="1050" b="1" dirty="0">
                          <a:solidFill>
                            <a:schemeClr val="tx1"/>
                          </a:solidFill>
                          <a:latin typeface="Meiryo UI"/>
                        </a:rPr>
                        <a:t>約</a:t>
                      </a:r>
                      <a:r>
                        <a:rPr lang="en-US" altLang="ja-JP" sz="1050" b="1" dirty="0">
                          <a:solidFill>
                            <a:schemeClr val="tx1"/>
                          </a:solidFill>
                          <a:latin typeface="Meiryo UI"/>
                        </a:rPr>
                        <a:t>150</a:t>
                      </a:r>
                      <a:r>
                        <a:rPr lang="en-US" sz="1050" b="1" dirty="0">
                          <a:solidFill>
                            <a:schemeClr val="tx1"/>
                          </a:solidFill>
                          <a:latin typeface="Meiryo UI"/>
                        </a:rPr>
                        <a:t>％</a:t>
                      </a:r>
                    </a:p>
                  </a:txBody>
                  <a:tcPr marL="0" marR="0" marT="0" marB="0" anchor="ctr">
                    <a:solidFill>
                      <a:srgbClr val="CAD0DE"/>
                    </a:solidFill>
                  </a:tcPr>
                </a:tc>
                <a:tc>
                  <a:txBody>
                    <a:bodyPr/>
                    <a:lstStyle/>
                    <a:p>
                      <a:pPr marL="141800" marR="0" lvl="0" indent="0" algn="ctr" defTabSz="990564"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n-ea"/>
                          <a:cs typeface="+mn-cs"/>
                        </a:rPr>
                        <a:t>約</a:t>
                      </a:r>
                      <a:r>
                        <a:rPr kumimoji="1" lang="en-US" altLang="ja-JP" sz="1050" b="1" i="0" u="none" strike="noStrike" kern="1200" cap="none" spc="0" normalizeH="0" baseline="0" noProof="0" dirty="0">
                          <a:ln>
                            <a:noFill/>
                          </a:ln>
                          <a:solidFill>
                            <a:prstClr val="black"/>
                          </a:solidFill>
                          <a:effectLst/>
                          <a:uLnTx/>
                          <a:uFillTx/>
                          <a:latin typeface="Meiryo UI"/>
                          <a:ea typeface="+mn-ea"/>
                          <a:cs typeface="+mn-cs"/>
                        </a:rPr>
                        <a:t>150％</a:t>
                      </a:r>
                    </a:p>
                  </a:txBody>
                  <a:tcPr marL="0" marR="0" marT="0" marB="0" anchor="ctr">
                    <a:solidFill>
                      <a:srgbClr val="CAD0DE"/>
                    </a:solidFill>
                  </a:tcPr>
                </a:tc>
                <a:extLst>
                  <a:ext uri="{0D108BD9-81ED-4DB2-BD59-A6C34878D82A}">
                    <a16:rowId xmlns:a16="http://schemas.microsoft.com/office/drawing/2014/main" val="10003"/>
                  </a:ext>
                </a:extLst>
              </a:tr>
            </a:tbl>
          </a:graphicData>
        </a:graphic>
      </p:graphicFrame>
      <p:pic>
        <p:nvPicPr>
          <p:cNvPr id="11" name="図 10">
            <a:extLst>
              <a:ext uri="{FF2B5EF4-FFF2-40B4-BE49-F238E27FC236}">
                <a16:creationId xmlns:a16="http://schemas.microsoft.com/office/drawing/2014/main" id="{8E83FF44-38BC-7A66-CBB2-14436441DA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503" y="3951883"/>
            <a:ext cx="1682795" cy="2285430"/>
          </a:xfrm>
          <a:prstGeom prst="rect">
            <a:avLst/>
          </a:prstGeom>
          <a:ln>
            <a:solidFill>
              <a:schemeClr val="tx1"/>
            </a:solidFill>
          </a:ln>
        </p:spPr>
      </p:pic>
      <p:pic>
        <p:nvPicPr>
          <p:cNvPr id="20" name="図 19" descr="テキスト&#10;&#10;自動的に生成された説明">
            <a:extLst>
              <a:ext uri="{FF2B5EF4-FFF2-40B4-BE49-F238E27FC236}">
                <a16:creationId xmlns:a16="http://schemas.microsoft.com/office/drawing/2014/main" id="{14BDE64B-FC54-7E4F-70FE-974E273AFE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9475" y="4331483"/>
            <a:ext cx="1651485" cy="2232207"/>
          </a:xfrm>
          <a:prstGeom prst="rect">
            <a:avLst/>
          </a:prstGeom>
          <a:ln>
            <a:solidFill>
              <a:schemeClr val="tx1"/>
            </a:solidFill>
          </a:ln>
        </p:spPr>
      </p:pic>
      <p:sp>
        <p:nvSpPr>
          <p:cNvPr id="21" name="四角形: 角を丸くする 20">
            <a:extLst>
              <a:ext uri="{FF2B5EF4-FFF2-40B4-BE49-F238E27FC236}">
                <a16:creationId xmlns:a16="http://schemas.microsoft.com/office/drawing/2014/main" id="{074DBBD8-7EFF-BD88-5923-E25C7183B11D}"/>
              </a:ext>
            </a:extLst>
          </p:cNvPr>
          <p:cNvSpPr/>
          <p:nvPr/>
        </p:nvSpPr>
        <p:spPr>
          <a:xfrm>
            <a:off x="3971589" y="5460382"/>
            <a:ext cx="2251598" cy="180482"/>
          </a:xfrm>
          <a:prstGeom prst="roundRect">
            <a:avLst/>
          </a:prstGeom>
          <a:solidFill>
            <a:srgbClr val="EEB500"/>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100" b="1" dirty="0"/>
              <a:t>JA</a:t>
            </a:r>
            <a:r>
              <a:rPr kumimoji="1" lang="ja-JP" altLang="en-US" sz="1100" b="1" dirty="0"/>
              <a:t>タウンを基点とした取り組み</a:t>
            </a:r>
          </a:p>
        </p:txBody>
      </p:sp>
      <p:sp>
        <p:nvSpPr>
          <p:cNvPr id="25" name="四角形: 角を丸くする 24">
            <a:extLst>
              <a:ext uri="{FF2B5EF4-FFF2-40B4-BE49-F238E27FC236}">
                <a16:creationId xmlns:a16="http://schemas.microsoft.com/office/drawing/2014/main" id="{64949C1A-7AEB-AA66-A092-75A42BA63FA5}"/>
              </a:ext>
            </a:extLst>
          </p:cNvPr>
          <p:cNvSpPr/>
          <p:nvPr/>
        </p:nvSpPr>
        <p:spPr>
          <a:xfrm>
            <a:off x="3995936" y="3789040"/>
            <a:ext cx="2251598" cy="180482"/>
          </a:xfrm>
          <a:prstGeom prst="roundRect">
            <a:avLst/>
          </a:prstGeom>
          <a:solidFill>
            <a:srgbClr val="EEB500"/>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100" b="1" dirty="0"/>
              <a:t>JA</a:t>
            </a:r>
            <a:r>
              <a:rPr lang="ja-JP" altLang="en-US" sz="1100" b="1" dirty="0"/>
              <a:t>直売所</a:t>
            </a:r>
            <a:r>
              <a:rPr kumimoji="1" lang="ja-JP" altLang="en-US" sz="1100" b="1" dirty="0"/>
              <a:t>を基点としたキャンペーン</a:t>
            </a:r>
          </a:p>
        </p:txBody>
      </p:sp>
      <p:pic>
        <p:nvPicPr>
          <p:cNvPr id="33" name="図 32">
            <a:extLst>
              <a:ext uri="{FF2B5EF4-FFF2-40B4-BE49-F238E27FC236}">
                <a16:creationId xmlns:a16="http://schemas.microsoft.com/office/drawing/2014/main" id="{58326E59-CCCA-D56C-08DF-ED4B79894137}"/>
              </a:ext>
            </a:extLst>
          </p:cNvPr>
          <p:cNvPicPr>
            <a:picLocks noChangeAspect="1"/>
          </p:cNvPicPr>
          <p:nvPr/>
        </p:nvPicPr>
        <p:blipFill>
          <a:blip r:embed="rId5"/>
          <a:stretch>
            <a:fillRect/>
          </a:stretch>
        </p:blipFill>
        <p:spPr>
          <a:xfrm>
            <a:off x="7338331" y="3931864"/>
            <a:ext cx="1556275" cy="1302360"/>
          </a:xfrm>
          <a:prstGeom prst="rect">
            <a:avLst/>
          </a:prstGeom>
          <a:ln>
            <a:solidFill>
              <a:schemeClr val="tx1"/>
            </a:solidFill>
          </a:ln>
        </p:spPr>
      </p:pic>
      <p:sp>
        <p:nvSpPr>
          <p:cNvPr id="40" name="テキスト ボックス 39">
            <a:extLst>
              <a:ext uri="{FF2B5EF4-FFF2-40B4-BE49-F238E27FC236}">
                <a16:creationId xmlns:a16="http://schemas.microsoft.com/office/drawing/2014/main" id="{EA6AA0BC-23EF-D7DD-AE81-D1E8B31A991F}"/>
              </a:ext>
            </a:extLst>
          </p:cNvPr>
          <p:cNvSpPr txBox="1"/>
          <p:nvPr/>
        </p:nvSpPr>
        <p:spPr>
          <a:xfrm>
            <a:off x="89965" y="1196752"/>
            <a:ext cx="8891827" cy="2123658"/>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n"/>
            </a:pPr>
            <a:r>
              <a:rPr lang="ja-JP" altLang="en-US" sz="1200" b="1" dirty="0">
                <a:latin typeface="+mn-ea"/>
              </a:rPr>
              <a:t>背景</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不安定な世界情勢や生産資材価格の高騰を受け、わが国の食料安全保障の強化が強く求められている状況</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また、中長期的には再生産に配慮された適切な水準での国産農畜産物へのコスト反映があるべき姿</a:t>
            </a:r>
            <a:endParaRPr lang="en-US" altLang="ja-JP" sz="1200" b="1" dirty="0">
              <a:latin typeface="+mn-ea"/>
            </a:endParaRPr>
          </a:p>
          <a:p>
            <a:pPr marL="285750" indent="-285750">
              <a:buFont typeface="Wingdings" panose="05000000000000000000" pitchFamily="2" charset="2"/>
              <a:buChar char="n"/>
            </a:pPr>
            <a:r>
              <a:rPr lang="ja-JP" altLang="en-US" sz="1200" b="1" dirty="0">
                <a:latin typeface="+mn-ea"/>
              </a:rPr>
              <a:t>目的</a:t>
            </a:r>
            <a:endParaRPr lang="en-US" altLang="ja-JP" sz="1200" b="1" dirty="0">
              <a:latin typeface="+mn-ea"/>
            </a:endParaRPr>
          </a:p>
          <a:p>
            <a:r>
              <a:rPr lang="ja-JP" altLang="en-US" sz="1200" dirty="0">
                <a:latin typeface="+mn-ea"/>
              </a:rPr>
              <a:t>　消費者が我が国の食や農の実態を「認知」、「理解・共感」し、最終的には国産農畜産物の選択・購買等、</a:t>
            </a:r>
            <a:r>
              <a:rPr lang="ja-JP" altLang="en-US" sz="1200" u="sng" dirty="0">
                <a:latin typeface="+mn-ea"/>
              </a:rPr>
              <a:t>「行動変容」に繋げる</a:t>
            </a:r>
            <a:r>
              <a:rPr lang="ja-JP" altLang="en-US" sz="1200" dirty="0">
                <a:latin typeface="+mn-ea"/>
              </a:rPr>
              <a:t>こと</a:t>
            </a:r>
            <a:endParaRPr lang="en-US" altLang="ja-JP" sz="1100" dirty="0">
              <a:latin typeface="+mn-ea"/>
            </a:endParaRPr>
          </a:p>
          <a:p>
            <a:pPr marL="285750" indent="-285750">
              <a:buFont typeface="Wingdings" panose="05000000000000000000" pitchFamily="2" charset="2"/>
              <a:buChar char="n"/>
            </a:pPr>
            <a:r>
              <a:rPr lang="ja-JP" altLang="en-US" sz="1200" b="1" dirty="0">
                <a:latin typeface="+mn-ea"/>
              </a:rPr>
              <a:t>重点訴求対象</a:t>
            </a:r>
            <a:endParaRPr lang="en-US" altLang="ja-JP" sz="1200" b="1" dirty="0">
              <a:latin typeface="+mn-ea"/>
            </a:endParaRPr>
          </a:p>
          <a:p>
            <a:r>
              <a:rPr lang="ja-JP" altLang="en-US" sz="1200" dirty="0">
                <a:latin typeface="+mn-ea"/>
              </a:rPr>
              <a:t>　子育て世代の女性層と若年層</a:t>
            </a:r>
            <a:endParaRPr lang="en-US" altLang="ja-JP" sz="1100" dirty="0">
              <a:latin typeface="+mn-ea"/>
            </a:endParaRPr>
          </a:p>
          <a:p>
            <a:pPr marL="285750" indent="-285750">
              <a:buFont typeface="Wingdings" panose="05000000000000000000" pitchFamily="2" charset="2"/>
              <a:buChar char="n"/>
            </a:pPr>
            <a:r>
              <a:rPr lang="ja-JP" altLang="en-US" sz="1200" b="1" dirty="0">
                <a:latin typeface="+mn-ea"/>
              </a:rPr>
              <a:t>実施時期</a:t>
            </a:r>
            <a:endParaRPr lang="en-US" altLang="ja-JP" sz="1200" b="1" dirty="0">
              <a:latin typeface="+mn-ea"/>
            </a:endParaRPr>
          </a:p>
          <a:p>
            <a:r>
              <a:rPr lang="ja-JP" altLang="en-US" sz="1200" dirty="0">
                <a:latin typeface="+mn-ea"/>
              </a:rPr>
              <a:t>　通年の取り組みを土台に、「国消国産の日」を基点にした</a:t>
            </a:r>
            <a:r>
              <a:rPr lang="ja-JP" altLang="en-US" sz="1200" u="sng" dirty="0">
                <a:latin typeface="+mn-ea"/>
              </a:rPr>
              <a:t>「国消国産月間」（</a:t>
            </a:r>
            <a:r>
              <a:rPr lang="en-US" altLang="ja-JP" sz="1200" u="sng" dirty="0">
                <a:latin typeface="+mn-ea"/>
              </a:rPr>
              <a:t>10</a:t>
            </a:r>
            <a:r>
              <a:rPr lang="ja-JP" altLang="en-US" sz="1200" u="sng" dirty="0">
                <a:latin typeface="+mn-ea"/>
              </a:rPr>
              <a:t>・</a:t>
            </a:r>
            <a:r>
              <a:rPr lang="en-US" altLang="ja-JP" sz="1200" u="sng" dirty="0">
                <a:latin typeface="+mn-ea"/>
              </a:rPr>
              <a:t>11</a:t>
            </a:r>
            <a:r>
              <a:rPr lang="ja-JP" altLang="en-US" sz="1200" u="sng" dirty="0">
                <a:latin typeface="+mn-ea"/>
              </a:rPr>
              <a:t>月）を重点月間として展開</a:t>
            </a:r>
            <a:endParaRPr lang="en-US" altLang="ja-JP" sz="1100" dirty="0">
              <a:latin typeface="+mn-ea"/>
            </a:endParaRPr>
          </a:p>
          <a:p>
            <a:pPr marL="285750" indent="-285750">
              <a:buFont typeface="Wingdings" panose="05000000000000000000" pitchFamily="2" charset="2"/>
              <a:buChar char="n"/>
            </a:pPr>
            <a:r>
              <a:rPr lang="ja-JP" altLang="en-US" sz="1200" b="1" dirty="0">
                <a:latin typeface="+mn-ea"/>
              </a:rPr>
              <a:t>組織をあげた着実な実践</a:t>
            </a:r>
            <a:endParaRPr lang="en-US" altLang="ja-JP" sz="1200" b="1" dirty="0">
              <a:latin typeface="+mn-ea"/>
            </a:endParaRPr>
          </a:p>
          <a:p>
            <a:r>
              <a:rPr lang="ja-JP" altLang="en-US" sz="1200" dirty="0">
                <a:latin typeface="+mn-ea"/>
              </a:rPr>
              <a:t>　</a:t>
            </a:r>
            <a:r>
              <a:rPr lang="en-US" altLang="ja-JP" sz="1200" dirty="0">
                <a:latin typeface="+mn-ea"/>
              </a:rPr>
              <a:t>JA</a:t>
            </a:r>
            <a:r>
              <a:rPr lang="ja-JP" altLang="en-US" sz="1200" dirty="0">
                <a:latin typeface="+mn-ea"/>
              </a:rPr>
              <a:t>グループ各組織が、理事会または経営管理委員会において、各組織の統一運動の取り組みを報告・共有</a:t>
            </a:r>
            <a:endParaRPr lang="en-US" altLang="ja-JP" sz="1200" dirty="0">
              <a:latin typeface="+mn-ea"/>
            </a:endParaRPr>
          </a:p>
        </p:txBody>
      </p:sp>
      <p:sp>
        <p:nvSpPr>
          <p:cNvPr id="44" name="テキスト ボックス 43">
            <a:extLst>
              <a:ext uri="{FF2B5EF4-FFF2-40B4-BE49-F238E27FC236}">
                <a16:creationId xmlns:a16="http://schemas.microsoft.com/office/drawing/2014/main" id="{224124FD-8DFF-5E58-C7A1-E0B045F9EE0C}"/>
              </a:ext>
            </a:extLst>
          </p:cNvPr>
          <p:cNvSpPr txBox="1"/>
          <p:nvPr/>
        </p:nvSpPr>
        <p:spPr>
          <a:xfrm>
            <a:off x="4008453" y="3950283"/>
            <a:ext cx="3210210" cy="1615827"/>
          </a:xfrm>
          <a:prstGeom prst="rect">
            <a:avLst/>
          </a:prstGeom>
          <a:noFill/>
        </p:spPr>
        <p:txBody>
          <a:bodyPr wrap="square" rtlCol="0">
            <a:spAutoFit/>
          </a:bodyPr>
          <a:lstStyle/>
          <a:p>
            <a:pPr marL="171450" indent="-171450">
              <a:buFont typeface="Wingdings" panose="05000000000000000000" pitchFamily="2" charset="2"/>
              <a:buChar char="n"/>
            </a:pPr>
            <a:r>
              <a:rPr lang="en-US" altLang="ja-JP" sz="1100" u="sng" dirty="0">
                <a:latin typeface="+mn-ea"/>
              </a:rPr>
              <a:t>JA</a:t>
            </a:r>
            <a:r>
              <a:rPr lang="ja-JP" altLang="en-US" sz="1100" u="sng" dirty="0">
                <a:latin typeface="+mn-ea"/>
              </a:rPr>
              <a:t>直売所を３回訪問することを条件</a:t>
            </a:r>
            <a:r>
              <a:rPr lang="ja-JP" altLang="en-US" sz="1100" dirty="0">
                <a:latin typeface="+mn-ea"/>
              </a:rPr>
              <a:t>に、応募者が</a:t>
            </a:r>
            <a:r>
              <a:rPr lang="en-US" altLang="ja-JP" sz="1100" dirty="0">
                <a:latin typeface="+mn-ea"/>
              </a:rPr>
              <a:t>47</a:t>
            </a:r>
            <a:r>
              <a:rPr lang="ja-JP" altLang="en-US" sz="1100" dirty="0">
                <a:latin typeface="+mn-ea"/>
              </a:rPr>
              <a:t>都道府県それぞれの農畜産物・加工品から賞品を選べるキャンペーン</a:t>
            </a:r>
            <a:endParaRPr lang="en-US" altLang="ja-JP" sz="1100" dirty="0">
              <a:latin typeface="+mn-ea"/>
            </a:endParaRPr>
          </a:p>
          <a:p>
            <a:pPr marL="171450" indent="-171450">
              <a:buFont typeface="Wingdings" panose="05000000000000000000" pitchFamily="2" charset="2"/>
              <a:buChar char="n"/>
            </a:pPr>
            <a:r>
              <a:rPr lang="ja-JP" altLang="en-US" sz="1100" dirty="0">
                <a:latin typeface="+mn-ea"/>
              </a:rPr>
              <a:t>キャンペーン参加のために直売所に来店した回数（集められたスタンプ総数）は、</a:t>
            </a:r>
            <a:r>
              <a:rPr lang="ja-JP" altLang="en-US" sz="1100" u="sng" dirty="0">
                <a:latin typeface="+mn-ea"/>
              </a:rPr>
              <a:t>全国で延べ約</a:t>
            </a:r>
            <a:r>
              <a:rPr lang="en-US" altLang="ja-JP" sz="1100" u="sng" dirty="0">
                <a:latin typeface="+mn-ea"/>
              </a:rPr>
              <a:t>12</a:t>
            </a:r>
            <a:r>
              <a:rPr lang="ja-JP" altLang="en-US" sz="1100" u="sng" dirty="0">
                <a:latin typeface="+mn-ea"/>
              </a:rPr>
              <a:t>万回</a:t>
            </a:r>
            <a:r>
              <a:rPr lang="ja-JP" altLang="en-US" sz="1100" dirty="0">
                <a:latin typeface="+mn-ea"/>
              </a:rPr>
              <a:t>。そのうち、３個スタンプを集めたプレゼント応募者は、延べ約</a:t>
            </a:r>
            <a:r>
              <a:rPr lang="en-US" altLang="ja-JP" sz="1100" dirty="0">
                <a:latin typeface="+mn-ea"/>
              </a:rPr>
              <a:t>3.5</a:t>
            </a:r>
            <a:r>
              <a:rPr lang="ja-JP" altLang="en-US" sz="1100" dirty="0">
                <a:latin typeface="+mn-ea"/>
              </a:rPr>
              <a:t>万人。国消国産の意義等も掲載した専用ウェブサイトは、</a:t>
            </a:r>
            <a:r>
              <a:rPr lang="ja-JP" altLang="en-US" sz="1100" u="sng" dirty="0">
                <a:latin typeface="+mn-ea"/>
              </a:rPr>
              <a:t>約</a:t>
            </a:r>
            <a:r>
              <a:rPr lang="en-US" altLang="ja-JP" sz="1100" u="sng" dirty="0">
                <a:latin typeface="+mn-ea"/>
              </a:rPr>
              <a:t>44</a:t>
            </a:r>
            <a:r>
              <a:rPr lang="ja-JP" altLang="en-US" sz="1100" u="sng" dirty="0">
                <a:latin typeface="+mn-ea"/>
              </a:rPr>
              <a:t>万</a:t>
            </a:r>
            <a:r>
              <a:rPr lang="en-US" altLang="ja-JP" sz="1100" u="sng" dirty="0">
                <a:latin typeface="+mn-ea"/>
              </a:rPr>
              <a:t>PV</a:t>
            </a:r>
            <a:endParaRPr lang="ja-JP" altLang="en-US" sz="1100" dirty="0">
              <a:latin typeface="+mn-ea"/>
            </a:endParaRPr>
          </a:p>
          <a:p>
            <a:pPr marL="171450" indent="-171450">
              <a:buFont typeface="Wingdings" panose="05000000000000000000" pitchFamily="2" charset="2"/>
              <a:buChar char="n"/>
            </a:pPr>
            <a:endParaRPr lang="en-US" altLang="ja-JP" sz="1100" dirty="0">
              <a:latin typeface="+mn-ea"/>
            </a:endParaRPr>
          </a:p>
        </p:txBody>
      </p:sp>
      <p:sp>
        <p:nvSpPr>
          <p:cNvPr id="45" name="テキスト ボックス 44">
            <a:extLst>
              <a:ext uri="{FF2B5EF4-FFF2-40B4-BE49-F238E27FC236}">
                <a16:creationId xmlns:a16="http://schemas.microsoft.com/office/drawing/2014/main" id="{6115387B-A639-4F5C-29A7-189651B75293}"/>
              </a:ext>
            </a:extLst>
          </p:cNvPr>
          <p:cNvSpPr txBox="1"/>
          <p:nvPr/>
        </p:nvSpPr>
        <p:spPr>
          <a:xfrm>
            <a:off x="3998433" y="5626134"/>
            <a:ext cx="3210210" cy="769441"/>
          </a:xfrm>
          <a:prstGeom prst="rect">
            <a:avLst/>
          </a:prstGeom>
          <a:noFill/>
        </p:spPr>
        <p:txBody>
          <a:bodyPr wrap="square" rtlCol="0">
            <a:spAutoFit/>
          </a:bodyPr>
          <a:lstStyle/>
          <a:p>
            <a:pPr marL="171450" indent="-171450">
              <a:buFont typeface="Wingdings" panose="05000000000000000000" pitchFamily="2" charset="2"/>
              <a:buChar char="n"/>
            </a:pPr>
            <a:r>
              <a:rPr lang="ja-JP" altLang="en-US" sz="1100" dirty="0">
                <a:latin typeface="+mn-ea"/>
              </a:rPr>
              <a:t>特設ページ内で「</a:t>
            </a:r>
            <a:r>
              <a:rPr lang="ja-JP" altLang="en-US" sz="1100" u="sng" dirty="0">
                <a:latin typeface="+mn-ea"/>
              </a:rPr>
              <a:t>国消国産」の意義等について訴求する</a:t>
            </a:r>
            <a:r>
              <a:rPr lang="ja-JP" altLang="en-US" sz="1100" dirty="0">
                <a:latin typeface="+mn-ea"/>
              </a:rPr>
              <a:t>とともに、同ページ掲載商品の</a:t>
            </a:r>
            <a:r>
              <a:rPr lang="ja-JP" altLang="en-US" sz="1100" u="sng" dirty="0">
                <a:latin typeface="+mn-ea"/>
              </a:rPr>
              <a:t>送料を</a:t>
            </a:r>
            <a:r>
              <a:rPr lang="en-US" altLang="ja-JP" sz="1100" u="sng" dirty="0">
                <a:latin typeface="+mn-ea"/>
              </a:rPr>
              <a:t>JA</a:t>
            </a:r>
            <a:r>
              <a:rPr lang="ja-JP" altLang="en-US" sz="1100" u="sng" dirty="0">
                <a:latin typeface="+mn-ea"/>
              </a:rPr>
              <a:t>グループが負担する特典を付与</a:t>
            </a:r>
            <a:endParaRPr lang="en-US" altLang="ja-JP" sz="1100" u="sng" dirty="0">
              <a:latin typeface="+mn-ea"/>
            </a:endParaRPr>
          </a:p>
          <a:p>
            <a:pPr marL="171450" indent="-171450">
              <a:buFont typeface="Wingdings" panose="05000000000000000000" pitchFamily="2" charset="2"/>
              <a:buChar char="n"/>
            </a:pPr>
            <a:endParaRPr lang="en-US" altLang="ja-JP" sz="1100" dirty="0">
              <a:latin typeface="+mn-ea"/>
            </a:endParaRPr>
          </a:p>
        </p:txBody>
      </p:sp>
      <p:sp>
        <p:nvSpPr>
          <p:cNvPr id="46" name="吹き出し: 四角形 45">
            <a:extLst>
              <a:ext uri="{FF2B5EF4-FFF2-40B4-BE49-F238E27FC236}">
                <a16:creationId xmlns:a16="http://schemas.microsoft.com/office/drawing/2014/main" id="{AEEE1AC2-1C4C-99B8-FAB9-C60DF0D49731}"/>
              </a:ext>
            </a:extLst>
          </p:cNvPr>
          <p:cNvSpPr/>
          <p:nvPr/>
        </p:nvSpPr>
        <p:spPr>
          <a:xfrm>
            <a:off x="2495831" y="3487122"/>
            <a:ext cx="1356089" cy="496025"/>
          </a:xfrm>
          <a:prstGeom prst="wedgeRectCallout">
            <a:avLst>
              <a:gd name="adj1" fmla="val 1737"/>
              <a:gd name="adj2" fmla="val 40453"/>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900" dirty="0"/>
              <a:t>理解醸成とあわせて</a:t>
            </a:r>
            <a:endParaRPr lang="en-US" altLang="ja-JP" sz="900" dirty="0"/>
          </a:p>
          <a:p>
            <a:r>
              <a:rPr lang="ja-JP" altLang="en-US" sz="900" dirty="0"/>
              <a:t>行動変容に繋げる取り組みを展開</a:t>
            </a:r>
            <a:endParaRPr lang="en-US" altLang="ja-JP" sz="900" dirty="0"/>
          </a:p>
        </p:txBody>
      </p:sp>
      <p:pic>
        <p:nvPicPr>
          <p:cNvPr id="48" name="図 47" descr="スーツを着た男性と文字&#10;&#10;中程度の精度で自動的に生成された説明">
            <a:extLst>
              <a:ext uri="{FF2B5EF4-FFF2-40B4-BE49-F238E27FC236}">
                <a16:creationId xmlns:a16="http://schemas.microsoft.com/office/drawing/2014/main" id="{9A9CDFFA-B53D-69E4-0B7A-2F70732FA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3338" y="5460382"/>
            <a:ext cx="1442723" cy="1231123"/>
          </a:xfrm>
          <a:prstGeom prst="rect">
            <a:avLst/>
          </a:prstGeom>
          <a:ln>
            <a:solidFill>
              <a:schemeClr val="tx1"/>
            </a:solidFill>
          </a:ln>
        </p:spPr>
      </p:pic>
      <p:sp>
        <p:nvSpPr>
          <p:cNvPr id="3" name="スライド番号プレースホルダ 1">
            <a:extLst>
              <a:ext uri="{FF2B5EF4-FFF2-40B4-BE49-F238E27FC236}">
                <a16:creationId xmlns:a16="http://schemas.microsoft.com/office/drawing/2014/main" id="{9E198A15-E046-295B-AA62-99711C96647B}"/>
              </a:ext>
            </a:extLst>
          </p:cNvPr>
          <p:cNvSpPr txBox="1">
            <a:spLocks/>
          </p:cNvSpPr>
          <p:nvPr/>
        </p:nvSpPr>
        <p:spPr>
          <a:xfrm>
            <a:off x="6830888" y="6525345"/>
            <a:ext cx="2133600" cy="260648"/>
          </a:xfrm>
          <a:prstGeom prst="rect">
            <a:avLst/>
          </a:prstGeom>
        </p:spPr>
        <p:txBody>
          <a:bodyPr vert="horz" lIns="91440" tIns="45720" rIns="91440" bIns="45720" rtlCol="0" anchor="ctr"/>
          <a:lstStyle>
            <a:defPPr>
              <a:defRPr lang="ja-JP"/>
            </a:defPPr>
            <a:lvl1pPr marL="0" algn="r" defTabSz="914400" rtl="0" eaLnBrk="1" latinLnBrk="0" hangingPunct="1">
              <a:defRPr kumimoji="1" sz="1400" i="1" kern="1200">
                <a:solidFill>
                  <a:schemeClr val="tx1">
                    <a:tint val="75000"/>
                  </a:schemeClr>
                </a:solidFill>
                <a:latin typeface="HGS創英角ﾎﾟｯﾌﾟ体" pitchFamily="50" charset="-128"/>
                <a:ea typeface="HGS創英角ﾎﾟｯﾌﾟ体"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C0CF3E3-977F-49A5-8EC7-B81E16CC7256}" type="slidenum">
              <a:rPr lang="ja-JP" altLang="en-US" smtClean="0"/>
              <a:pPr/>
              <a:t>49</a:t>
            </a:fld>
            <a:endParaRPr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FDAD330D-94B3-3360-0A99-4A8A746FD979}"/>
              </a:ext>
            </a:extLst>
          </p:cNvPr>
          <p:cNvGraphicFramePr>
            <a:graphicFrameLocks noGrp="1"/>
          </p:cNvGraphicFramePr>
          <p:nvPr/>
        </p:nvGraphicFramePr>
        <p:xfrm>
          <a:off x="4615396" y="1650908"/>
          <a:ext cx="4415782" cy="1490060"/>
        </p:xfrm>
        <a:graphic>
          <a:graphicData uri="http://schemas.openxmlformats.org/drawingml/2006/table">
            <a:tbl>
              <a:tblPr firstRow="1" bandRow="1">
                <a:tableStyleId>{5940675A-B579-460E-94D1-54222C63F5DA}</a:tableStyleId>
              </a:tblPr>
              <a:tblGrid>
                <a:gridCol w="1012732">
                  <a:extLst>
                    <a:ext uri="{9D8B030D-6E8A-4147-A177-3AD203B41FA5}">
                      <a16:colId xmlns:a16="http://schemas.microsoft.com/office/drawing/2014/main" val="3505178177"/>
                    </a:ext>
                  </a:extLst>
                </a:gridCol>
                <a:gridCol w="1701525">
                  <a:extLst>
                    <a:ext uri="{9D8B030D-6E8A-4147-A177-3AD203B41FA5}">
                      <a16:colId xmlns:a16="http://schemas.microsoft.com/office/drawing/2014/main" val="66010041"/>
                    </a:ext>
                  </a:extLst>
                </a:gridCol>
                <a:gridCol w="1701525">
                  <a:extLst>
                    <a:ext uri="{9D8B030D-6E8A-4147-A177-3AD203B41FA5}">
                      <a16:colId xmlns:a16="http://schemas.microsoft.com/office/drawing/2014/main" val="3565619787"/>
                    </a:ext>
                  </a:extLst>
                </a:gridCol>
              </a:tblGrid>
              <a:tr h="334970">
                <a:tc>
                  <a:txBody>
                    <a:bodyPr/>
                    <a:lstStyle/>
                    <a:p>
                      <a:pPr algn="ctr"/>
                      <a:r>
                        <a:rPr kumimoji="1" lang="ja-JP" altLang="en-US" sz="1200" b="0" dirty="0">
                          <a:solidFill>
                            <a:sysClr val="windowText" lastClr="000000"/>
                          </a:solidFill>
                          <a:latin typeface="ＭＳ ゴシック" panose="020B0609070205080204" pitchFamily="49" charset="-128"/>
                          <a:ea typeface="ＭＳ ゴシック" panose="020B0609070205080204" pitchFamily="49" charset="-128"/>
                        </a:rPr>
                        <a:t>都道府県</a:t>
                      </a:r>
                    </a:p>
                  </a:txBody>
                  <a:tcPr anchor="ctr">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kumimoji="1" lang="ja-JP" altLang="en-US" sz="1200" b="0" dirty="0">
                          <a:solidFill>
                            <a:sysClr val="windowText" lastClr="000000"/>
                          </a:solidFill>
                          <a:latin typeface="ＭＳ ゴシック" panose="020B0609070205080204" pitchFamily="49" charset="-128"/>
                          <a:ea typeface="ＭＳ ゴシック" panose="020B0609070205080204" pitchFamily="49" charset="-128"/>
                        </a:rPr>
                        <a:t>令和５年度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kumimoji="1" lang="ja-JP" altLang="en-US" sz="1200" b="0" dirty="0">
                          <a:solidFill>
                            <a:sysClr val="windowText" lastClr="000000"/>
                          </a:solidFill>
                          <a:latin typeface="ＭＳ ゴシック" panose="020B0609070205080204" pitchFamily="49" charset="-128"/>
                          <a:ea typeface="ＭＳ ゴシック" panose="020B0609070205080204" pitchFamily="49" charset="-128"/>
                        </a:rPr>
                        <a:t>参考：令和４年度</a:t>
                      </a:r>
                    </a:p>
                  </a:txBody>
                  <a:tcPr anchor="ctr">
                    <a:lnL w="12700" cap="flat" cmpd="sng" algn="ctr">
                      <a:solidFill>
                        <a:schemeClr val="tx1"/>
                      </a:solidFill>
                      <a:prstDash val="solid"/>
                      <a:round/>
                      <a:headEnd type="none" w="med" len="med"/>
                      <a:tailEnd type="none" w="med" len="med"/>
                    </a:lnL>
                    <a:solidFill>
                      <a:schemeClr val="accent5">
                        <a:lumMod val="40000"/>
                        <a:lumOff val="60000"/>
                      </a:schemeClr>
                    </a:solidFill>
                  </a:tcPr>
                </a:tc>
                <a:extLst>
                  <a:ext uri="{0D108BD9-81ED-4DB2-BD59-A6C34878D82A}">
                    <a16:rowId xmlns:a16="http://schemas.microsoft.com/office/drawing/2014/main" val="2224355685"/>
                  </a:ext>
                </a:extLst>
              </a:tr>
              <a:tr h="385030">
                <a:tc>
                  <a:txBody>
                    <a:bodyPr/>
                    <a:lstStyle/>
                    <a:p>
                      <a:pPr algn="ctr" fontAlgn="ct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都道府県合計</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33,062,686</a:t>
                      </a:r>
                      <a:r>
                        <a:rPr lang="ja-JP" altLang="en-US"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19,826,338</a:t>
                      </a: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7307642"/>
                  </a:ext>
                </a:extLst>
              </a:tr>
              <a:tr h="385030">
                <a:tc>
                  <a:txBody>
                    <a:bodyPr/>
                    <a:lstStyle/>
                    <a:p>
                      <a:pPr algn="ctr" fontAlgn="ct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全国段階合計</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61,565,173</a:t>
                      </a:r>
                      <a:r>
                        <a:rPr lang="ja-JP" altLang="en-US"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27,753,500</a:t>
                      </a: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13965515"/>
                  </a:ext>
                </a:extLst>
              </a:tr>
              <a:tr h="385030">
                <a:tc>
                  <a:txBody>
                    <a:bodyPr/>
                    <a:lstStyle/>
                    <a:p>
                      <a:pPr algn="ctr" fontAlgn="ct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総合計</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94,627,859</a:t>
                      </a:r>
                      <a:r>
                        <a:rPr lang="ja-JP" altLang="en-US"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600" b="1"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47,579,838</a:t>
                      </a:r>
                      <a:r>
                        <a:rPr lang="ja-JP" altLang="en-US"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rPr>
                        <a:t>（人）</a:t>
                      </a:r>
                      <a:endParaRPr lang="en-US" altLang="ja-JP" sz="1200" b="0" i="0" u="none" strike="noStrike" dirty="0">
                        <a:solidFill>
                          <a:sysClr val="windowText" lastClr="000000"/>
                        </a:solidFill>
                        <a:effectLst/>
                        <a:latin typeface="ＭＳ ゴシック" panose="020B0609070205080204" pitchFamily="49" charset="-128"/>
                        <a:ea typeface="ＭＳ ゴシック" panose="020B0609070205080204" pitchFamily="49" charset="-128"/>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68595795"/>
                  </a:ext>
                </a:extLst>
              </a:tr>
            </a:tbl>
          </a:graphicData>
        </a:graphic>
      </p:graphicFrame>
      <p:sp>
        <p:nvSpPr>
          <p:cNvPr id="33" name="角丸四角形 5">
            <a:extLst>
              <a:ext uri="{FF2B5EF4-FFF2-40B4-BE49-F238E27FC236}">
                <a16:creationId xmlns:a16="http://schemas.microsoft.com/office/drawing/2014/main" id="{09E4EEB7-9FC9-E6AC-DB35-CA66AC881CC6}"/>
              </a:ext>
            </a:extLst>
          </p:cNvPr>
          <p:cNvSpPr/>
          <p:nvPr/>
        </p:nvSpPr>
        <p:spPr>
          <a:xfrm>
            <a:off x="45361" y="692696"/>
            <a:ext cx="9053277" cy="608228"/>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1600" b="1" dirty="0">
                <a:solidFill>
                  <a:schemeClr val="tx1"/>
                </a:solidFill>
                <a:latin typeface="ＭＳ Ｐゴシック" panose="020B0600070205080204" pitchFamily="50" charset="-128"/>
                <a:ea typeface="ＭＳ Ｐゴシック" panose="020B0600070205080204" pitchFamily="50" charset="-128"/>
              </a:rPr>
              <a:t>　国消国産月間を中心として、</a:t>
            </a:r>
            <a:r>
              <a:rPr lang="en-US" altLang="ja-JP" sz="1600" b="1" dirty="0">
                <a:solidFill>
                  <a:schemeClr val="tx1"/>
                </a:solidFill>
                <a:latin typeface="ＭＳ Ｐゴシック" panose="020B0600070205080204" pitchFamily="50" charset="-128"/>
                <a:ea typeface="ＭＳ Ｐゴシック" panose="020B0600070205080204" pitchFamily="50" charset="-128"/>
              </a:rPr>
              <a:t>JA</a:t>
            </a:r>
            <a:r>
              <a:rPr lang="ja-JP" altLang="en-US" sz="1600" b="1" dirty="0">
                <a:solidFill>
                  <a:schemeClr val="tx1"/>
                </a:solidFill>
                <a:latin typeface="ＭＳ Ｐゴシック" panose="020B0600070205080204" pitchFamily="50" charset="-128"/>
                <a:ea typeface="ＭＳ Ｐゴシック" panose="020B0600070205080204" pitchFamily="50" charset="-128"/>
              </a:rPr>
              <a:t>グループを挙げて、国民理解醸成と行動変容のための各種施策を実施、延べ約</a:t>
            </a:r>
            <a:r>
              <a:rPr lang="en-US" altLang="ja-JP" sz="1600" b="1" dirty="0">
                <a:solidFill>
                  <a:schemeClr val="tx1"/>
                </a:solidFill>
                <a:latin typeface="ＭＳ Ｐゴシック" panose="020B0600070205080204" pitchFamily="50" charset="-128"/>
                <a:ea typeface="ＭＳ Ｐゴシック" panose="020B0600070205080204" pitchFamily="50" charset="-128"/>
              </a:rPr>
              <a:t>9,463</a:t>
            </a:r>
            <a:r>
              <a:rPr lang="ja-JP" altLang="en-US" sz="1600" b="1" dirty="0">
                <a:solidFill>
                  <a:schemeClr val="tx1"/>
                </a:solidFill>
                <a:latin typeface="ＭＳ Ｐゴシック" panose="020B0600070205080204" pitchFamily="50" charset="-128"/>
                <a:ea typeface="ＭＳ Ｐゴシック" panose="020B0600070205080204" pitchFamily="50" charset="-128"/>
              </a:rPr>
              <a:t>万人に情報発信</a:t>
            </a:r>
            <a:endParaRPr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B71B61AE-EB5D-2927-0EE2-8D8523D25F08}"/>
              </a:ext>
            </a:extLst>
          </p:cNvPr>
          <p:cNvSpPr txBox="1"/>
          <p:nvPr/>
        </p:nvSpPr>
        <p:spPr>
          <a:xfrm>
            <a:off x="100601" y="1342659"/>
            <a:ext cx="4415783" cy="1754326"/>
          </a:xfrm>
          <a:prstGeom prst="rect">
            <a:avLst/>
          </a:prstGeom>
          <a:solidFill>
            <a:schemeClr val="accent4">
              <a:lumMod val="20000"/>
              <a:lumOff val="80000"/>
            </a:schemeClr>
          </a:solidFill>
        </p:spPr>
        <p:txBody>
          <a:bodyPr wrap="square">
            <a:spAutoFit/>
          </a:bodyPr>
          <a:lstStyle/>
          <a:p>
            <a:pPr marL="182563" indent="-182563" algn="just"/>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JA</a:t>
            </a:r>
            <a:r>
              <a:rPr lang="ja-JP" altLang="en-US" sz="1200" dirty="0">
                <a:latin typeface="ＭＳ ゴシック" panose="020B0609070205080204" pitchFamily="49" charset="-128"/>
                <a:ea typeface="ＭＳ ゴシック" panose="020B0609070205080204" pitchFamily="49" charset="-128"/>
              </a:rPr>
              <a:t>都道府県中央会に実施した、「</a:t>
            </a:r>
            <a:r>
              <a:rPr lang="ja-JP" altLang="ja-JP" sz="1200" dirty="0">
                <a:latin typeface="ＭＳ ゴシック" panose="020B0609070205080204" pitchFamily="49" charset="-128"/>
                <a:ea typeface="ＭＳ ゴシック" panose="020B0609070205080204" pitchFamily="49" charset="-128"/>
              </a:rPr>
              <a:t>令和５年度「国消国産」</a:t>
            </a:r>
            <a:r>
              <a:rPr lang="en-US" altLang="ja-JP" sz="1200" dirty="0">
                <a:latin typeface="ＭＳ ゴシック" panose="020B0609070205080204" pitchFamily="49" charset="-128"/>
                <a:ea typeface="ＭＳ ゴシック" panose="020B0609070205080204" pitchFamily="49" charset="-128"/>
              </a:rPr>
              <a:t>JA</a:t>
            </a:r>
            <a:r>
              <a:rPr lang="ja-JP" altLang="ja-JP" sz="1200" dirty="0">
                <a:latin typeface="ＭＳ ゴシック" panose="020B0609070205080204" pitchFamily="49" charset="-128"/>
                <a:ea typeface="ＭＳ ゴシック" panose="020B0609070205080204" pitchFamily="49" charset="-128"/>
              </a:rPr>
              <a:t>グループ統一運動の取り組み調査</a:t>
            </a:r>
            <a:r>
              <a:rPr lang="ja-JP" altLang="en-US" sz="1200" dirty="0">
                <a:latin typeface="ＭＳ ゴシック" panose="020B0609070205080204" pitchFamily="49" charset="-128"/>
                <a:ea typeface="ＭＳ ゴシック" panose="020B0609070205080204" pitchFamily="49" charset="-128"/>
              </a:rPr>
              <a:t>」によると、今年度は、</a:t>
            </a:r>
            <a:r>
              <a:rPr lang="en-US" altLang="ja-JP" sz="1200" dirty="0">
                <a:latin typeface="ＭＳ ゴシック" panose="020B0609070205080204" pitchFamily="49" charset="-128"/>
                <a:ea typeface="ＭＳ ゴシック" panose="020B0609070205080204" pitchFamily="49" charset="-128"/>
              </a:rPr>
              <a:t>47</a:t>
            </a:r>
            <a:r>
              <a:rPr lang="ja-JP" altLang="en-US" sz="1200" dirty="0">
                <a:latin typeface="ＭＳ ゴシック" panose="020B0609070205080204" pitchFamily="49" charset="-128"/>
                <a:ea typeface="ＭＳ ゴシック" panose="020B0609070205080204" pitchFamily="49" charset="-128"/>
              </a:rPr>
              <a:t>都道府県域で延べ約</a:t>
            </a:r>
            <a:r>
              <a:rPr lang="en-US" altLang="ja-JP" sz="1200" dirty="0">
                <a:latin typeface="ＭＳ ゴシック" panose="020B0609070205080204" pitchFamily="49" charset="-128"/>
                <a:ea typeface="ＭＳ ゴシック" panose="020B0609070205080204" pitchFamily="49" charset="-128"/>
              </a:rPr>
              <a:t>3,306</a:t>
            </a:r>
            <a:r>
              <a:rPr lang="ja-JP" altLang="en-US" sz="1200" dirty="0">
                <a:latin typeface="ＭＳ ゴシック" panose="020B0609070205080204" pitchFamily="49" charset="-128"/>
                <a:ea typeface="ＭＳ ゴシック" panose="020B0609070205080204" pitchFamily="49" charset="-128"/>
              </a:rPr>
              <a:t>万人に情報発信</a:t>
            </a:r>
            <a:endParaRPr lang="en-US" altLang="ja-JP" sz="1200" dirty="0">
              <a:latin typeface="ＭＳ ゴシック" panose="020B0609070205080204" pitchFamily="49" charset="-128"/>
              <a:ea typeface="ＭＳ ゴシック" panose="020B0609070205080204" pitchFamily="49" charset="-128"/>
            </a:endParaRPr>
          </a:p>
          <a:p>
            <a:pPr marL="182563" indent="-182563" algn="just"/>
            <a:r>
              <a:rPr lang="ja-JP" altLang="en-US" sz="1200" dirty="0">
                <a:latin typeface="ＭＳ ゴシック" panose="020B0609070205080204" pitchFamily="49" charset="-128"/>
                <a:ea typeface="ＭＳ ゴシック" panose="020B0609070205080204" pitchFamily="49" charset="-128"/>
              </a:rPr>
              <a:t>○　全中の取り組み、および全国８連による</a:t>
            </a:r>
            <a:r>
              <a:rPr lang="en-US" altLang="ja-JP" sz="1200" dirty="0">
                <a:latin typeface="ＭＳ ゴシック" panose="020B0609070205080204" pitchFamily="49" charset="-128"/>
                <a:ea typeface="ＭＳ ゴシック" panose="020B0609070205080204" pitchFamily="49" charset="-128"/>
              </a:rPr>
              <a:t>JA</a:t>
            </a:r>
            <a:r>
              <a:rPr lang="ja-JP" altLang="en-US" sz="1200" dirty="0">
                <a:latin typeface="ＭＳ ゴシック" panose="020B0609070205080204" pitchFamily="49" charset="-128"/>
                <a:ea typeface="ＭＳ ゴシック" panose="020B0609070205080204" pitchFamily="49" charset="-128"/>
              </a:rPr>
              <a:t>グループ国消国産推進事業など全国段階の取り組みでは、延べ約</a:t>
            </a:r>
            <a:r>
              <a:rPr lang="en-US" altLang="ja-JP" sz="1200" dirty="0">
                <a:latin typeface="ＭＳ ゴシック" panose="020B0609070205080204" pitchFamily="49" charset="-128"/>
                <a:ea typeface="ＭＳ ゴシック" panose="020B0609070205080204" pitchFamily="49" charset="-128"/>
              </a:rPr>
              <a:t>6,157</a:t>
            </a:r>
            <a:r>
              <a:rPr lang="ja-JP" altLang="en-US" sz="1200" dirty="0">
                <a:latin typeface="ＭＳ ゴシック" panose="020B0609070205080204" pitchFamily="49" charset="-128"/>
                <a:ea typeface="ＭＳ ゴシック" panose="020B0609070205080204" pitchFamily="49" charset="-128"/>
              </a:rPr>
              <a:t>万人に情報発信</a:t>
            </a:r>
            <a:endParaRPr lang="en-US" altLang="ja-JP" sz="1200" dirty="0">
              <a:latin typeface="ＭＳ ゴシック" panose="020B0609070205080204" pitchFamily="49" charset="-128"/>
              <a:ea typeface="ＭＳ ゴシック" panose="020B0609070205080204" pitchFamily="49" charset="-128"/>
            </a:endParaRPr>
          </a:p>
          <a:p>
            <a:pPr marL="182563" indent="-182563" algn="just"/>
            <a:r>
              <a:rPr lang="ja-JP" altLang="en-US" sz="1200" dirty="0">
                <a:latin typeface="ＭＳ ゴシック" panose="020B0609070205080204" pitchFamily="49" charset="-128"/>
                <a:ea typeface="ＭＳ ゴシック" panose="020B0609070205080204" pitchFamily="49" charset="-128"/>
              </a:rPr>
              <a:t>○　今年度実施した国民理解醸成の取り組みについては、約２割弱の県域が「とても良かった」、約６割強の県域が「良かった」と評価</a:t>
            </a:r>
            <a:endParaRPr lang="en-US" altLang="ja-JP" sz="1200" dirty="0">
              <a:latin typeface="ＭＳ ゴシック" panose="020B0609070205080204" pitchFamily="49" charset="-128"/>
              <a:ea typeface="ＭＳ ゴシック" panose="020B0609070205080204" pitchFamily="49" charset="-128"/>
            </a:endParaRPr>
          </a:p>
        </p:txBody>
      </p:sp>
      <p:graphicFrame>
        <p:nvGraphicFramePr>
          <p:cNvPr id="43" name="グラフ 42">
            <a:extLst>
              <a:ext uri="{FF2B5EF4-FFF2-40B4-BE49-F238E27FC236}">
                <a16:creationId xmlns:a16="http://schemas.microsoft.com/office/drawing/2014/main" id="{9644C0B5-FCA4-4CD0-8516-740CD49C5D34}"/>
              </a:ext>
            </a:extLst>
          </p:cNvPr>
          <p:cNvGraphicFramePr>
            <a:graphicFrameLocks/>
          </p:cNvGraphicFramePr>
          <p:nvPr/>
        </p:nvGraphicFramePr>
        <p:xfrm>
          <a:off x="4965724" y="2814540"/>
          <a:ext cx="4786163" cy="3169921"/>
        </p:xfrm>
        <a:graphic>
          <a:graphicData uri="http://schemas.openxmlformats.org/drawingml/2006/chart">
            <c:chart xmlns:c="http://schemas.openxmlformats.org/drawingml/2006/chart" xmlns:r="http://schemas.openxmlformats.org/officeDocument/2006/relationships" r:id="rId3"/>
          </a:graphicData>
        </a:graphic>
      </p:graphicFrame>
      <p:sp>
        <p:nvSpPr>
          <p:cNvPr id="44" name="四角形: 角を丸くする 43">
            <a:extLst>
              <a:ext uri="{FF2B5EF4-FFF2-40B4-BE49-F238E27FC236}">
                <a16:creationId xmlns:a16="http://schemas.microsoft.com/office/drawing/2014/main" id="{3AA35AA9-6F5A-EB57-DC3B-A527C35F5AF3}"/>
              </a:ext>
            </a:extLst>
          </p:cNvPr>
          <p:cNvSpPr/>
          <p:nvPr/>
        </p:nvSpPr>
        <p:spPr>
          <a:xfrm>
            <a:off x="4502885" y="3200259"/>
            <a:ext cx="2132008" cy="322206"/>
          </a:xfrm>
          <a:prstGeom prst="round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tIns="78000" bIns="39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4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平均評価：</a:t>
            </a:r>
            <a:r>
              <a:rPr lang="en-US" altLang="ja-JP" sz="18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3.9</a:t>
            </a:r>
            <a:r>
              <a:rPr lang="en-US" altLang="ja-JP" sz="14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/5</a:t>
            </a:r>
          </a:p>
        </p:txBody>
      </p:sp>
      <p:sp>
        <p:nvSpPr>
          <p:cNvPr id="45" name="四角形: 角を丸くする 44">
            <a:extLst>
              <a:ext uri="{FF2B5EF4-FFF2-40B4-BE49-F238E27FC236}">
                <a16:creationId xmlns:a16="http://schemas.microsoft.com/office/drawing/2014/main" id="{C4028DAA-4E5D-9606-3064-CCBFDC3013EB}"/>
              </a:ext>
            </a:extLst>
          </p:cNvPr>
          <p:cNvSpPr/>
          <p:nvPr/>
        </p:nvSpPr>
        <p:spPr>
          <a:xfrm>
            <a:off x="4557091" y="1346259"/>
            <a:ext cx="1786906" cy="231409"/>
          </a:xfrm>
          <a:prstGeom prst="round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tIns="78000" bIns="39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情報発信の対象者数</a:t>
            </a:r>
            <a:endParaRPr lang="en-US" altLang="ja-JP" sz="12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6" name="グループ化 45">
            <a:extLst>
              <a:ext uri="{FF2B5EF4-FFF2-40B4-BE49-F238E27FC236}">
                <a16:creationId xmlns:a16="http://schemas.microsoft.com/office/drawing/2014/main" id="{20B07355-0FE6-40EF-20B4-84DEE492A88D}"/>
              </a:ext>
            </a:extLst>
          </p:cNvPr>
          <p:cNvGrpSpPr/>
          <p:nvPr/>
        </p:nvGrpSpPr>
        <p:grpSpPr>
          <a:xfrm>
            <a:off x="467544" y="3140967"/>
            <a:ext cx="1853002" cy="2082485"/>
            <a:chOff x="7805892" y="658106"/>
            <a:chExt cx="2852921" cy="3245570"/>
          </a:xfrm>
        </p:grpSpPr>
        <p:pic>
          <p:nvPicPr>
            <p:cNvPr id="47" name="図 46">
              <a:extLst>
                <a:ext uri="{FF2B5EF4-FFF2-40B4-BE49-F238E27FC236}">
                  <a16:creationId xmlns:a16="http://schemas.microsoft.com/office/drawing/2014/main" id="{8AC215A5-95A0-0479-287D-414C593D18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7547" y="819658"/>
              <a:ext cx="2121266" cy="3084018"/>
            </a:xfrm>
            <a:prstGeom prst="rect">
              <a:avLst/>
            </a:prstGeom>
            <a:ln>
              <a:solidFill>
                <a:schemeClr val="tx1"/>
              </a:solidFill>
            </a:ln>
          </p:spPr>
        </p:pic>
        <p:pic>
          <p:nvPicPr>
            <p:cNvPr id="48" name="図 47">
              <a:extLst>
                <a:ext uri="{FF2B5EF4-FFF2-40B4-BE49-F238E27FC236}">
                  <a16:creationId xmlns:a16="http://schemas.microsoft.com/office/drawing/2014/main" id="{A0B7262E-DEBB-75EC-81DC-53F1093598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05892" y="658106"/>
              <a:ext cx="2140325" cy="3115429"/>
            </a:xfrm>
            <a:prstGeom prst="rect">
              <a:avLst/>
            </a:prstGeom>
            <a:ln>
              <a:solidFill>
                <a:schemeClr val="tx1"/>
              </a:solidFill>
            </a:ln>
          </p:spPr>
        </p:pic>
      </p:grpSp>
      <p:pic>
        <p:nvPicPr>
          <p:cNvPr id="64" name="図 63">
            <a:extLst>
              <a:ext uri="{FF2B5EF4-FFF2-40B4-BE49-F238E27FC236}">
                <a16:creationId xmlns:a16="http://schemas.microsoft.com/office/drawing/2014/main" id="{81DD3FCA-357C-D28D-0F73-D856F4AE6759}"/>
              </a:ext>
            </a:extLst>
          </p:cNvPr>
          <p:cNvPicPr>
            <a:picLocks noChangeAspect="1"/>
          </p:cNvPicPr>
          <p:nvPr/>
        </p:nvPicPr>
        <p:blipFill>
          <a:blip r:embed="rId6"/>
          <a:stretch>
            <a:fillRect/>
          </a:stretch>
        </p:blipFill>
        <p:spPr>
          <a:xfrm>
            <a:off x="4565775" y="5658034"/>
            <a:ext cx="1960513" cy="1064983"/>
          </a:xfrm>
          <a:prstGeom prst="rect">
            <a:avLst/>
          </a:prstGeom>
          <a:ln>
            <a:solidFill>
              <a:schemeClr val="tx1"/>
            </a:solidFill>
          </a:ln>
        </p:spPr>
      </p:pic>
      <p:pic>
        <p:nvPicPr>
          <p:cNvPr id="65" name="図 64">
            <a:extLst>
              <a:ext uri="{FF2B5EF4-FFF2-40B4-BE49-F238E27FC236}">
                <a16:creationId xmlns:a16="http://schemas.microsoft.com/office/drawing/2014/main" id="{36D01A1E-D5DB-577D-3382-5928C77415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343" y="5461366"/>
            <a:ext cx="1683883" cy="1263214"/>
          </a:xfrm>
          <a:prstGeom prst="rect">
            <a:avLst/>
          </a:prstGeom>
          <a:noFill/>
          <a:ln>
            <a:solidFill>
              <a:schemeClr val="tx1"/>
            </a:solidFill>
          </a:ln>
        </p:spPr>
      </p:pic>
      <p:pic>
        <p:nvPicPr>
          <p:cNvPr id="66" name="図 65" descr="カレンダー が含まれている画像&#10;&#10;自動的に生成された説明">
            <a:extLst>
              <a:ext uri="{FF2B5EF4-FFF2-40B4-BE49-F238E27FC236}">
                <a16:creationId xmlns:a16="http://schemas.microsoft.com/office/drawing/2014/main" id="{E685A978-2806-5D1F-7C46-848C7F106A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5329" y="5481279"/>
            <a:ext cx="1820118" cy="1322325"/>
          </a:xfrm>
          <a:prstGeom prst="rect">
            <a:avLst/>
          </a:prstGeom>
          <a:ln>
            <a:solidFill>
              <a:schemeClr val="tx1"/>
            </a:solidFill>
          </a:ln>
        </p:spPr>
      </p:pic>
      <p:pic>
        <p:nvPicPr>
          <p:cNvPr id="68" name="図 67">
            <a:extLst>
              <a:ext uri="{FF2B5EF4-FFF2-40B4-BE49-F238E27FC236}">
                <a16:creationId xmlns:a16="http://schemas.microsoft.com/office/drawing/2014/main" id="{05ACBC41-9AE9-9DEE-0DDE-AA149BFA9E36}"/>
              </a:ext>
            </a:extLst>
          </p:cNvPr>
          <p:cNvPicPr>
            <a:picLocks noChangeAspect="1"/>
          </p:cNvPicPr>
          <p:nvPr/>
        </p:nvPicPr>
        <p:blipFill>
          <a:blip r:embed="rId9"/>
          <a:stretch>
            <a:fillRect/>
          </a:stretch>
        </p:blipFill>
        <p:spPr>
          <a:xfrm>
            <a:off x="2671232" y="3146714"/>
            <a:ext cx="1542582" cy="2082486"/>
          </a:xfrm>
          <a:prstGeom prst="rect">
            <a:avLst/>
          </a:prstGeom>
          <a:ln>
            <a:solidFill>
              <a:schemeClr val="tx1"/>
            </a:solidFill>
          </a:ln>
        </p:spPr>
      </p:pic>
      <p:sp>
        <p:nvSpPr>
          <p:cNvPr id="3" name="テキスト ボックス 2">
            <a:extLst>
              <a:ext uri="{FF2B5EF4-FFF2-40B4-BE49-F238E27FC236}">
                <a16:creationId xmlns:a16="http://schemas.microsoft.com/office/drawing/2014/main" id="{0C3CF45A-5C95-AE6B-C8F3-4115F3FE4269}"/>
              </a:ext>
            </a:extLst>
          </p:cNvPr>
          <p:cNvSpPr txBox="1"/>
          <p:nvPr/>
        </p:nvSpPr>
        <p:spPr>
          <a:xfrm>
            <a:off x="-14909" y="134983"/>
            <a:ext cx="9144000" cy="461665"/>
          </a:xfrm>
          <a:prstGeom prst="rect">
            <a:avLst/>
          </a:prstGeom>
          <a:noFill/>
        </p:spPr>
        <p:txBody>
          <a:bodyPr wrap="square" rtlCol="0">
            <a:spAutoFit/>
          </a:bodyPr>
          <a:lstStyle/>
          <a:p>
            <a:r>
              <a:rPr lang="ja-JP" altLang="en-US" sz="2400" dirty="0" smtClean="0">
                <a:latin typeface="HGS創英角ｺﾞｼｯｸUB" pitchFamily="50" charset="-128"/>
                <a:ea typeface="HGS創英角ｺﾞｼｯｸUB" pitchFamily="50" charset="-128"/>
              </a:rPr>
              <a:t>１　令和</a:t>
            </a:r>
            <a:r>
              <a:rPr lang="ja-JP" altLang="en-US" sz="2400" dirty="0">
                <a:latin typeface="HGS創英角ｺﾞｼｯｸUB" pitchFamily="50" charset="-128"/>
                <a:ea typeface="HGS創英角ｺﾞｼｯｸUB" pitchFamily="50" charset="-128"/>
              </a:rPr>
              <a:t>５年度「国消国産」ＪＡグループ統一運動について</a:t>
            </a:r>
          </a:p>
        </p:txBody>
      </p:sp>
      <p:cxnSp>
        <p:nvCxnSpPr>
          <p:cNvPr id="4" name="直線コネクタ 3">
            <a:extLst>
              <a:ext uri="{FF2B5EF4-FFF2-40B4-BE49-F238E27FC236}">
                <a16:creationId xmlns:a16="http://schemas.microsoft.com/office/drawing/2014/main" id="{7DEE1FB2-7BBA-5AEA-9E4B-79B0B38E8746}"/>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2" name="スライド番号プレースホルダ 1">
            <a:extLst>
              <a:ext uri="{FF2B5EF4-FFF2-40B4-BE49-F238E27FC236}">
                <a16:creationId xmlns:a16="http://schemas.microsoft.com/office/drawing/2014/main" id="{0589AE04-62CB-E11D-AA31-4CD1FB3601B4}"/>
              </a:ext>
            </a:extLst>
          </p:cNvPr>
          <p:cNvSpPr>
            <a:spLocks noGrp="1"/>
          </p:cNvSpPr>
          <p:nvPr>
            <p:ph type="sldNum" sz="quarter" idx="12"/>
          </p:nvPr>
        </p:nvSpPr>
        <p:spPr>
          <a:xfrm>
            <a:off x="6830888" y="6525345"/>
            <a:ext cx="2133600" cy="260648"/>
          </a:xfrm>
        </p:spPr>
        <p:txBody>
          <a:bodyPr/>
          <a:lstStyle/>
          <a:p>
            <a:fld id="{AC0CF3E3-977F-49A5-8EC7-B81E16CC7256}" type="slidenum">
              <a:rPr kumimoji="1" lang="ja-JP" altLang="en-US" smtClean="0"/>
              <a:pPr/>
              <a:t>50</a:t>
            </a:fld>
            <a:endParaRPr kumimoji="1" lang="ja-JP" altLang="en-US"/>
          </a:p>
        </p:txBody>
      </p:sp>
    </p:spTree>
    <p:extLst>
      <p:ext uri="{BB962C8B-B14F-4D97-AF65-F5344CB8AC3E}">
        <p14:creationId xmlns:p14="http://schemas.microsoft.com/office/powerpoint/2010/main" val="3128893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C0CF3E3-977F-49A5-8EC7-B81E16CC7256}" type="slidenum">
              <a:rPr kumimoji="1" lang="ja-JP" altLang="en-US" smtClean="0"/>
              <a:pPr/>
              <a:t>51</a:t>
            </a:fld>
            <a:endParaRPr kumimoji="1" lang="ja-JP" altLang="en-US"/>
          </a:p>
        </p:txBody>
      </p:sp>
      <p:sp>
        <p:nvSpPr>
          <p:cNvPr id="5" name="正方形/長方形 4"/>
          <p:cNvSpPr/>
          <p:nvPr/>
        </p:nvSpPr>
        <p:spPr>
          <a:xfrm>
            <a:off x="395536" y="972017"/>
            <a:ext cx="7171967" cy="523220"/>
          </a:xfrm>
          <a:prstGeom prst="rect">
            <a:avLst/>
          </a:prstGeom>
        </p:spPr>
        <p:txBody>
          <a:bodyPr wrap="square">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本県ブランド米</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400" b="1" dirty="0">
                <a:solidFill>
                  <a:prstClr val="black"/>
                </a:solidFill>
                <a:latin typeface="HG丸ｺﾞｼｯｸM-PRO" panose="020F0600000000000000" pitchFamily="50" charset="-128"/>
                <a:ea typeface="HG丸ｺﾞｼｯｸM-PRO" panose="020F0600000000000000" pitchFamily="50" charset="-128"/>
              </a:rPr>
              <a:t>雪若丸</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の認知向上＆消費拡大のＰＲとして、</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ＪＡグループ山形</a:t>
            </a:r>
            <a:endParaRPr lang="en-US" altLang="ja-JP" sz="1400" b="1" dirty="0" smtClean="0">
              <a:solidFill>
                <a:prstClr val="black"/>
              </a:solidFill>
              <a:latin typeface="HG丸ｺﾞｼｯｸM-PRO" panose="020F0600000000000000" pitchFamily="50" charset="-128"/>
              <a:ea typeface="HG丸ｺﾞｼｯｸM-PRO" panose="020F0600000000000000" pitchFamily="50" charset="-128"/>
            </a:endParaRPr>
          </a:p>
          <a:p>
            <a:r>
              <a:rPr lang="ja-JP" altLang="en-US" sz="1400" b="1" dirty="0">
                <a:solidFill>
                  <a:prstClr val="black"/>
                </a:solidFill>
                <a:latin typeface="HG丸ｺﾞｼｯｸM-PRO" panose="020F0600000000000000" pitchFamily="50" charset="-128"/>
                <a:ea typeface="HG丸ｺﾞｼｯｸM-PRO" panose="020F0600000000000000" pitchFamily="50" charset="-128"/>
              </a:rPr>
              <a:t>　 </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オリジナル「山形印</a:t>
            </a:r>
            <a:r>
              <a:rPr lang="en-US" altLang="ja-JP" sz="14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400" b="1" dirty="0" err="1" smtClean="0">
                <a:solidFill>
                  <a:prstClr val="black"/>
                </a:solidFill>
                <a:latin typeface="HG丸ｺﾞｼｯｸM-PRO" panose="020F0600000000000000" pitchFamily="50" charset="-128"/>
                <a:ea typeface="HG丸ｺﾞｼｯｸM-PRO" panose="020F0600000000000000" pitchFamily="50" charset="-128"/>
              </a:rPr>
              <a:t>いも</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煮会カレー</a:t>
            </a:r>
            <a:r>
              <a:rPr lang="en-US" altLang="ja-JP" sz="14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400"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を開発・販売</a:t>
            </a:r>
            <a:r>
              <a:rPr lang="ja-JP" altLang="en-US" sz="1400" dirty="0" smtClean="0">
                <a:latin typeface="HG丸ｺﾞｼｯｸM-PRO" panose="020F0600000000000000" pitchFamily="50" charset="-128"/>
                <a:ea typeface="HG丸ｺﾞｼｯｸM-PRO" panose="020F0600000000000000" pitchFamily="50" charset="-128"/>
              </a:rPr>
              <a:t>！</a:t>
            </a:r>
            <a:endParaRPr lang="en-US" altLang="ja-JP" sz="1400" dirty="0" smtClean="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2"/>
          <a:stretch>
            <a:fillRect/>
          </a:stretch>
        </p:blipFill>
        <p:spPr>
          <a:xfrm>
            <a:off x="899592" y="1700808"/>
            <a:ext cx="2605492" cy="1597843"/>
          </a:xfrm>
          <a:prstGeom prst="rect">
            <a:avLst/>
          </a:prstGeom>
        </p:spPr>
      </p:pic>
      <p:pic>
        <p:nvPicPr>
          <p:cNvPr id="8" name="図 7"/>
          <p:cNvPicPr>
            <a:picLocks noChangeAspect="1"/>
          </p:cNvPicPr>
          <p:nvPr/>
        </p:nvPicPr>
        <p:blipFill>
          <a:blip r:embed="rId3"/>
          <a:stretch>
            <a:fillRect/>
          </a:stretch>
        </p:blipFill>
        <p:spPr>
          <a:xfrm>
            <a:off x="925416" y="3429000"/>
            <a:ext cx="2566464" cy="1599596"/>
          </a:xfrm>
          <a:prstGeom prst="rect">
            <a:avLst/>
          </a:prstGeom>
        </p:spPr>
      </p:pic>
      <p:pic>
        <p:nvPicPr>
          <p:cNvPr id="9" name="図 8"/>
          <p:cNvPicPr>
            <a:picLocks noChangeAspect="1"/>
          </p:cNvPicPr>
          <p:nvPr/>
        </p:nvPicPr>
        <p:blipFill>
          <a:blip r:embed="rId4"/>
          <a:stretch>
            <a:fillRect/>
          </a:stretch>
        </p:blipFill>
        <p:spPr>
          <a:xfrm>
            <a:off x="971600" y="5157192"/>
            <a:ext cx="2555081" cy="1545458"/>
          </a:xfrm>
          <a:prstGeom prst="rect">
            <a:avLst/>
          </a:prstGeom>
        </p:spPr>
      </p:pic>
      <p:pic>
        <p:nvPicPr>
          <p:cNvPr id="11" name="図 10"/>
          <p:cNvPicPr>
            <a:picLocks noChangeAspect="1"/>
          </p:cNvPicPr>
          <p:nvPr/>
        </p:nvPicPr>
        <p:blipFill>
          <a:blip r:embed="rId5"/>
          <a:stretch>
            <a:fillRect/>
          </a:stretch>
        </p:blipFill>
        <p:spPr>
          <a:xfrm rot="946725">
            <a:off x="3547110" y="5550021"/>
            <a:ext cx="918092" cy="1063054"/>
          </a:xfrm>
          <a:prstGeom prst="rect">
            <a:avLst/>
          </a:prstGeom>
        </p:spPr>
      </p:pic>
      <p:pic>
        <p:nvPicPr>
          <p:cNvPr id="12" name="図 11"/>
          <p:cNvPicPr>
            <a:picLocks noChangeAspect="1"/>
          </p:cNvPicPr>
          <p:nvPr/>
        </p:nvPicPr>
        <p:blipFill>
          <a:blip r:embed="rId6"/>
          <a:stretch>
            <a:fillRect/>
          </a:stretch>
        </p:blipFill>
        <p:spPr>
          <a:xfrm rot="1043708">
            <a:off x="3633814" y="2246769"/>
            <a:ext cx="929055" cy="1091640"/>
          </a:xfrm>
          <a:prstGeom prst="rect">
            <a:avLst/>
          </a:prstGeom>
        </p:spPr>
      </p:pic>
      <p:pic>
        <p:nvPicPr>
          <p:cNvPr id="13" name="図 12"/>
          <p:cNvPicPr>
            <a:picLocks noChangeAspect="1"/>
          </p:cNvPicPr>
          <p:nvPr/>
        </p:nvPicPr>
        <p:blipFill>
          <a:blip r:embed="rId7"/>
          <a:stretch>
            <a:fillRect/>
          </a:stretch>
        </p:blipFill>
        <p:spPr>
          <a:xfrm rot="916711">
            <a:off x="3541609" y="3888571"/>
            <a:ext cx="895450" cy="1044056"/>
          </a:xfrm>
          <a:prstGeom prst="rect">
            <a:avLst/>
          </a:prstGeom>
        </p:spPr>
      </p:pic>
      <p:sp>
        <p:nvSpPr>
          <p:cNvPr id="14" name="テキスト ボックス 13">
            <a:extLst>
              <a:ext uri="{FF2B5EF4-FFF2-40B4-BE49-F238E27FC236}">
                <a16:creationId xmlns:a16="http://schemas.microsoft.com/office/drawing/2014/main" id="{90D33C45-E5B3-4374-9705-37B29FDA00BA}"/>
              </a:ext>
            </a:extLst>
          </p:cNvPr>
          <p:cNvSpPr txBox="1"/>
          <p:nvPr/>
        </p:nvSpPr>
        <p:spPr>
          <a:xfrm>
            <a:off x="4791007" y="5329756"/>
            <a:ext cx="2805329" cy="1200329"/>
          </a:xfrm>
          <a:prstGeom prst="rect">
            <a:avLst/>
          </a:prstGeom>
          <a:solidFill>
            <a:schemeClr val="bg1"/>
          </a:solidFill>
          <a:ln w="31750">
            <a:solidFill>
              <a:schemeClr val="bg2">
                <a:lumMod val="50000"/>
              </a:schemeClr>
            </a:solidFill>
          </a:ln>
        </p:spPr>
        <p:txBody>
          <a:bodyPr wrap="square" rtlCol="0">
            <a:spAutoFit/>
          </a:bodyPr>
          <a:lstStyle/>
          <a:p>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○フリーペーパーやＪＡグループ山形　</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公式Ｘ（旧</a:t>
            </a:r>
            <a:r>
              <a:rPr lang="en-US" altLang="ja-JP" sz="1200" dirty="0" smtClean="0">
                <a:latin typeface="ＭＳ ゴシック" panose="020B0609070205080204" pitchFamily="49" charset="-128"/>
                <a:ea typeface="ＭＳ ゴシック" panose="020B0609070205080204" pitchFamily="49" charset="-128"/>
              </a:rPr>
              <a:t>Twitter</a:t>
            </a:r>
            <a:r>
              <a:rPr lang="ja-JP" altLang="en-US" sz="1200" dirty="0" smtClean="0">
                <a:latin typeface="ＭＳ ゴシック" panose="020B0609070205080204" pitchFamily="49" charset="-128"/>
                <a:ea typeface="ＭＳ ゴシック" panose="020B0609070205080204" pitchFamily="49" charset="-128"/>
              </a:rPr>
              <a:t>）で、オリジナ</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ルカレーの開発プロジェクトの様子　</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や、おいしさ・魅力などを紹介。</a:t>
            </a:r>
            <a:endParaRPr lang="en-US" altLang="ja-JP" sz="1200" dirty="0" smtClean="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a:blip r:embed="rId8"/>
          <a:stretch>
            <a:fillRect/>
          </a:stretch>
        </p:blipFill>
        <p:spPr>
          <a:xfrm>
            <a:off x="7931520" y="972017"/>
            <a:ext cx="1022926" cy="5174805"/>
          </a:xfrm>
          <a:prstGeom prst="rect">
            <a:avLst/>
          </a:prstGeom>
        </p:spPr>
      </p:pic>
      <p:sp>
        <p:nvSpPr>
          <p:cNvPr id="16" name="正方形/長方形 15"/>
          <p:cNvSpPr/>
          <p:nvPr/>
        </p:nvSpPr>
        <p:spPr>
          <a:xfrm>
            <a:off x="-9333" y="44624"/>
            <a:ext cx="8685789" cy="461665"/>
          </a:xfrm>
          <a:prstGeom prst="rect">
            <a:avLst/>
          </a:prstGeom>
        </p:spPr>
        <p:txBody>
          <a:bodyPr wrap="square">
            <a:spAutoFit/>
          </a:bodyPr>
          <a:lstStyle/>
          <a:p>
            <a:r>
              <a:rPr lang="ja-JP" altLang="en-US" sz="2400" dirty="0" smtClean="0">
                <a:latin typeface="HGS創英角ｺﾞｼｯｸUB" pitchFamily="50" charset="-128"/>
                <a:ea typeface="HGS創英角ｺﾞｼｯｸUB" pitchFamily="50" charset="-128"/>
              </a:rPr>
              <a:t>２　ＪＡ</a:t>
            </a:r>
            <a:r>
              <a:rPr lang="ja-JP" altLang="en-US" sz="2400" dirty="0">
                <a:latin typeface="HGS創英角ｺﾞｼｯｸUB" pitchFamily="50" charset="-128"/>
                <a:ea typeface="HGS創英角ｺﾞｼｯｸUB" pitchFamily="50" charset="-128"/>
              </a:rPr>
              <a:t>グループ山形の</a:t>
            </a:r>
            <a:r>
              <a:rPr lang="ja-JP" altLang="en-US" sz="2400" dirty="0" smtClean="0">
                <a:latin typeface="HGS創英角ｺﾞｼｯｸUB" pitchFamily="50" charset="-128"/>
                <a:ea typeface="HGS創英角ｺﾞｼｯｸUB" pitchFamily="50" charset="-128"/>
              </a:rPr>
              <a:t>取り組み</a:t>
            </a:r>
            <a:r>
              <a:rPr lang="ja-JP" altLang="en-US" dirty="0">
                <a:latin typeface="HGS創英角ｺﾞｼｯｸUB" pitchFamily="50" charset="-128"/>
                <a:ea typeface="HGS創英角ｺﾞｼｯｸUB" pitchFamily="50" charset="-128"/>
              </a:rPr>
              <a:t>　</a:t>
            </a:r>
            <a:r>
              <a:rPr lang="ja-JP" altLang="en-US" dirty="0" smtClean="0">
                <a:latin typeface="HGS創英角ｺﾞｼｯｸUB" pitchFamily="50" charset="-128"/>
                <a:ea typeface="HGS創英角ｺﾞｼｯｸUB" pitchFamily="50" charset="-128"/>
              </a:rPr>
              <a:t>　　　　　　　　　　　　　</a:t>
            </a:r>
            <a:endParaRPr lang="en-US" altLang="ja-JP" dirty="0">
              <a:latin typeface="HGS創英角ｺﾞｼｯｸUB" pitchFamily="50" charset="-128"/>
              <a:ea typeface="HGS創英角ｺﾞｼｯｸUB" pitchFamily="50" charset="-128"/>
            </a:endParaRPr>
          </a:p>
        </p:txBody>
      </p:sp>
      <p:pic>
        <p:nvPicPr>
          <p:cNvPr id="17" name="図 1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9281" y="1576824"/>
            <a:ext cx="2005007" cy="3580368"/>
          </a:xfrm>
          <a:prstGeom prst="rect">
            <a:avLst/>
          </a:prstGeom>
          <a:noFill/>
          <a:ln>
            <a:noFill/>
          </a:ln>
        </p:spPr>
      </p:pic>
      <p:cxnSp>
        <p:nvCxnSpPr>
          <p:cNvPr id="15" name="直線コネクタ 14">
            <a:extLst>
              <a:ext uri="{FF2B5EF4-FFF2-40B4-BE49-F238E27FC236}">
                <a16:creationId xmlns:a16="http://schemas.microsoft.com/office/drawing/2014/main" id="{60F702F4-1CF8-4CEF-91B4-D1157FA8C259}"/>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72914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9559" y="6597352"/>
            <a:ext cx="2133600" cy="260648"/>
          </a:xfrm>
        </p:spPr>
        <p:txBody>
          <a:bodyPr/>
          <a:lstStyle/>
          <a:p>
            <a:fld id="{AC0CF3E3-977F-49A5-8EC7-B81E16CC7256}" type="slidenum">
              <a:rPr kumimoji="1" lang="ja-JP" altLang="en-US" smtClean="0"/>
              <a:pPr/>
              <a:t>52</a:t>
            </a:fld>
            <a:endParaRPr kumimoji="1" lang="ja-JP" altLang="en-US"/>
          </a:p>
        </p:txBody>
      </p:sp>
      <p:sp>
        <p:nvSpPr>
          <p:cNvPr id="14" name="テキスト ボックス 14"/>
          <p:cNvSpPr txBox="1"/>
          <p:nvPr/>
        </p:nvSpPr>
        <p:spPr>
          <a:xfrm>
            <a:off x="395536" y="386080"/>
            <a:ext cx="8280920" cy="73866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85750" indent="-285750">
              <a:buFont typeface="Wingdings" panose="05000000000000000000" pitchFamily="2" charset="2"/>
              <a:buChar char="ü"/>
            </a:pPr>
            <a:r>
              <a:rPr lang="ja-JP" altLang="en-US" sz="1400" b="1" dirty="0" smtClean="0">
                <a:latin typeface="HG丸ｺﾞｼｯｸM-PRO" panose="020F0600000000000000" pitchFamily="50" charset="-128"/>
                <a:ea typeface="HG丸ｺﾞｼｯｸM-PRO" panose="020F0600000000000000" pitchFamily="50" charset="-128"/>
              </a:rPr>
              <a:t>ＪＡ</a:t>
            </a:r>
            <a:r>
              <a:rPr lang="ja-JP" altLang="en-US" sz="1400" b="1" dirty="0">
                <a:latin typeface="HG丸ｺﾞｼｯｸM-PRO" panose="020F0600000000000000" pitchFamily="50" charset="-128"/>
                <a:ea typeface="HG丸ｺﾞｼｯｸM-PRO" panose="020F0600000000000000" pitchFamily="50" charset="-128"/>
              </a:rPr>
              <a:t>グループ山形公式</a:t>
            </a:r>
            <a:r>
              <a:rPr lang="en-US" altLang="ja-JP" sz="1400" b="1" dirty="0">
                <a:latin typeface="HG丸ｺﾞｼｯｸM-PRO" panose="020F0600000000000000" pitchFamily="50" charset="-128"/>
                <a:ea typeface="HG丸ｺﾞｼｯｸM-PRO" panose="020F0600000000000000" pitchFamily="50" charset="-128"/>
              </a:rPr>
              <a:t>X</a:t>
            </a:r>
            <a:r>
              <a:rPr lang="ja-JP" altLang="en-US" sz="1400" b="1" dirty="0" smtClean="0">
                <a:latin typeface="HG丸ｺﾞｼｯｸM-PRO" panose="020F0600000000000000" pitchFamily="50" charset="-128"/>
                <a:ea typeface="HG丸ｺﾞｼｯｸM-PRO" panose="020F0600000000000000" pitchFamily="50" charset="-128"/>
              </a:rPr>
              <a:t>（旧</a:t>
            </a:r>
            <a:r>
              <a:rPr lang="en-US" altLang="ja-JP" sz="1400" b="1" dirty="0" smtClean="0">
                <a:latin typeface="HG丸ｺﾞｼｯｸM-PRO" panose="020F0600000000000000" pitchFamily="50" charset="-128"/>
                <a:ea typeface="HG丸ｺﾞｼｯｸM-PRO" panose="020F0600000000000000" pitchFamily="50" charset="-128"/>
              </a:rPr>
              <a:t>Twitter</a:t>
            </a:r>
            <a:r>
              <a:rPr lang="ja-JP" altLang="en-US" sz="1400" b="1" dirty="0" smtClean="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を活用し</a:t>
            </a:r>
            <a:r>
              <a:rPr lang="ja-JP" altLang="en-US" sz="1400" dirty="0" smtClean="0">
                <a:latin typeface="HG丸ｺﾞｼｯｸM-PRO" panose="020F0600000000000000" pitchFamily="50" charset="-128"/>
                <a:ea typeface="HG丸ｺﾞｼｯｸM-PRO" panose="020F0600000000000000" pitchFamily="50" charset="-128"/>
              </a:rPr>
              <a:t>、</a:t>
            </a:r>
            <a:r>
              <a:rPr lang="ja-JP" altLang="en-US" sz="1400" b="1" dirty="0" smtClean="0">
                <a:latin typeface="HG丸ｺﾞｼｯｸM-PRO" panose="020F0600000000000000" pitchFamily="50" charset="-128"/>
                <a:ea typeface="HG丸ｺﾞｼｯｸM-PRO" panose="020F0600000000000000" pitchFamily="50" charset="-128"/>
              </a:rPr>
              <a:t>「</a:t>
            </a:r>
            <a:r>
              <a:rPr lang="ja-JP" altLang="en-US" sz="1400" b="1" dirty="0">
                <a:latin typeface="HG丸ｺﾞｼｯｸM-PRO" panose="020F0600000000000000" pitchFamily="50" charset="-128"/>
                <a:ea typeface="HG丸ｺﾞｼｯｸM-PRO" panose="020F0600000000000000" pitchFamily="50" charset="-128"/>
              </a:rPr>
              <a:t>国消国産」の意義、県産農畜産物の</a:t>
            </a:r>
            <a:r>
              <a:rPr lang="ja-JP" altLang="en-US" sz="1400" b="1" dirty="0" smtClean="0">
                <a:latin typeface="HG丸ｺﾞｼｯｸM-PRO" panose="020F0600000000000000" pitchFamily="50" charset="-128"/>
                <a:ea typeface="HG丸ｺﾞｼｯｸM-PRO" panose="020F0600000000000000" pitchFamily="50" charset="-128"/>
              </a:rPr>
              <a:t>消費拡大、食農</a:t>
            </a:r>
            <a:r>
              <a:rPr lang="ja-JP" altLang="en-US" sz="1400" b="1" dirty="0">
                <a:latin typeface="HG丸ｺﾞｼｯｸM-PRO" panose="020F0600000000000000" pitchFamily="50" charset="-128"/>
                <a:ea typeface="HG丸ｺﾞｼｯｸM-PRO" panose="020F0600000000000000" pitchFamily="50" charset="-128"/>
              </a:rPr>
              <a:t>教育の</a:t>
            </a:r>
            <a:r>
              <a:rPr lang="ja-JP" altLang="en-US" sz="1400" b="1" dirty="0" smtClean="0">
                <a:latin typeface="HG丸ｺﾞｼｯｸM-PRO" panose="020F0600000000000000" pitchFamily="50" charset="-128"/>
                <a:ea typeface="HG丸ｺﾞｼｯｸM-PRO" panose="020F0600000000000000" pitchFamily="50" charset="-128"/>
              </a:rPr>
              <a:t>取り組み</a:t>
            </a:r>
            <a:r>
              <a:rPr lang="ja-JP" altLang="en-US" sz="1400" dirty="0" smtClean="0">
                <a:latin typeface="HG丸ｺﾞｼｯｸM-PRO" panose="020F0600000000000000" pitchFamily="50" charset="-128"/>
                <a:ea typeface="HG丸ｺﾞｼｯｸM-PRO" panose="020F0600000000000000" pitchFamily="50" charset="-128"/>
              </a:rPr>
              <a:t>等</a:t>
            </a:r>
            <a:r>
              <a:rPr lang="ja-JP" altLang="en-US" sz="1400" dirty="0">
                <a:latin typeface="HG丸ｺﾞｼｯｸM-PRO" panose="020F0600000000000000" pitchFamily="50" charset="-128"/>
                <a:ea typeface="HG丸ｺﾞｼｯｸM-PRO" panose="020F0600000000000000" pitchFamily="50" charset="-128"/>
              </a:rPr>
              <a:t>に関する情報発信を</a:t>
            </a:r>
            <a:r>
              <a:rPr lang="ja-JP" altLang="en-US" sz="1400" dirty="0" smtClean="0">
                <a:latin typeface="HG丸ｺﾞｼｯｸM-PRO" panose="020F0600000000000000" pitchFamily="50" charset="-128"/>
                <a:ea typeface="HG丸ｺﾞｼｯｸM-PRO" panose="020F0600000000000000" pitchFamily="50" charset="-128"/>
              </a:rPr>
              <a:t>強化。</a:t>
            </a:r>
            <a:endParaRPr lang="en-US" altLang="ja-JP" sz="1400" dirty="0" smtClean="0">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ü"/>
            </a:pPr>
            <a:r>
              <a:rPr lang="ja-JP" altLang="en-US" sz="1400" b="1" dirty="0">
                <a:latin typeface="HG丸ｺﾞｼｯｸM-PRO" panose="020F0600000000000000" pitchFamily="50" charset="-128"/>
                <a:ea typeface="HG丸ｺﾞｼｯｸM-PRO" panose="020F0600000000000000" pitchFamily="50" charset="-128"/>
              </a:rPr>
              <a:t>フォロワー</a:t>
            </a:r>
            <a:r>
              <a:rPr lang="ja-JP" altLang="en-US" sz="1400" b="1" dirty="0" smtClean="0">
                <a:latin typeface="HG丸ｺﾞｼｯｸM-PRO" panose="020F0600000000000000" pitchFamily="50" charset="-128"/>
                <a:ea typeface="HG丸ｺﾞｼｯｸM-PRO" panose="020F0600000000000000" pitchFamily="50" charset="-128"/>
              </a:rPr>
              <a:t>数</a:t>
            </a:r>
            <a:r>
              <a:rPr lang="en-US" altLang="ja-JP" sz="1400" b="1" dirty="0" smtClean="0">
                <a:latin typeface="HG丸ｺﾞｼｯｸM-PRO" panose="020F0600000000000000" pitchFamily="50" charset="-128"/>
                <a:ea typeface="HG丸ｺﾞｼｯｸM-PRO" panose="020F0600000000000000" pitchFamily="50" charset="-128"/>
              </a:rPr>
              <a:t>84,000</a:t>
            </a:r>
            <a:r>
              <a:rPr lang="ja-JP" altLang="en-US" sz="1400" b="1" dirty="0" smtClean="0">
                <a:latin typeface="HG丸ｺﾞｼｯｸM-PRO" panose="020F0600000000000000" pitchFamily="50" charset="-128"/>
                <a:ea typeface="HG丸ｺﾞｼｯｸM-PRO" panose="020F0600000000000000" pitchFamily="50" charset="-128"/>
              </a:rPr>
              <a:t>超！</a:t>
            </a:r>
            <a:r>
              <a:rPr lang="ja-JP" altLang="en-US" sz="1400" dirty="0" smtClean="0">
                <a:latin typeface="HG丸ｺﾞｼｯｸM-PRO" panose="020F0600000000000000" pitchFamily="50" charset="-128"/>
                <a:ea typeface="HG丸ｺﾞｼｯｸM-PRO" panose="020F0600000000000000" pitchFamily="50" charset="-128"/>
              </a:rPr>
              <a:t>目標は</a:t>
            </a:r>
            <a:r>
              <a:rPr lang="en-US" altLang="ja-JP" sz="1400" dirty="0" smtClean="0">
                <a:latin typeface="HG丸ｺﾞｼｯｸM-PRO" panose="020F0600000000000000" pitchFamily="50" charset="-128"/>
                <a:ea typeface="HG丸ｺﾞｼｯｸM-PRO" panose="020F0600000000000000" pitchFamily="50" charset="-128"/>
              </a:rPr>
              <a:t>100,000</a:t>
            </a:r>
            <a:r>
              <a:rPr lang="ja-JP" altLang="en-US" sz="1400" dirty="0" smtClean="0">
                <a:latin typeface="HG丸ｺﾞｼｯｸM-PRO" panose="020F0600000000000000" pitchFamily="50" charset="-128"/>
                <a:ea typeface="HG丸ｺﾞｼｯｸM-PRO" panose="020F0600000000000000" pitchFamily="50" charset="-128"/>
              </a:rPr>
              <a:t>フォロワー！</a:t>
            </a:r>
            <a:endParaRPr lang="en-US" altLang="ja-JP" sz="1400" dirty="0">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71" y="1651297"/>
            <a:ext cx="1470733" cy="2353767"/>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700808"/>
            <a:ext cx="151285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8077" y="1484784"/>
            <a:ext cx="1661995" cy="313234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5652120" y="1196752"/>
            <a:ext cx="3240360" cy="276999"/>
          </a:xfrm>
          <a:prstGeom prst="rect">
            <a:avLst/>
          </a:prstGeom>
        </p:spPr>
        <p:txBody>
          <a:bodyPr wrap="square">
            <a:spAutoFit/>
          </a:bodyPr>
          <a:lstStyle/>
          <a:p>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食農</a:t>
            </a:r>
            <a:r>
              <a:rPr lang="ja-JP" altLang="en-US" sz="1200" b="1" dirty="0" smtClean="0">
                <a:latin typeface="ＭＳ ゴシック" panose="020B0609070205080204" pitchFamily="49" charset="-128"/>
                <a:ea typeface="ＭＳ ゴシック" panose="020B0609070205080204" pitchFamily="49" charset="-128"/>
              </a:rPr>
              <a:t>教育の取り組みに関する投稿</a:t>
            </a:r>
            <a:endParaRPr lang="en-US" altLang="ja-JP" sz="1200" b="1" dirty="0" smtClean="0">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467544" y="1279793"/>
            <a:ext cx="3240360" cy="276999"/>
          </a:xfrm>
          <a:prstGeom prst="rect">
            <a:avLst/>
          </a:prstGeom>
        </p:spPr>
        <p:txBody>
          <a:bodyPr wrap="square">
            <a:spAutoFit/>
          </a:bodyPr>
          <a:lstStyle/>
          <a:p>
            <a:r>
              <a:rPr lang="ja-JP" altLang="en-US" sz="1200" b="1" dirty="0">
                <a:latin typeface="ＭＳ ゴシック" panose="020B0609070205080204" pitchFamily="49" charset="-128"/>
                <a:ea typeface="ＭＳ ゴシック" panose="020B0609070205080204" pitchFamily="49" charset="-128"/>
              </a:rPr>
              <a:t>◇</a:t>
            </a:r>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国消</a:t>
            </a:r>
            <a:r>
              <a:rPr lang="ja-JP" altLang="en-US" sz="1200" b="1" dirty="0" smtClean="0">
                <a:latin typeface="ＭＳ ゴシック" panose="020B0609070205080204" pitchFamily="49" charset="-128"/>
                <a:ea typeface="ＭＳ ゴシック" panose="020B0609070205080204" pitchFamily="49" charset="-128"/>
              </a:rPr>
              <a:t>国産」に関する投稿</a:t>
            </a:r>
            <a:endParaRPr lang="en-US" altLang="ja-JP" sz="1200" b="1" dirty="0" smtClean="0">
              <a:latin typeface="ＭＳ ゴシック" panose="020B0609070205080204" pitchFamily="49" charset="-128"/>
              <a:ea typeface="ＭＳ ゴシック" panose="020B0609070205080204" pitchFamily="49" charset="-128"/>
            </a:endParaRPr>
          </a:p>
        </p:txBody>
      </p:sp>
      <p:sp>
        <p:nvSpPr>
          <p:cNvPr id="18" name="正方形/長方形 17"/>
          <p:cNvSpPr/>
          <p:nvPr/>
        </p:nvSpPr>
        <p:spPr>
          <a:xfrm>
            <a:off x="467544" y="4232121"/>
            <a:ext cx="3240360" cy="276999"/>
          </a:xfrm>
          <a:prstGeom prst="rect">
            <a:avLst/>
          </a:prstGeom>
        </p:spPr>
        <p:txBody>
          <a:bodyPr wrap="square">
            <a:spAutoFit/>
          </a:bodyPr>
          <a:lstStyle/>
          <a:p>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県産農畜</a:t>
            </a:r>
            <a:r>
              <a:rPr lang="ja-JP" altLang="en-US" sz="1200" b="1" dirty="0" smtClean="0">
                <a:latin typeface="ＭＳ ゴシック" panose="020B0609070205080204" pitchFamily="49" charset="-128"/>
                <a:ea typeface="ＭＳ ゴシック" panose="020B0609070205080204" pitchFamily="49" charset="-128"/>
              </a:rPr>
              <a:t>産物の消費拡大に関する投稿</a:t>
            </a:r>
            <a:endParaRPr lang="en-US" altLang="ja-JP" sz="1200" b="1" dirty="0" smtClean="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6"/>
          <a:stretch>
            <a:fillRect/>
          </a:stretch>
        </p:blipFill>
        <p:spPr>
          <a:xfrm>
            <a:off x="394310" y="4507133"/>
            <a:ext cx="1961498" cy="2143963"/>
          </a:xfrm>
          <a:prstGeom prst="rect">
            <a:avLst/>
          </a:prstGeom>
        </p:spPr>
      </p:pic>
      <p:pic>
        <p:nvPicPr>
          <p:cNvPr id="6" name="図 5"/>
          <p:cNvPicPr>
            <a:picLocks noChangeAspect="1"/>
          </p:cNvPicPr>
          <p:nvPr/>
        </p:nvPicPr>
        <p:blipFill>
          <a:blip r:embed="rId7"/>
          <a:stretch>
            <a:fillRect/>
          </a:stretch>
        </p:blipFill>
        <p:spPr>
          <a:xfrm>
            <a:off x="2461154" y="5365661"/>
            <a:ext cx="1246750" cy="1228062"/>
          </a:xfrm>
          <a:prstGeom prst="rect">
            <a:avLst/>
          </a:prstGeom>
        </p:spPr>
      </p:pic>
      <p:sp>
        <p:nvSpPr>
          <p:cNvPr id="21" name="テキスト ボックス 20">
            <a:extLst>
              <a:ext uri="{FF2B5EF4-FFF2-40B4-BE49-F238E27FC236}">
                <a16:creationId xmlns:a16="http://schemas.microsoft.com/office/drawing/2014/main" id="{90D33C45-E5B3-4374-9705-37B29FDA00BA}"/>
              </a:ext>
            </a:extLst>
          </p:cNvPr>
          <p:cNvSpPr txBox="1"/>
          <p:nvPr/>
        </p:nvSpPr>
        <p:spPr>
          <a:xfrm>
            <a:off x="5760640" y="4217020"/>
            <a:ext cx="3347864" cy="2308324"/>
          </a:xfrm>
          <a:prstGeom prst="rect">
            <a:avLst/>
          </a:prstGeom>
          <a:solidFill>
            <a:schemeClr val="bg1"/>
          </a:solidFill>
          <a:ln w="31750">
            <a:solidFill>
              <a:schemeClr val="bg2">
                <a:lumMod val="50000"/>
              </a:schemeClr>
            </a:solidFill>
          </a:ln>
        </p:spPr>
        <p:txBody>
          <a:bodyPr wrap="square" rtlCol="0">
            <a:spAutoFit/>
          </a:bodyPr>
          <a:lstStyle/>
          <a:p>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国消国産</a:t>
            </a:r>
            <a:r>
              <a:rPr lang="ja-JP" altLang="en-US" sz="1200" dirty="0" smtClean="0">
                <a:latin typeface="ＭＳ ゴシック" panose="020B0609070205080204" pitchFamily="49" charset="-128"/>
                <a:ea typeface="ＭＳ ゴシック" panose="020B0609070205080204" pitchFamily="49" charset="-128"/>
              </a:rPr>
              <a:t>」についての紹介や、県産農</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畜産物のおいしい食べ方・レシピ、食農</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　教育の取り組み内容など「食」と「農」</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に関するさまざまな情報を発信中！</a:t>
            </a:r>
            <a:endParaRPr lang="en-US" altLang="ja-JP" sz="1200" dirty="0" smtClean="0">
              <a:latin typeface="ＭＳ ゴシック" panose="020B0609070205080204" pitchFamily="49" charset="-128"/>
              <a:ea typeface="ＭＳ ゴシック" panose="020B0609070205080204" pitchFamily="49" charset="-128"/>
            </a:endParaRPr>
          </a:p>
          <a:p>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○リポスト数：</a:t>
            </a:r>
            <a:r>
              <a:rPr lang="en-US" altLang="ja-JP" sz="1200" b="1" dirty="0" smtClean="0">
                <a:latin typeface="ＭＳ ゴシック" panose="020B0609070205080204" pitchFamily="49" charset="-128"/>
                <a:ea typeface="ＭＳ ゴシック" panose="020B0609070205080204" pitchFamily="49" charset="-128"/>
              </a:rPr>
              <a:t>120,000</a:t>
            </a:r>
            <a:r>
              <a:rPr lang="ja-JP" altLang="en-US" sz="1200" b="1" dirty="0" smtClean="0">
                <a:latin typeface="ＭＳ ゴシック" panose="020B0609070205080204" pitchFamily="49" charset="-128"/>
                <a:ea typeface="ＭＳ ゴシック" panose="020B0609070205080204" pitchFamily="49" charset="-128"/>
              </a:rPr>
              <a:t>件、</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いい</a:t>
            </a:r>
            <a:r>
              <a:rPr lang="ja-JP" altLang="en-US" sz="1200" dirty="0" err="1" smtClean="0">
                <a:latin typeface="ＭＳ ゴシック" panose="020B0609070205080204" pitchFamily="49" charset="-128"/>
                <a:ea typeface="ＭＳ ゴシック" panose="020B0609070205080204" pitchFamily="49" charset="-128"/>
              </a:rPr>
              <a:t>ね</a:t>
            </a:r>
            <a:r>
              <a:rPr lang="ja-JP" altLang="en-US" sz="1200" dirty="0" smtClean="0">
                <a:latin typeface="ＭＳ ゴシック" panose="020B0609070205080204" pitchFamily="49" charset="-128"/>
                <a:ea typeface="ＭＳ ゴシック" panose="020B0609070205080204" pitchFamily="49" charset="-128"/>
              </a:rPr>
              <a:t>数　：</a:t>
            </a:r>
            <a:r>
              <a:rPr lang="en-US" altLang="ja-JP" sz="1200" b="1" dirty="0" smtClean="0">
                <a:latin typeface="ＭＳ ゴシック" panose="020B0609070205080204" pitchFamily="49" charset="-128"/>
                <a:ea typeface="ＭＳ ゴシック" panose="020B0609070205080204" pitchFamily="49" charset="-128"/>
              </a:rPr>
              <a:t>42,000</a:t>
            </a:r>
            <a:r>
              <a:rPr lang="ja-JP" altLang="en-US" sz="1200" b="1" dirty="0" smtClean="0">
                <a:latin typeface="ＭＳ ゴシック" panose="020B0609070205080204" pitchFamily="49" charset="-128"/>
                <a:ea typeface="ＭＳ ゴシック" panose="020B0609070205080204" pitchFamily="49" charset="-128"/>
              </a:rPr>
              <a:t>件、</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　コメント数：</a:t>
            </a:r>
            <a:r>
              <a:rPr lang="en-US" altLang="ja-JP" sz="1200" b="1" dirty="0" smtClean="0">
                <a:latin typeface="ＭＳ ゴシック" panose="020B0609070205080204" pitchFamily="49" charset="-128"/>
                <a:ea typeface="ＭＳ ゴシック" panose="020B0609070205080204" pitchFamily="49" charset="-128"/>
              </a:rPr>
              <a:t>6,000</a:t>
            </a:r>
            <a:r>
              <a:rPr lang="ja-JP" altLang="en-US" sz="1200" b="1" smtClean="0">
                <a:latin typeface="ＭＳ ゴシック" panose="020B0609070205080204" pitchFamily="49" charset="-128"/>
                <a:ea typeface="ＭＳ ゴシック" panose="020B0609070205080204" pitchFamily="49" charset="-128"/>
              </a:rPr>
              <a:t>件、</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インプレッション数：</a:t>
            </a:r>
            <a:r>
              <a:rPr lang="en-US" altLang="ja-JP" sz="1200" b="1" dirty="0" smtClean="0">
                <a:latin typeface="ＭＳ ゴシック" panose="020B0609070205080204" pitchFamily="49" charset="-128"/>
                <a:ea typeface="ＭＳ ゴシック" panose="020B0609070205080204" pitchFamily="49" charset="-128"/>
              </a:rPr>
              <a:t>5,930,000</a:t>
            </a:r>
            <a:r>
              <a:rPr lang="ja-JP" altLang="en-US" sz="1200" b="1" dirty="0" smtClean="0">
                <a:latin typeface="ＭＳ ゴシック" panose="020B0609070205080204" pitchFamily="49" charset="-128"/>
                <a:ea typeface="ＭＳ ゴシック" panose="020B0609070205080204" pitchFamily="49" charset="-128"/>
              </a:rPr>
              <a:t>件</a:t>
            </a:r>
            <a:r>
              <a:rPr lang="ja-JP" altLang="en-US" sz="1200" dirty="0" smtClean="0">
                <a:latin typeface="ＭＳ ゴシック" panose="020B0609070205080204" pitchFamily="49" charset="-128"/>
                <a:ea typeface="ＭＳ ゴシック" panose="020B0609070205080204" pitchFamily="49" charset="-128"/>
              </a:rPr>
              <a:t>を突破！</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dirty="0" smtClean="0">
                <a:latin typeface="ＭＳ ゴシック" panose="020B0609070205080204" pitchFamily="49" charset="-128"/>
                <a:ea typeface="ＭＳ ゴシック" panose="020B0609070205080204" pitchFamily="49" charset="-128"/>
              </a:rPr>
              <a:t>　</a:t>
            </a:r>
            <a:r>
              <a:rPr lang="en-US"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令和</a:t>
            </a:r>
            <a:r>
              <a:rPr lang="en-US" altLang="ja-JP" sz="1200" dirty="0" smtClean="0">
                <a:latin typeface="ＭＳ ゴシック" panose="020B0609070205080204" pitchFamily="49" charset="-128"/>
                <a:ea typeface="ＭＳ ゴシック" panose="020B0609070205080204" pitchFamily="49" charset="-128"/>
              </a:rPr>
              <a:t>5</a:t>
            </a:r>
            <a:r>
              <a:rPr lang="ja-JP" altLang="en-US" sz="1200" dirty="0" smtClean="0">
                <a:latin typeface="ＭＳ ゴシック" panose="020B0609070205080204" pitchFamily="49" charset="-128"/>
                <a:ea typeface="ＭＳ ゴシック" panose="020B0609070205080204" pitchFamily="49" charset="-128"/>
              </a:rPr>
              <a:t>年度実績（</a:t>
            </a:r>
            <a:r>
              <a:rPr lang="en-US" altLang="ja-JP" sz="1200" dirty="0" smtClean="0">
                <a:latin typeface="ＭＳ ゴシック" panose="020B0609070205080204" pitchFamily="49" charset="-128"/>
                <a:ea typeface="ＭＳ ゴシック" panose="020B0609070205080204" pitchFamily="49" charset="-128"/>
              </a:rPr>
              <a:t>2</a:t>
            </a:r>
            <a:r>
              <a:rPr lang="ja-JP" altLang="en-US" sz="1200" dirty="0" smtClean="0">
                <a:latin typeface="ＭＳ ゴシック" panose="020B0609070205080204" pitchFamily="49" charset="-128"/>
                <a:ea typeface="ＭＳ ゴシック" panose="020B0609070205080204" pitchFamily="49" charset="-128"/>
              </a:rPr>
              <a:t>月</a:t>
            </a:r>
            <a:r>
              <a:rPr lang="en-US" altLang="ja-JP" sz="1200" dirty="0" smtClean="0">
                <a:latin typeface="ＭＳ ゴシック" panose="020B0609070205080204" pitchFamily="49" charset="-128"/>
                <a:ea typeface="ＭＳ ゴシック" panose="020B0609070205080204" pitchFamily="49" charset="-128"/>
              </a:rPr>
              <a:t>8</a:t>
            </a:r>
            <a:r>
              <a:rPr lang="ja-JP" altLang="en-US" sz="1200" dirty="0" smtClean="0">
                <a:latin typeface="ＭＳ ゴシック" panose="020B0609070205080204" pitchFamily="49" charset="-128"/>
                <a:ea typeface="ＭＳ ゴシック" panose="020B0609070205080204" pitchFamily="49" charset="-128"/>
              </a:rPr>
              <a:t>日現在）</a:t>
            </a:r>
            <a:endParaRPr lang="en-US" altLang="ja-JP" sz="1200" dirty="0" smtClean="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a:blip r:embed="rId8"/>
          <a:stretch>
            <a:fillRect/>
          </a:stretch>
        </p:blipFill>
        <p:spPr>
          <a:xfrm>
            <a:off x="5845125" y="1556793"/>
            <a:ext cx="2255268" cy="2544452"/>
          </a:xfrm>
          <a:prstGeom prst="rect">
            <a:avLst/>
          </a:prstGeom>
        </p:spPr>
      </p:pic>
      <p:pic>
        <p:nvPicPr>
          <p:cNvPr id="3" name="図 2"/>
          <p:cNvPicPr>
            <a:picLocks noChangeAspect="1"/>
          </p:cNvPicPr>
          <p:nvPr/>
        </p:nvPicPr>
        <p:blipFill>
          <a:blip r:embed="rId9"/>
          <a:stretch>
            <a:fillRect/>
          </a:stretch>
        </p:blipFill>
        <p:spPr>
          <a:xfrm>
            <a:off x="3525383" y="4724891"/>
            <a:ext cx="2126737" cy="1868831"/>
          </a:xfrm>
          <a:prstGeom prst="rect">
            <a:avLst/>
          </a:prstGeom>
        </p:spPr>
      </p:pic>
    </p:spTree>
    <p:extLst>
      <p:ext uri="{BB962C8B-B14F-4D97-AF65-F5344CB8AC3E}">
        <p14:creationId xmlns:p14="http://schemas.microsoft.com/office/powerpoint/2010/main" val="2466305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80421" y="1052736"/>
            <a:ext cx="3892349" cy="1782301"/>
          </a:xfrm>
          <a:prstGeom prst="rect">
            <a:avLst/>
          </a:prstGeom>
        </p:spPr>
      </p:pic>
      <p:sp>
        <p:nvSpPr>
          <p:cNvPr id="23" name="正方形/長方形 22"/>
          <p:cNvSpPr/>
          <p:nvPr/>
        </p:nvSpPr>
        <p:spPr>
          <a:xfrm>
            <a:off x="189655" y="336772"/>
            <a:ext cx="9144001" cy="5124480"/>
          </a:xfrm>
          <a:prstGeom prst="rect">
            <a:avLst/>
          </a:prstGeom>
        </p:spPr>
        <p:txBody>
          <a:bodyPr wrap="square">
            <a:spAutoFit/>
          </a:bodyPr>
          <a:lstStyle/>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ＪＡグループ山形公式ウェブサイト</a:t>
            </a:r>
            <a:r>
              <a:rPr lang="ja-JP" altLang="en-US" sz="1400" dirty="0" smtClean="0">
                <a:latin typeface="HG丸ｺﾞｼｯｸM-PRO" panose="020F0600000000000000" pitchFamily="50" charset="-128"/>
                <a:ea typeface="HG丸ｺﾞｼｯｸM-PRO" panose="020F0600000000000000" pitchFamily="50" charset="-128"/>
              </a:rPr>
              <a:t>および</a:t>
            </a:r>
            <a:r>
              <a:rPr lang="ja-JP" altLang="en-US" sz="1400" b="1" dirty="0" smtClean="0">
                <a:latin typeface="HG丸ｺﾞｼｯｸM-PRO" panose="020F0600000000000000" pitchFamily="50" charset="-128"/>
                <a:ea typeface="HG丸ｺﾞｼｯｸM-PRO" panose="020F0600000000000000" pitchFamily="50" charset="-128"/>
              </a:rPr>
              <a:t>公式</a:t>
            </a:r>
            <a:r>
              <a:rPr lang="en-US" altLang="ja-JP" sz="1400" b="1" dirty="0" smtClean="0">
                <a:latin typeface="HG丸ｺﾞｼｯｸM-PRO" panose="020F0600000000000000" pitchFamily="50" charset="-128"/>
                <a:ea typeface="HG丸ｺﾞｼｯｸM-PRO" panose="020F0600000000000000" pitchFamily="50" charset="-128"/>
              </a:rPr>
              <a:t>X</a:t>
            </a:r>
            <a:r>
              <a:rPr lang="ja-JP" altLang="en-US" sz="1400" b="1" dirty="0" smtClean="0">
                <a:latin typeface="HG丸ｺﾞｼｯｸM-PRO" panose="020F0600000000000000" pitchFamily="50" charset="-128"/>
                <a:ea typeface="HG丸ｺﾞｼｯｸM-PRO" panose="020F0600000000000000" pitchFamily="50" charset="-128"/>
              </a:rPr>
              <a:t>（旧</a:t>
            </a:r>
            <a:r>
              <a:rPr lang="en-US" altLang="ja-JP" sz="1400" b="1" dirty="0" smtClean="0">
                <a:latin typeface="HG丸ｺﾞｼｯｸM-PRO" panose="020F0600000000000000" pitchFamily="50" charset="-128"/>
                <a:ea typeface="HG丸ｺﾞｼｯｸM-PRO" panose="020F0600000000000000" pitchFamily="50" charset="-128"/>
              </a:rPr>
              <a:t>Twitter</a:t>
            </a:r>
            <a:r>
              <a:rPr lang="ja-JP" altLang="en-US" sz="1400" b="1"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を活用し、</a:t>
            </a:r>
            <a:r>
              <a:rPr lang="ja-JP" altLang="en-US" sz="1400" b="1" dirty="0" smtClean="0">
                <a:latin typeface="HG丸ｺﾞｼｯｸM-PRO" panose="020F0600000000000000" pitchFamily="50" charset="-128"/>
                <a:ea typeface="HG丸ｺﾞｼｯｸM-PRO" panose="020F0600000000000000" pitchFamily="50" charset="-128"/>
              </a:rPr>
              <a:t>県産米をはじめとした</a:t>
            </a:r>
            <a:endParaRPr lang="en-US" altLang="ja-JP" sz="1400" b="1"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　県産農畜産物プレゼント企画</a:t>
            </a:r>
            <a:r>
              <a:rPr lang="ja-JP" altLang="en-US" sz="1400" dirty="0" smtClean="0">
                <a:latin typeface="HG丸ｺﾞｼｯｸM-PRO" panose="020F0600000000000000" pitchFamily="50" charset="-128"/>
                <a:ea typeface="HG丸ｺﾞｼｯｸM-PRO" panose="020F0600000000000000" pitchFamily="50" charset="-128"/>
              </a:rPr>
              <a:t>を展開！！　　</a:t>
            </a:r>
            <a:r>
              <a:rPr lang="en-US" altLang="ja-JP" sz="1400"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広報活動費：</a:t>
            </a:r>
            <a:r>
              <a:rPr lang="ja-JP" altLang="en-US" sz="1400" dirty="0">
                <a:latin typeface="HG丸ｺﾞｼｯｸM-PRO" panose="020F0600000000000000" pitchFamily="50" charset="-128"/>
                <a:ea typeface="HG丸ｺﾞｼｯｸM-PRO" panose="020F0600000000000000" pitchFamily="50" charset="-128"/>
              </a:rPr>
              <a:t>５４</a:t>
            </a:r>
            <a:r>
              <a:rPr lang="ja-JP" altLang="en-US" sz="1400" dirty="0" smtClean="0">
                <a:latin typeface="HG丸ｺﾞｼｯｸM-PRO" panose="020F0600000000000000" pitchFamily="50" charset="-128"/>
                <a:ea typeface="HG丸ｺﾞｼｯｸM-PRO" panose="020F0600000000000000" pitchFamily="50" charset="-128"/>
              </a:rPr>
              <a:t>万円</a:t>
            </a:r>
            <a:r>
              <a:rPr lang="en-US" altLang="ja-JP" sz="1400" dirty="0" smtClean="0">
                <a:latin typeface="HG丸ｺﾞｼｯｸM-PRO" panose="020F0600000000000000" pitchFamily="50" charset="-128"/>
                <a:ea typeface="HG丸ｺﾞｼｯｸM-PRO" panose="020F0600000000000000" pitchFamily="50" charset="-128"/>
              </a:rPr>
              <a:t>】</a:t>
            </a:r>
          </a:p>
          <a:p>
            <a:pPr algn="just">
              <a:spcBef>
                <a:spcPts val="600"/>
              </a:spcBef>
            </a:pPr>
            <a:endParaRPr lang="en-US" altLang="ja-JP" sz="1600" b="1"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b="1"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dirty="0" smtClean="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dirty="0">
              <a:latin typeface="HG丸ｺﾞｼｯｸM-PRO" panose="020F0600000000000000" pitchFamily="50" charset="-128"/>
              <a:ea typeface="HG丸ｺﾞｼｯｸM-PRO" panose="020F0600000000000000" pitchFamily="50" charset="-128"/>
            </a:endParaRPr>
          </a:p>
          <a:p>
            <a:pPr algn="just">
              <a:spcBef>
                <a:spcPts val="600"/>
              </a:spcBef>
            </a:pPr>
            <a:endParaRPr lang="en-US" altLang="ja-JP" sz="16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600" b="1" dirty="0" smtClean="0">
                <a:latin typeface="HG丸ｺﾞｼｯｸM-PRO" panose="020F0600000000000000" pitchFamily="50" charset="-128"/>
                <a:ea typeface="HG丸ｺﾞｼｯｸM-PRO" panose="020F0600000000000000" pitchFamily="50" charset="-128"/>
              </a:rPr>
              <a:t>　　　　　　　　　　　　　　　　　　　　　　　　　　　　　</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30" name="四角形吹き出し 29"/>
          <p:cNvSpPr/>
          <p:nvPr/>
        </p:nvSpPr>
        <p:spPr>
          <a:xfrm>
            <a:off x="591492" y="2820414"/>
            <a:ext cx="3548460" cy="1279276"/>
          </a:xfrm>
          <a:prstGeom prst="wedgeRectCallout">
            <a:avLst>
              <a:gd name="adj1" fmla="val -21636"/>
              <a:gd name="adj2" fmla="val -6173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761656" y="1304869"/>
            <a:ext cx="4274840" cy="385232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AC0CF3E3-977F-49A5-8EC7-B81E16CC7256}" type="slidenum">
              <a:rPr kumimoji="1" lang="ja-JP" altLang="en-US" smtClean="0"/>
              <a:pPr/>
              <a:t>53</a:t>
            </a:fld>
            <a:endParaRPr kumimoji="1" lang="ja-JP" altLang="en-US" dirty="0"/>
          </a:p>
        </p:txBody>
      </p:sp>
      <p:sp>
        <p:nvSpPr>
          <p:cNvPr id="24" name="正方形/長方形 23"/>
          <p:cNvSpPr/>
          <p:nvPr/>
        </p:nvSpPr>
        <p:spPr>
          <a:xfrm>
            <a:off x="4902466" y="1266400"/>
            <a:ext cx="4134030" cy="38907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＜公式ウェブサイトの主</a:t>
            </a:r>
            <a:r>
              <a:rPr lang="ja-JP" altLang="en-US" sz="105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なプレゼント</a:t>
            </a:r>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内容（年間</a:t>
            </a:r>
            <a:r>
              <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10</a:t>
            </a:r>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回）＞</a:t>
            </a:r>
            <a:endParaRPr lang="en-US" altLang="ja-JP" sz="105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・県産</a:t>
            </a:r>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米（新米「はえぬき」「つや姫」「雪若丸</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雪</a:t>
            </a:r>
            <a:r>
              <a:rPr lang="ja-JP" altLang="en-US" sz="1050" dirty="0" err="1"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むろ</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米「はえぬき</a:t>
            </a:r>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」、受験合格米「つや姫</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」など）</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・フラワーアレンジメント</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・さくらんぼ「佐藤錦」</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・庄内メロン</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・山形代表ジェラートセット</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・「山形印</a:t>
            </a:r>
            <a:r>
              <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050" dirty="0" err="1"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いも</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煮会カレー</a:t>
            </a:r>
            <a:r>
              <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」＆「雪若丸パックごはん」</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・ゴールドキウイフルーツ</a:t>
            </a:r>
            <a:endParaRPr lang="en-US" altLang="ja-JP"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・山形牛焼肉詰合せ（予定）</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＜公式</a:t>
            </a:r>
            <a:r>
              <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X</a:t>
            </a:r>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（旧</a:t>
            </a:r>
            <a:r>
              <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Twitter</a:t>
            </a:r>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）の主なプレゼント内容（年間</a:t>
            </a:r>
            <a:r>
              <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12</a:t>
            </a:r>
            <a:r>
              <a:rPr lang="ja-JP" altLang="en-US"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回）＞</a:t>
            </a:r>
            <a:endPar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・県産米（特</a:t>
            </a:r>
            <a:r>
              <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「つや姫・雪若丸」、「はえぬき・つや姫・雪　</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若丸」食べ比べセット、ちょいまんまセット（予定）など）</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・山形牛も</a:t>
            </a:r>
            <a:r>
              <a:rPr lang="ja-JP" altLang="en-US" sz="1050" dirty="0" err="1"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もしゃぶしゃぶ</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用</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・さくらんぼ「やまがた紅王」</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・尾花沢スイカ</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・県産生乳 ヨーグルト詰め合わせセット</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「山形印</a:t>
            </a:r>
            <a:r>
              <a:rPr lang="en-US" altLang="ja-JP"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050" dirty="0" err="1">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いも</a:t>
            </a:r>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煮会カレー</a:t>
            </a:r>
            <a:r>
              <a:rPr lang="en-US" altLang="ja-JP"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」＆「雪若</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丸パックごはん」</a:t>
            </a:r>
            <a:endParaRPr lang="en-US" altLang="ja-JP" sz="105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・ラ・フランス＆サンふじ詰め合わせ</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・米恋（めんこい）ロール</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・山菜セット</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・マル</a:t>
            </a:r>
            <a:r>
              <a:rPr lang="ja-JP" altLang="en-US" sz="1050" dirty="0" err="1"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のん</a:t>
            </a:r>
            <a:r>
              <a:rPr lang="ja-JP" altLang="en-US"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ジェラートセット（予定）</a:t>
            </a:r>
            <a:endParaRPr lang="en-US" altLang="ja-JP" sz="105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endParaRPr lang="en-US" altLang="ja-JP" sz="1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29" name="テキスト ボックス 28"/>
          <p:cNvSpPr txBox="1"/>
          <p:nvPr/>
        </p:nvSpPr>
        <p:spPr>
          <a:xfrm>
            <a:off x="536449" y="2880555"/>
            <a:ext cx="3765214" cy="1384995"/>
          </a:xfrm>
          <a:prstGeom prst="rect">
            <a:avLst/>
          </a:prstGeom>
          <a:noFill/>
        </p:spPr>
        <p:txBody>
          <a:bodyPr wrap="square" rtlCol="0">
            <a:spAutoFit/>
          </a:bodyPr>
          <a:lstStyle/>
          <a:p>
            <a:r>
              <a:rPr kumimoji="1"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ＪＡグループ山形公式ウェブサイト</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p>
          <a:p>
            <a:r>
              <a:rPr kumimoji="1" lang="ja-JP" altLang="en-US"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○令和</a:t>
            </a:r>
            <a:r>
              <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6</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年</a:t>
            </a:r>
            <a:r>
              <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2</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月</a:t>
            </a:r>
            <a:r>
              <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8</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日現在、</a:t>
            </a:r>
            <a:r>
              <a:rPr kumimoji="1"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累計</a:t>
            </a:r>
            <a:r>
              <a:rPr lang="en-US" altLang="ja-JP"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14,000</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件</a:t>
            </a:r>
            <a:r>
              <a:rPr lang="ja-JP" altLang="en-US"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lang="en-US" altLang="ja-JP"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9</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回実施</a:t>
            </a:r>
            <a:endParaRPr lang="en-US" altLang="ja-JP"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lang="ja-JP" altLang="en-US"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分）</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を超える応募あり！</a:t>
            </a:r>
            <a:endParaRPr kumimoji="1"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○ユーザー数：</a:t>
            </a:r>
            <a:r>
              <a:rPr kumimoji="1"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42,000</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件、</a:t>
            </a:r>
            <a:endPar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ページビュー数：</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130,000</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件超。</a:t>
            </a:r>
            <a:endPar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lang="ja-JP" altLang="en-US"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令和</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5</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年度（</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2</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月</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8</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日現在）</a:t>
            </a:r>
            <a:endPar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endPar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p:txBody>
      </p:sp>
      <p:sp>
        <p:nvSpPr>
          <p:cNvPr id="31" name="四角形吹き出し 30"/>
          <p:cNvSpPr/>
          <p:nvPr/>
        </p:nvSpPr>
        <p:spPr>
          <a:xfrm>
            <a:off x="4860032" y="5545142"/>
            <a:ext cx="3929168" cy="693711"/>
          </a:xfrm>
          <a:prstGeom prst="wedgeRectCallout">
            <a:avLst>
              <a:gd name="adj1" fmla="val -57619"/>
              <a:gd name="adj2" fmla="val -2323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932040" y="5568831"/>
            <a:ext cx="3894081" cy="646331"/>
          </a:xfrm>
          <a:prstGeom prst="rect">
            <a:avLst/>
          </a:prstGeom>
          <a:noFill/>
        </p:spPr>
        <p:txBody>
          <a:bodyPr wrap="square" rtlCol="0">
            <a:spAutoFit/>
          </a:bodyPr>
          <a:lstStyle/>
          <a:p>
            <a:r>
              <a:rPr kumimoji="1"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ＪＡグループ山形公式</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Ｘ（旧</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Twitter</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endParaRPr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kumimoji="1" lang="ja-JP" altLang="en-US"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令和</a:t>
            </a:r>
            <a:r>
              <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6</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年</a:t>
            </a:r>
            <a:r>
              <a:rPr kumimoji="1" lang="en-US" altLang="ja-JP"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2</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月</a:t>
            </a:r>
            <a:r>
              <a:rPr lang="en-US" altLang="ja-JP"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8</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日</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現在、</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累計</a:t>
            </a:r>
            <a:r>
              <a:rPr lang="en-US" altLang="ja-JP"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100,000</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件</a:t>
            </a:r>
            <a:r>
              <a:rPr lang="ja-JP" altLang="en-US"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r>
              <a:rPr lang="en-US" altLang="ja-JP"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10</a:t>
            </a:r>
            <a:r>
              <a:rPr lang="ja-JP" altLang="en-US"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回</a:t>
            </a:r>
            <a:r>
              <a:rPr lang="ja-JP" altLang="en-US"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実施分）</a:t>
            </a:r>
            <a:endParaRPr lang="en-US" altLang="ja-JP" sz="1200" b="1"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a:p>
            <a:r>
              <a:rPr lang="ja-JP" altLang="en-US" sz="1200" b="1"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　</a:t>
            </a:r>
            <a:r>
              <a:rPr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を超える応募あり</a:t>
            </a:r>
            <a:r>
              <a:rPr kumimoji="1" lang="ja-JP" altLang="en-US" sz="1200" dirty="0" smtClean="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rPr>
              <a:t>！</a:t>
            </a:r>
            <a:endParaRPr kumimoji="1" lang="ja-JP" altLang="en-US" sz="1200" dirty="0">
              <a:ln w="0"/>
              <a:effectLst>
                <a:outerShdw blurRad="38100" dist="19050" dir="2700000" algn="tl" rotWithShape="0">
                  <a:schemeClr val="dk1">
                    <a:alpha val="40000"/>
                  </a:schemeClr>
                </a:outerShdw>
              </a:effectLst>
              <a:latin typeface="ＭＳ ゴシック" panose="020B0609070205080204" pitchFamily="49" charset="-128"/>
              <a:ea typeface="ＭＳ ゴシック" panose="020B0609070205080204" pitchFamily="49" charset="-128"/>
            </a:endParaRPr>
          </a:p>
        </p:txBody>
      </p:sp>
      <p:pic>
        <p:nvPicPr>
          <p:cNvPr id="7" name="図 6"/>
          <p:cNvPicPr>
            <a:picLocks noChangeAspect="1"/>
          </p:cNvPicPr>
          <p:nvPr/>
        </p:nvPicPr>
        <p:blipFill>
          <a:blip r:embed="rId3"/>
          <a:stretch>
            <a:fillRect/>
          </a:stretch>
        </p:blipFill>
        <p:spPr>
          <a:xfrm>
            <a:off x="539552" y="4243706"/>
            <a:ext cx="2058418" cy="2497662"/>
          </a:xfrm>
          <a:prstGeom prst="rect">
            <a:avLst/>
          </a:prstGeom>
        </p:spPr>
      </p:pic>
      <p:pic>
        <p:nvPicPr>
          <p:cNvPr id="8" name="図 7"/>
          <p:cNvPicPr>
            <a:picLocks noChangeAspect="1"/>
          </p:cNvPicPr>
          <p:nvPr/>
        </p:nvPicPr>
        <p:blipFill>
          <a:blip r:embed="rId4"/>
          <a:stretch>
            <a:fillRect/>
          </a:stretch>
        </p:blipFill>
        <p:spPr>
          <a:xfrm>
            <a:off x="2653505" y="4236666"/>
            <a:ext cx="1846487" cy="2576710"/>
          </a:xfrm>
          <a:prstGeom prst="rect">
            <a:avLst/>
          </a:prstGeom>
        </p:spPr>
      </p:pic>
    </p:spTree>
    <p:extLst>
      <p:ext uri="{BB962C8B-B14F-4D97-AF65-F5344CB8AC3E}">
        <p14:creationId xmlns:p14="http://schemas.microsoft.com/office/powerpoint/2010/main" val="33994108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13100" y="6555501"/>
            <a:ext cx="2133600" cy="260648"/>
          </a:xfrm>
        </p:spPr>
        <p:txBody>
          <a:bodyPr/>
          <a:lstStyle/>
          <a:p>
            <a:fld id="{AC0CF3E3-977F-49A5-8EC7-B81E16CC7256}" type="slidenum">
              <a:rPr kumimoji="1" lang="ja-JP" altLang="en-US" smtClean="0"/>
              <a:pPr/>
              <a:t>54</a:t>
            </a:fld>
            <a:endParaRPr kumimoji="1" lang="ja-JP" altLang="en-US" dirty="0"/>
          </a:p>
        </p:txBody>
      </p:sp>
      <p:sp>
        <p:nvSpPr>
          <p:cNvPr id="14" name="正方形/長方形 13"/>
          <p:cNvSpPr/>
          <p:nvPr/>
        </p:nvSpPr>
        <p:spPr>
          <a:xfrm>
            <a:off x="306522" y="2852936"/>
            <a:ext cx="4464496" cy="954107"/>
          </a:xfrm>
          <a:prstGeom prst="rect">
            <a:avLst/>
          </a:prstGeom>
        </p:spPr>
        <p:txBody>
          <a:bodyPr wrap="square">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QR</a:t>
            </a:r>
            <a:r>
              <a:rPr lang="ja-JP" altLang="en-US" sz="1400" dirty="0" smtClean="0">
                <a:latin typeface="HG丸ｺﾞｼｯｸM-PRO" panose="020F0600000000000000" pitchFamily="50" charset="-128"/>
                <a:ea typeface="HG丸ｺﾞｼｯｸM-PRO" panose="020F0600000000000000" pitchFamily="50" charset="-128"/>
              </a:rPr>
              <a:t>コード付き</a:t>
            </a:r>
            <a:r>
              <a:rPr lang="ja-JP" altLang="en-US" sz="1400" b="1" dirty="0" smtClean="0">
                <a:latin typeface="HG丸ｺﾞｼｯｸM-PRO" panose="020F0600000000000000" pitchFamily="50" charset="-128"/>
                <a:ea typeface="HG丸ｺﾞｼｯｸM-PRO" panose="020F0600000000000000" pitchFamily="50" charset="-128"/>
              </a:rPr>
              <a:t>オリジナルうちわ</a:t>
            </a:r>
            <a:r>
              <a:rPr lang="ja-JP" altLang="en-US" sz="1400" dirty="0" smtClean="0">
                <a:latin typeface="HG丸ｺﾞｼｯｸM-PRO" panose="020F0600000000000000" pitchFamily="50" charset="-128"/>
                <a:ea typeface="HG丸ｺﾞｼｯｸM-PRO" panose="020F0600000000000000" pitchFamily="50" charset="-128"/>
              </a:rPr>
              <a:t>を製作。</a:t>
            </a:r>
            <a:endParaRPr lang="en-US" altLang="ja-JP" sz="1400" dirty="0" smtClean="0">
              <a:latin typeface="HG丸ｺﾞｼｯｸM-PRO" panose="020F0600000000000000" pitchFamily="50" charset="-128"/>
              <a:ea typeface="HG丸ｺﾞｼｯｸM-PRO" panose="020F0600000000000000" pitchFamily="50" charset="-128"/>
            </a:endParaRPr>
          </a:p>
          <a:p>
            <a:r>
              <a:rPr lang="en-US" altLang="ja-JP" sz="1400" dirty="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花笠パレード会場で</a:t>
            </a:r>
            <a:r>
              <a:rPr lang="en-US" altLang="ja-JP" sz="1400" b="1" dirty="0" smtClean="0">
                <a:latin typeface="HG丸ｺﾞｼｯｸM-PRO" panose="020F0600000000000000" pitchFamily="50" charset="-128"/>
                <a:ea typeface="HG丸ｺﾞｼｯｸM-PRO" panose="020F0600000000000000" pitchFamily="50" charset="-128"/>
              </a:rPr>
              <a:t>5,500</a:t>
            </a:r>
            <a:r>
              <a:rPr lang="ja-JP" altLang="en-US" sz="1400" b="1" dirty="0" smtClean="0">
                <a:latin typeface="HG丸ｺﾞｼｯｸM-PRO" panose="020F0600000000000000" pitchFamily="50" charset="-128"/>
                <a:ea typeface="HG丸ｺﾞｼｯｸM-PRO" panose="020F0600000000000000" pitchFamily="50" charset="-128"/>
              </a:rPr>
              <a:t>枚</a:t>
            </a:r>
            <a:r>
              <a:rPr lang="ja-JP" altLang="en-US" sz="1400" dirty="0" smtClean="0">
                <a:latin typeface="HG丸ｺﾞｼｯｸM-PRO" panose="020F0600000000000000" pitchFamily="50" charset="-128"/>
                <a:ea typeface="HG丸ｺﾞｼｯｸM-PRO" panose="020F0600000000000000" pitchFamily="50" charset="-128"/>
              </a:rPr>
              <a:t>配布し、「</a:t>
            </a:r>
            <a:r>
              <a:rPr lang="ja-JP" altLang="en-US" sz="1400" dirty="0">
                <a:latin typeface="HG丸ｺﾞｼｯｸM-PRO" panose="020F0600000000000000" pitchFamily="50" charset="-128"/>
                <a:ea typeface="HG丸ｺﾞｼｯｸM-PRO" panose="020F0600000000000000" pitchFamily="50" charset="-128"/>
              </a:rPr>
              <a:t>国消</a:t>
            </a:r>
            <a:r>
              <a:rPr lang="ja-JP" altLang="en-US" sz="1400" dirty="0" smtClean="0">
                <a:latin typeface="HG丸ｺﾞｼｯｸM-PRO" panose="020F0600000000000000" pitchFamily="50" charset="-128"/>
                <a:ea typeface="HG丸ｺﾞｼｯｸM-PRO" panose="020F0600000000000000" pitchFamily="50" charset="-128"/>
              </a:rPr>
              <a:t>国　　</a:t>
            </a:r>
            <a:endParaRPr lang="en-US" altLang="ja-JP" sz="1400" dirty="0" smtClean="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産」を広く消費者に</a:t>
            </a:r>
            <a:r>
              <a:rPr lang="en-US" altLang="ja-JP" sz="1400" dirty="0" smtClean="0">
                <a:latin typeface="HG丸ｺﾞｼｯｸM-PRO" panose="020F0600000000000000" pitchFamily="50" charset="-128"/>
                <a:ea typeface="HG丸ｺﾞｼｯｸM-PRO" panose="020F0600000000000000" pitchFamily="50" charset="-128"/>
              </a:rPr>
              <a:t>PR</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smtClean="0">
                <a:latin typeface="HG丸ｺﾞｼｯｸM-PRO" panose="020F0600000000000000" pitchFamily="50" charset="-128"/>
                <a:ea typeface="HG丸ｺﾞｼｯｸM-PRO" panose="020F0600000000000000" pitchFamily="50" charset="-128"/>
              </a:rPr>
              <a:t>             </a:t>
            </a:r>
          </a:p>
          <a:p>
            <a:r>
              <a:rPr lang="en-US" altLang="ja-JP" sz="1400" dirty="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広報活動費：</a:t>
            </a:r>
            <a:r>
              <a:rPr lang="en-US" altLang="ja-JP" sz="1400" dirty="0" smtClean="0">
                <a:latin typeface="HG丸ｺﾞｼｯｸM-PRO" panose="020F0600000000000000" pitchFamily="50" charset="-128"/>
                <a:ea typeface="HG丸ｺﾞｼｯｸM-PRO" panose="020F0600000000000000" pitchFamily="50" charset="-128"/>
              </a:rPr>
              <a:t>3</a:t>
            </a:r>
            <a:r>
              <a:rPr lang="ja-JP" altLang="en-US" sz="1400" dirty="0" smtClean="0">
                <a:latin typeface="HG丸ｺﾞｼｯｸM-PRO" panose="020F0600000000000000" pitchFamily="50" charset="-128"/>
                <a:ea typeface="HG丸ｺﾞｼｯｸM-PRO" panose="020F0600000000000000" pitchFamily="50" charset="-128"/>
              </a:rPr>
              <a:t>４万円</a:t>
            </a:r>
            <a:r>
              <a:rPr lang="en-US" altLang="ja-JP" sz="1400" dirty="0" smtClean="0">
                <a:latin typeface="HG丸ｺﾞｼｯｸM-PRO" panose="020F0600000000000000" pitchFamily="50" charset="-128"/>
                <a:ea typeface="HG丸ｺﾞｼｯｸM-PRO" panose="020F0600000000000000" pitchFamily="50" charset="-128"/>
              </a:rPr>
              <a:t>】</a:t>
            </a:r>
            <a:endParaRPr lang="en-US" altLang="ja-JP" sz="1400" dirty="0">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3"/>
          <a:stretch>
            <a:fillRect/>
          </a:stretch>
        </p:blipFill>
        <p:spPr>
          <a:xfrm>
            <a:off x="7350154" y="2780928"/>
            <a:ext cx="1110278" cy="815860"/>
          </a:xfrm>
          <a:prstGeom prst="rect">
            <a:avLst/>
          </a:prstGeom>
        </p:spPr>
      </p:pic>
      <p:pic>
        <p:nvPicPr>
          <p:cNvPr id="16" name="図 15"/>
          <p:cNvPicPr>
            <a:picLocks noChangeAspect="1"/>
          </p:cNvPicPr>
          <p:nvPr/>
        </p:nvPicPr>
        <p:blipFill>
          <a:blip r:embed="rId4"/>
          <a:stretch>
            <a:fillRect/>
          </a:stretch>
        </p:blipFill>
        <p:spPr>
          <a:xfrm>
            <a:off x="7956376" y="3573016"/>
            <a:ext cx="1110278" cy="860025"/>
          </a:xfrm>
          <a:prstGeom prst="rect">
            <a:avLst/>
          </a:prstGeom>
        </p:spPr>
      </p:pic>
      <p:pic>
        <p:nvPicPr>
          <p:cNvPr id="17" name="図 16"/>
          <p:cNvPicPr>
            <a:picLocks noChangeAspect="1"/>
          </p:cNvPicPr>
          <p:nvPr/>
        </p:nvPicPr>
        <p:blipFill>
          <a:blip r:embed="rId5"/>
          <a:stretch>
            <a:fillRect/>
          </a:stretch>
        </p:blipFill>
        <p:spPr>
          <a:xfrm>
            <a:off x="4918904" y="2852936"/>
            <a:ext cx="2389400" cy="1413493"/>
          </a:xfrm>
          <a:prstGeom prst="rect">
            <a:avLst/>
          </a:prstGeom>
        </p:spPr>
      </p:pic>
      <p:sp>
        <p:nvSpPr>
          <p:cNvPr id="25" name="テキスト ボックス 39"/>
          <p:cNvSpPr txBox="1"/>
          <p:nvPr/>
        </p:nvSpPr>
        <p:spPr>
          <a:xfrm>
            <a:off x="5424842" y="4256398"/>
            <a:ext cx="2448272"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800" b="1" dirty="0" smtClean="0">
                <a:latin typeface="Generic0-Regular"/>
              </a:rPr>
              <a:t>（</a:t>
            </a:r>
            <a:r>
              <a:rPr lang="en-US" altLang="ja-JP" sz="800" b="1" dirty="0" smtClean="0">
                <a:latin typeface="Generic0-Regular"/>
              </a:rPr>
              <a:t>8</a:t>
            </a:r>
            <a:r>
              <a:rPr lang="ja-JP" altLang="en-US" sz="800" b="1" dirty="0" smtClean="0">
                <a:latin typeface="Generic0-Regular"/>
              </a:rPr>
              <a:t>月</a:t>
            </a:r>
            <a:r>
              <a:rPr lang="en-US" altLang="ja-JP" sz="800" b="1" dirty="0" smtClean="0">
                <a:latin typeface="Generic0-Regular"/>
              </a:rPr>
              <a:t>10</a:t>
            </a:r>
            <a:r>
              <a:rPr lang="ja-JP" altLang="en-US" sz="800" b="1" dirty="0" smtClean="0">
                <a:latin typeface="Generic0-Regular"/>
              </a:rPr>
              <a:t>日</a:t>
            </a:r>
            <a:r>
              <a:rPr lang="en-US" altLang="ja-JP" sz="800" b="1" dirty="0">
                <a:latin typeface="Generic0-Regular"/>
              </a:rPr>
              <a:t>(</a:t>
            </a:r>
            <a:r>
              <a:rPr lang="ja-JP" altLang="en-US" sz="800" b="1" dirty="0">
                <a:latin typeface="Generic0-Regular"/>
              </a:rPr>
              <a:t>木</a:t>
            </a:r>
            <a:r>
              <a:rPr lang="en-US" altLang="ja-JP" sz="800" b="1" dirty="0">
                <a:latin typeface="Generic0-Regular"/>
              </a:rPr>
              <a:t>)</a:t>
            </a:r>
            <a:r>
              <a:rPr lang="ja-JP" altLang="en-US" sz="800" b="1" dirty="0">
                <a:latin typeface="Generic0-Regular"/>
              </a:rPr>
              <a:t>　日本農業新聞　</a:t>
            </a:r>
            <a:r>
              <a:rPr lang="ja-JP" altLang="en-US" sz="800" b="1" dirty="0" smtClean="0">
                <a:latin typeface="Generic0-Regular"/>
              </a:rPr>
              <a:t>東北版）</a:t>
            </a:r>
            <a:endParaRPr lang="ja-JP" altLang="en-US" sz="800" b="1" dirty="0"/>
          </a:p>
        </p:txBody>
      </p:sp>
      <p:pic>
        <p:nvPicPr>
          <p:cNvPr id="11" name="図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4581128"/>
            <a:ext cx="1302320" cy="2118717"/>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p:cNvPicPr>
          <p:nvPr/>
        </p:nvPicPr>
        <p:blipFill>
          <a:blip r:embed="rId7"/>
          <a:stretch>
            <a:fillRect/>
          </a:stretch>
        </p:blipFill>
        <p:spPr>
          <a:xfrm>
            <a:off x="6574531" y="4653136"/>
            <a:ext cx="1165821" cy="1666738"/>
          </a:xfrm>
          <a:prstGeom prst="rect">
            <a:avLst/>
          </a:prstGeom>
        </p:spPr>
      </p:pic>
      <p:pic>
        <p:nvPicPr>
          <p:cNvPr id="13" name="図 12"/>
          <p:cNvPicPr>
            <a:picLocks noChangeAspect="1"/>
          </p:cNvPicPr>
          <p:nvPr/>
        </p:nvPicPr>
        <p:blipFill>
          <a:blip r:embed="rId8"/>
          <a:stretch>
            <a:fillRect/>
          </a:stretch>
        </p:blipFill>
        <p:spPr>
          <a:xfrm>
            <a:off x="7775488" y="4607715"/>
            <a:ext cx="1189000" cy="1701605"/>
          </a:xfrm>
          <a:prstGeom prst="rect">
            <a:avLst/>
          </a:prstGeom>
        </p:spPr>
      </p:pic>
      <p:sp>
        <p:nvSpPr>
          <p:cNvPr id="18" name="正方形/長方形 17"/>
          <p:cNvSpPr/>
          <p:nvPr/>
        </p:nvSpPr>
        <p:spPr>
          <a:xfrm>
            <a:off x="7051055" y="6309320"/>
            <a:ext cx="1985441" cy="215444"/>
          </a:xfrm>
          <a:prstGeom prst="rect">
            <a:avLst/>
          </a:prstGeom>
        </p:spPr>
        <p:txBody>
          <a:bodyPr wrap="square">
            <a:spAutoFit/>
          </a:bodyPr>
          <a:lstStyle/>
          <a:p>
            <a:r>
              <a:rPr lang="en-US" altLang="ja-JP" sz="800" dirty="0" smtClean="0">
                <a:latin typeface="ＭＳ ゴシック" panose="020B0609070205080204" pitchFamily="49" charset="-128"/>
                <a:ea typeface="ＭＳ ゴシック" panose="020B0609070205080204" pitchFamily="49" charset="-128"/>
              </a:rPr>
              <a:t>※</a:t>
            </a:r>
            <a:r>
              <a:rPr lang="ja-JP" altLang="en-US" sz="800" dirty="0" smtClean="0">
                <a:latin typeface="ＭＳ ゴシック" panose="020B0609070205080204" pitchFamily="49" charset="-128"/>
                <a:ea typeface="ＭＳ ゴシック" panose="020B0609070205080204" pitchFamily="49" charset="-128"/>
              </a:rPr>
              <a:t>会場で配布したチラシ</a:t>
            </a:r>
            <a:endParaRPr lang="en-US" altLang="ja-JP" sz="800" dirty="0">
              <a:latin typeface="ＭＳ ゴシック" panose="020B0609070205080204" pitchFamily="49" charset="-128"/>
              <a:ea typeface="ＭＳ ゴシック" panose="020B0609070205080204" pitchFamily="49" charset="-128"/>
            </a:endParaRPr>
          </a:p>
        </p:txBody>
      </p:sp>
      <p:sp>
        <p:nvSpPr>
          <p:cNvPr id="20" name="正方形/長方形 19"/>
          <p:cNvSpPr/>
          <p:nvPr/>
        </p:nvSpPr>
        <p:spPr>
          <a:xfrm>
            <a:off x="352101" y="4437112"/>
            <a:ext cx="5196560" cy="954107"/>
          </a:xfrm>
          <a:prstGeom prst="rect">
            <a:avLst/>
          </a:prstGeom>
        </p:spPr>
        <p:txBody>
          <a:bodyPr wrap="square">
            <a:spAutoFit/>
          </a:bodyP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「県農林水産祭」</a:t>
            </a:r>
            <a:r>
              <a:rPr lang="ja-JP" altLang="en-US" sz="1400" dirty="0" smtClean="0">
                <a:latin typeface="HG丸ｺﾞｼｯｸM-PRO" panose="020F0600000000000000" pitchFamily="50" charset="-128"/>
                <a:ea typeface="HG丸ｺﾞｼｯｸM-PRO" panose="020F0600000000000000" pitchFamily="50" charset="-128"/>
              </a:rPr>
              <a:t>会場で</a:t>
            </a:r>
            <a:r>
              <a:rPr lang="ja-JP" altLang="en-US" sz="1400" b="1" dirty="0" smtClean="0">
                <a:latin typeface="HG丸ｺﾞｼｯｸM-PRO" panose="020F0600000000000000" pitchFamily="50" charset="-128"/>
                <a:ea typeface="HG丸ｺﾞｼｯｸM-PRO" panose="020F0600000000000000" pitchFamily="50" charset="-128"/>
              </a:rPr>
              <a:t>「国消国産」の意義等に</a:t>
            </a:r>
            <a:endParaRPr lang="en-US" altLang="ja-JP" sz="1400" b="1" dirty="0" smtClean="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かかる学習資材</a:t>
            </a:r>
            <a:r>
              <a:rPr lang="ja-JP" altLang="en-US" sz="1400" dirty="0" smtClean="0">
                <a:latin typeface="HG丸ｺﾞｼｯｸM-PRO" panose="020F0600000000000000" pitchFamily="50" charset="-128"/>
                <a:ea typeface="HG丸ｺﾞｼｯｸM-PRO" panose="020F0600000000000000" pitchFamily="50" charset="-128"/>
              </a:rPr>
              <a:t>や</a:t>
            </a:r>
            <a:r>
              <a:rPr lang="ja-JP" altLang="en-US" sz="1400" b="1" dirty="0" smtClean="0">
                <a:latin typeface="HG丸ｺﾞｼｯｸM-PRO" panose="020F0600000000000000" pitchFamily="50" charset="-128"/>
                <a:ea typeface="HG丸ｺﾞｼｯｸM-PRO" panose="020F0600000000000000" pitchFamily="50" charset="-128"/>
              </a:rPr>
              <a:t>食農教育資材</a:t>
            </a:r>
            <a:r>
              <a:rPr lang="ja-JP" altLang="en-US" sz="1400" dirty="0">
                <a:latin typeface="HG丸ｺﾞｼｯｸM-PRO" panose="020F0600000000000000" pitchFamily="50" charset="-128"/>
                <a:ea typeface="HG丸ｺﾞｼｯｸM-PRO" panose="020F0600000000000000" pitchFamily="50" charset="-128"/>
              </a:rPr>
              <a:t>の</a:t>
            </a:r>
            <a:r>
              <a:rPr lang="ja-JP" altLang="en-US" sz="1400" dirty="0" smtClean="0">
                <a:latin typeface="HG丸ｺﾞｼｯｸM-PRO" panose="020F0600000000000000" pitchFamily="50" charset="-128"/>
                <a:ea typeface="HG丸ｺﾞｼｯｸM-PRO" panose="020F0600000000000000" pitchFamily="50" charset="-128"/>
              </a:rPr>
              <a:t>配布</a:t>
            </a:r>
            <a:r>
              <a:rPr lang="ja-JP" altLang="en-US" sz="1400" dirty="0">
                <a:latin typeface="HG丸ｺﾞｼｯｸM-PRO" panose="020F0600000000000000" pitchFamily="50" charset="-128"/>
                <a:ea typeface="HG丸ｺﾞｼｯｸM-PRO" panose="020F0600000000000000" pitchFamily="50" charset="-128"/>
              </a:rPr>
              <a:t>、</a:t>
            </a:r>
            <a:r>
              <a:rPr lang="ja-JP" altLang="en-US" sz="1400" b="1" dirty="0" smtClean="0">
                <a:latin typeface="HG丸ｺﾞｼｯｸM-PRO" panose="020F0600000000000000" pitchFamily="50" charset="-128"/>
                <a:ea typeface="HG丸ｺﾞｼｯｸM-PRO" panose="020F0600000000000000" pitchFamily="50" charset="-128"/>
              </a:rPr>
              <a:t>県産農産</a:t>
            </a:r>
            <a:endParaRPr lang="en-US" altLang="ja-JP" sz="1400" b="1" dirty="0" smtClean="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物のプレゼントキャンペーン</a:t>
            </a:r>
            <a:r>
              <a:rPr lang="ja-JP" altLang="en-US" sz="1400" dirty="0" smtClean="0">
                <a:latin typeface="HG丸ｺﾞｼｯｸM-PRO" panose="020F0600000000000000" pitchFamily="50" charset="-128"/>
                <a:ea typeface="HG丸ｺﾞｼｯｸM-PRO" panose="020F0600000000000000" pitchFamily="50" charset="-128"/>
              </a:rPr>
              <a:t>を実施！</a:t>
            </a:r>
            <a:endParaRPr lang="en-US" altLang="ja-JP" sz="1400" dirty="0" smtClean="0">
              <a:latin typeface="HG丸ｺﾞｼｯｸM-PRO" panose="020F0600000000000000" pitchFamily="50" charset="-128"/>
              <a:ea typeface="HG丸ｺﾞｼｯｸM-PRO" panose="020F0600000000000000" pitchFamily="50" charset="-128"/>
            </a:endParaRPr>
          </a:p>
          <a:p>
            <a:r>
              <a:rPr lang="en-US" altLang="ja-JP" sz="1400" dirty="0" smtClean="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消費拡大対策費：</a:t>
            </a:r>
            <a:r>
              <a:rPr lang="ja-JP" altLang="en-US" sz="1400" dirty="0">
                <a:latin typeface="HG丸ｺﾞｼｯｸM-PRO" panose="020F0600000000000000" pitchFamily="50" charset="-128"/>
                <a:ea typeface="HG丸ｺﾞｼｯｸM-PRO" panose="020F0600000000000000" pitchFamily="50" charset="-128"/>
              </a:rPr>
              <a:t>４７</a:t>
            </a:r>
            <a:r>
              <a:rPr lang="ja-JP" altLang="en-US" sz="1400" dirty="0" smtClean="0">
                <a:latin typeface="HG丸ｺﾞｼｯｸM-PRO" panose="020F0600000000000000" pitchFamily="50" charset="-128"/>
                <a:ea typeface="HG丸ｺﾞｼｯｸM-PRO" panose="020F0600000000000000" pitchFamily="50" charset="-128"/>
              </a:rPr>
              <a:t>万円</a:t>
            </a:r>
            <a:r>
              <a:rPr lang="en-US" altLang="ja-JP" sz="1400" dirty="0" smtClean="0">
                <a:latin typeface="HG丸ｺﾞｼｯｸM-PRO" panose="020F0600000000000000" pitchFamily="50" charset="-128"/>
                <a:ea typeface="HG丸ｺﾞｼｯｸM-PRO" panose="020F0600000000000000" pitchFamily="50" charset="-128"/>
              </a:rPr>
              <a:t>】</a:t>
            </a:r>
            <a:endParaRPr lang="en-US" altLang="ja-JP" sz="1400" dirty="0">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flipH="1">
            <a:off x="8861272" y="869829"/>
            <a:ext cx="185428" cy="21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flipH="1">
            <a:off x="5588496" y="341040"/>
            <a:ext cx="185428" cy="21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flipH="1">
            <a:off x="8347012" y="2777673"/>
            <a:ext cx="185428" cy="21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11"/>
          <p:cNvSpPr txBox="1"/>
          <p:nvPr/>
        </p:nvSpPr>
        <p:spPr>
          <a:xfrm>
            <a:off x="312510" y="44624"/>
            <a:ext cx="4311195" cy="95410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ltLang="ja-JP" sz="1400" dirty="0" smtClean="0">
              <a:latin typeface="HG丸ｺﾞｼｯｸM-PRO" panose="020F0600000000000000" pitchFamily="50" charset="-128"/>
              <a:ea typeface="HG丸ｺﾞｼｯｸM-PRO" panose="020F0600000000000000" pitchFamily="50" charset="-128"/>
            </a:endParaRPr>
          </a:p>
          <a:p>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a:t>
            </a:r>
            <a:r>
              <a:rPr kumimoji="1" lang="ja-JP" altLang="en-US" sz="1400" b="1" dirty="0" smtClean="0">
                <a:latin typeface="HG丸ｺﾞｼｯｸM-PRO" panose="020F0600000000000000" pitchFamily="50" charset="-128"/>
                <a:ea typeface="HG丸ｺﾞｼｯｸM-PRO" panose="020F0600000000000000" pitchFamily="50" charset="-128"/>
              </a:rPr>
              <a:t>「吉村知事と経済人代表の座談会」</a:t>
            </a:r>
            <a:r>
              <a:rPr lang="ja-JP" altLang="en-US" sz="1400" b="1" dirty="0" smtClean="0">
                <a:latin typeface="HG丸ｺﾞｼｯｸM-PRO" panose="020F0600000000000000" pitchFamily="50" charset="-128"/>
                <a:ea typeface="HG丸ｺﾞｼｯｸM-PRO" panose="020F0600000000000000" pitchFamily="50" charset="-128"/>
              </a:rPr>
              <a:t>会長</a:t>
            </a:r>
            <a:r>
              <a:rPr lang="ja-JP" altLang="en-US" sz="1400" b="1" dirty="0">
                <a:latin typeface="HG丸ｺﾞｼｯｸM-PRO" panose="020F0600000000000000" pitchFamily="50" charset="-128"/>
                <a:ea typeface="HG丸ｺﾞｼｯｸM-PRO" panose="020F0600000000000000" pitchFamily="50" charset="-128"/>
              </a:rPr>
              <a:t>紙上</a:t>
            </a:r>
            <a:r>
              <a:rPr lang="ja-JP" altLang="en-US" sz="1400" b="1" dirty="0" smtClean="0">
                <a:latin typeface="HG丸ｺﾞｼｯｸM-PRO" panose="020F0600000000000000" pitchFamily="50" charset="-128"/>
                <a:ea typeface="HG丸ｺﾞｼｯｸM-PRO" panose="020F0600000000000000" pitchFamily="50" charset="-128"/>
              </a:rPr>
              <a:t>参加</a:t>
            </a:r>
            <a:endParaRPr lang="en-US" altLang="ja-JP" sz="1400" b="1" dirty="0" smtClean="0">
              <a:latin typeface="HG丸ｺﾞｼｯｸM-PRO" panose="020F0600000000000000" pitchFamily="50" charset="-128"/>
              <a:ea typeface="HG丸ｺﾞｼｯｸM-PRO" panose="020F0600000000000000" pitchFamily="50" charset="-128"/>
            </a:endParaRPr>
          </a:p>
          <a:p>
            <a:r>
              <a:rPr kumimoji="1" lang="ja-JP" altLang="en-US" sz="1400" b="1" dirty="0">
                <a:latin typeface="HG丸ｺﾞｼｯｸM-PRO" panose="020F0600000000000000" pitchFamily="50" charset="-128"/>
                <a:ea typeface="HG丸ｺﾞｼｯｸM-PRO" panose="020F0600000000000000" pitchFamily="50" charset="-128"/>
              </a:rPr>
              <a:t>　</a:t>
            </a:r>
            <a:r>
              <a:rPr kumimoji="1" lang="ja-JP" altLang="en-US" sz="1400" b="1" dirty="0" smtClean="0">
                <a:latin typeface="HG丸ｺﾞｼｯｸM-PRO" panose="020F0600000000000000" pitchFamily="50" charset="-128"/>
                <a:ea typeface="HG丸ｺﾞｼｯｸM-PRO" panose="020F0600000000000000" pitchFamily="50" charset="-128"/>
              </a:rPr>
              <a:t>の協賛広告</a:t>
            </a:r>
            <a:r>
              <a:rPr kumimoji="1" lang="ja-JP" altLang="en-US" sz="1400" dirty="0" smtClean="0">
                <a:latin typeface="HG丸ｺﾞｼｯｸM-PRO" panose="020F0600000000000000" pitchFamily="50" charset="-128"/>
                <a:ea typeface="HG丸ｺﾞｼｯｸM-PRO" panose="020F0600000000000000" pitchFamily="50" charset="-128"/>
              </a:rPr>
              <a:t>として、「国消国産」を</a:t>
            </a:r>
            <a:r>
              <a:rPr kumimoji="1" lang="en-US" altLang="ja-JP" sz="1400" dirty="0" smtClean="0">
                <a:latin typeface="HG丸ｺﾞｼｯｸM-PRO" panose="020F0600000000000000" pitchFamily="50" charset="-128"/>
                <a:ea typeface="HG丸ｺﾞｼｯｸM-PRO" panose="020F0600000000000000" pitchFamily="50" charset="-128"/>
              </a:rPr>
              <a:t>PR</a:t>
            </a:r>
            <a:r>
              <a:rPr lang="ja-JP" altLang="en-US" sz="1400" dirty="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　　　　　</a:t>
            </a: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　　　　　　　　　　　　　　　　　　</a:t>
            </a:r>
            <a:endParaRPr lang="en-US" altLang="ja-JP" sz="1400" dirty="0" smtClean="0">
              <a:latin typeface="HG丸ｺﾞｼｯｸM-PRO" panose="020F0600000000000000" pitchFamily="50" charset="-128"/>
              <a:ea typeface="HG丸ｺﾞｼｯｸM-PRO" panose="020F0600000000000000" pitchFamily="50" charset="-128"/>
            </a:endParaRPr>
          </a:p>
          <a:p>
            <a:r>
              <a:rPr lang="ja-JP" altLang="en-US" sz="1400" dirty="0" smtClean="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広報活動費：</a:t>
            </a:r>
            <a:r>
              <a:rPr lang="en-US" altLang="ja-JP" sz="1400" dirty="0" smtClean="0">
                <a:latin typeface="HG丸ｺﾞｼｯｸM-PRO" panose="020F0600000000000000" pitchFamily="50" charset="-128"/>
                <a:ea typeface="HG丸ｺﾞｼｯｸM-PRO" panose="020F0600000000000000" pitchFamily="50" charset="-128"/>
              </a:rPr>
              <a:t>2</a:t>
            </a:r>
            <a:r>
              <a:rPr lang="ja-JP" altLang="en-US" sz="1400" dirty="0" smtClean="0">
                <a:latin typeface="HG丸ｺﾞｼｯｸM-PRO" panose="020F0600000000000000" pitchFamily="50" charset="-128"/>
                <a:ea typeface="HG丸ｺﾞｼｯｸM-PRO" panose="020F0600000000000000" pitchFamily="50" charset="-128"/>
              </a:rPr>
              <a:t>２万円</a:t>
            </a:r>
            <a:r>
              <a:rPr lang="en-US" altLang="ja-JP" sz="1400" dirty="0" smtClean="0">
                <a:latin typeface="HG丸ｺﾞｼｯｸM-PRO" panose="020F0600000000000000" pitchFamily="50" charset="-128"/>
                <a:ea typeface="HG丸ｺﾞｼｯｸM-PRO" panose="020F0600000000000000" pitchFamily="50" charset="-128"/>
              </a:rPr>
              <a:t>】</a:t>
            </a:r>
            <a:endParaRPr kumimoji="1" lang="ja-JP" altLang="en-US" sz="1400" dirty="0">
              <a:latin typeface="HG丸ｺﾞｼｯｸM-PRO" panose="020F0600000000000000" pitchFamily="50" charset="-128"/>
              <a:ea typeface="HG丸ｺﾞｼｯｸM-PRO" panose="020F0600000000000000" pitchFamily="50" charset="-128"/>
            </a:endParaRPr>
          </a:p>
        </p:txBody>
      </p:sp>
      <p:pic>
        <p:nvPicPr>
          <p:cNvPr id="28" name="図 27"/>
          <p:cNvPicPr>
            <a:picLocks noChangeAspect="1"/>
          </p:cNvPicPr>
          <p:nvPr/>
        </p:nvPicPr>
        <p:blipFill>
          <a:blip r:embed="rId9"/>
          <a:stretch>
            <a:fillRect/>
          </a:stretch>
        </p:blipFill>
        <p:spPr>
          <a:xfrm>
            <a:off x="4887524" y="188640"/>
            <a:ext cx="2132748" cy="1234014"/>
          </a:xfrm>
          <a:prstGeom prst="rect">
            <a:avLst/>
          </a:prstGeom>
        </p:spPr>
      </p:pic>
      <p:sp>
        <p:nvSpPr>
          <p:cNvPr id="29" name="テキスト ボックス 39"/>
          <p:cNvSpPr txBox="1"/>
          <p:nvPr/>
        </p:nvSpPr>
        <p:spPr>
          <a:xfrm>
            <a:off x="6973497" y="1124744"/>
            <a:ext cx="2207015"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800" b="1" dirty="0"/>
              <a:t>（</a:t>
            </a:r>
            <a:r>
              <a:rPr kumimoji="1" lang="en-US" altLang="ja-JP" sz="800" b="1" dirty="0"/>
              <a:t>10</a:t>
            </a:r>
            <a:r>
              <a:rPr kumimoji="1" lang="ja-JP" altLang="en-US" sz="800" b="1" dirty="0"/>
              <a:t>月</a:t>
            </a:r>
            <a:r>
              <a:rPr kumimoji="1" lang="en-US" altLang="ja-JP" sz="800" b="1" dirty="0"/>
              <a:t>5</a:t>
            </a:r>
            <a:r>
              <a:rPr kumimoji="1" lang="ja-JP" altLang="en-US" sz="800" b="1" dirty="0"/>
              <a:t>日</a:t>
            </a:r>
            <a:r>
              <a:rPr kumimoji="1" lang="en-US" altLang="ja-JP" sz="800" b="1" dirty="0"/>
              <a:t>(</a:t>
            </a:r>
            <a:r>
              <a:rPr kumimoji="1" lang="ja-JP" altLang="en-US" sz="800" b="1" dirty="0"/>
              <a:t>木</a:t>
            </a:r>
            <a:r>
              <a:rPr kumimoji="1" lang="en-US" altLang="ja-JP" sz="800" b="1" dirty="0"/>
              <a:t>) </a:t>
            </a:r>
            <a:r>
              <a:rPr kumimoji="1" lang="ja-JP" altLang="en-US" sz="800" b="1" dirty="0"/>
              <a:t>山形新聞）</a:t>
            </a:r>
          </a:p>
        </p:txBody>
      </p:sp>
      <p:sp>
        <p:nvSpPr>
          <p:cNvPr id="30" name="テキスト ボックス 11"/>
          <p:cNvSpPr txBox="1"/>
          <p:nvPr/>
        </p:nvSpPr>
        <p:spPr>
          <a:xfrm>
            <a:off x="312510" y="1052736"/>
            <a:ext cx="4951169" cy="160043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ltLang="ja-JP" sz="1400" dirty="0" smtClean="0">
              <a:latin typeface="HG丸ｺﾞｼｯｸM-PRO" panose="020F0600000000000000" pitchFamily="50" charset="-128"/>
              <a:ea typeface="HG丸ｺﾞｼｯｸM-PRO" panose="020F0600000000000000" pitchFamily="50" charset="-128"/>
            </a:endParaRPr>
          </a:p>
          <a:p>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kumimoji="1" lang="ja-JP" altLang="en-US" sz="1400" b="1" dirty="0" smtClean="0">
                <a:latin typeface="HG丸ｺﾞｼｯｸM-PRO" panose="020F0600000000000000" pitchFamily="50" charset="-128"/>
                <a:ea typeface="HG丸ｺﾞｼｯｸM-PRO" panose="020F0600000000000000" pitchFamily="50" charset="-128"/>
              </a:rPr>
              <a:t>「国消国産」</a:t>
            </a:r>
            <a:r>
              <a:rPr kumimoji="1" lang="ja-JP" altLang="en-US" sz="1400" dirty="0" smtClean="0">
                <a:latin typeface="HG丸ｺﾞｼｯｸM-PRO" panose="020F0600000000000000" pitchFamily="50" charset="-128"/>
                <a:ea typeface="HG丸ｺﾞｼｯｸM-PRO" panose="020F0600000000000000" pitchFamily="50" charset="-128"/>
              </a:rPr>
              <a:t>と</a:t>
            </a:r>
            <a:r>
              <a:rPr kumimoji="1" lang="ja-JP" altLang="en-US" sz="1400" b="1" dirty="0" smtClean="0">
                <a:latin typeface="HG丸ｺﾞｼｯｸM-PRO" panose="020F0600000000000000" pitchFamily="50" charset="-128"/>
                <a:ea typeface="HG丸ｺﾞｼｯｸM-PRO" panose="020F0600000000000000" pitchFamily="50" charset="-128"/>
              </a:rPr>
              <a:t>「持続可能な農業・地域共生の未</a:t>
            </a:r>
            <a:endParaRPr kumimoji="1" lang="en-US" altLang="ja-JP" sz="1400" b="1" dirty="0" smtClean="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   </a:t>
            </a:r>
            <a:r>
              <a:rPr kumimoji="1" lang="ja-JP" altLang="en-US" sz="1400" b="1" dirty="0" smtClean="0">
                <a:latin typeface="HG丸ｺﾞｼｯｸM-PRO" panose="020F0600000000000000" pitchFamily="50" charset="-128"/>
                <a:ea typeface="HG丸ｺﾞｼｯｸM-PRO" panose="020F0600000000000000" pitchFamily="50" charset="-128"/>
              </a:rPr>
              <a:t>来づくり」</a:t>
            </a:r>
            <a:r>
              <a:rPr kumimoji="1" lang="ja-JP" altLang="en-US" sz="1400" dirty="0" smtClean="0">
                <a:latin typeface="HG丸ｺﾞｼｯｸM-PRO" panose="020F0600000000000000" pitchFamily="50" charset="-128"/>
                <a:ea typeface="HG丸ｺﾞｼｯｸM-PRO" panose="020F0600000000000000" pitchFamily="50" charset="-128"/>
              </a:rPr>
              <a:t>をテーマとした</a:t>
            </a:r>
            <a:r>
              <a:rPr kumimoji="1" lang="ja-JP" altLang="en-US" sz="1400" b="1" dirty="0" smtClean="0">
                <a:latin typeface="HG丸ｺﾞｼｯｸM-PRO" panose="020F0600000000000000" pitchFamily="50" charset="-128"/>
                <a:ea typeface="HG丸ｺﾞｼｯｸM-PRO" panose="020F0600000000000000" pitchFamily="50" charset="-128"/>
              </a:rPr>
              <a:t>年賀</a:t>
            </a:r>
            <a:r>
              <a:rPr kumimoji="1" lang="en-US" altLang="ja-JP" sz="1400" b="1" dirty="0" smtClean="0">
                <a:latin typeface="HG丸ｺﾞｼｯｸM-PRO" panose="020F0600000000000000" pitchFamily="50" charset="-128"/>
                <a:ea typeface="HG丸ｺﾞｼｯｸM-PRO" panose="020F0600000000000000" pitchFamily="50" charset="-128"/>
              </a:rPr>
              <a:t>CM</a:t>
            </a:r>
            <a:r>
              <a:rPr kumimoji="1" lang="ja-JP" altLang="en-US" sz="1400" b="1" dirty="0" smtClean="0">
                <a:latin typeface="HG丸ｺﾞｼｯｸM-PRO" panose="020F0600000000000000" pitchFamily="50" charset="-128"/>
                <a:ea typeface="HG丸ｺﾞｼｯｸM-PRO" panose="020F0600000000000000" pitchFamily="50" charset="-128"/>
              </a:rPr>
              <a:t>（</a:t>
            </a:r>
            <a:r>
              <a:rPr kumimoji="1" lang="en-US" altLang="ja-JP" sz="1400" b="1" dirty="0" smtClean="0">
                <a:latin typeface="HG丸ｺﾞｼｯｸM-PRO" panose="020F0600000000000000" pitchFamily="50" charset="-128"/>
                <a:ea typeface="HG丸ｺﾞｼｯｸM-PRO" panose="020F0600000000000000" pitchFamily="50" charset="-128"/>
              </a:rPr>
              <a:t>2</a:t>
            </a:r>
            <a:r>
              <a:rPr kumimoji="1" lang="ja-JP" altLang="en-US" sz="1400" b="1" dirty="0" smtClean="0">
                <a:latin typeface="HG丸ｺﾞｼｯｸM-PRO" panose="020F0600000000000000" pitchFamily="50" charset="-128"/>
                <a:ea typeface="HG丸ｺﾞｼｯｸM-PRO" panose="020F0600000000000000" pitchFamily="50" charset="-128"/>
              </a:rPr>
              <a:t>本）</a:t>
            </a:r>
            <a:r>
              <a:rPr kumimoji="1" lang="ja-JP" altLang="en-US" sz="1400" dirty="0" smtClean="0">
                <a:latin typeface="HG丸ｺﾞｼｯｸM-PRO" panose="020F0600000000000000" pitchFamily="50" charset="-128"/>
                <a:ea typeface="HG丸ｺﾞｼｯｸM-PRO" panose="020F0600000000000000" pitchFamily="50" charset="-128"/>
              </a:rPr>
              <a:t>を</a:t>
            </a:r>
            <a:r>
              <a:rPr lang="ja-JP" altLang="en-US" sz="1400" dirty="0" smtClean="0">
                <a:latin typeface="HG丸ｺﾞｼｯｸM-PRO" panose="020F0600000000000000" pitchFamily="50" charset="-128"/>
                <a:ea typeface="HG丸ｺﾞｼｯｸM-PRO" panose="020F0600000000000000" pitchFamily="50" charset="-128"/>
              </a:rPr>
              <a:t>制作</a:t>
            </a:r>
            <a:endParaRPr lang="en-US" altLang="ja-JP" sz="1400" dirty="0" smtClean="0">
              <a:latin typeface="HG丸ｺﾞｼｯｸM-PRO" panose="020F0600000000000000" pitchFamily="50" charset="-128"/>
              <a:ea typeface="HG丸ｺﾞｼｯｸM-PRO" panose="020F0600000000000000" pitchFamily="50" charset="-128"/>
            </a:endParaRPr>
          </a:p>
          <a:p>
            <a:r>
              <a:rPr lang="en-US" altLang="ja-JP" sz="1400" dirty="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し、県内民放</a:t>
            </a:r>
            <a:r>
              <a:rPr lang="en-US" altLang="ja-JP" sz="1400" dirty="0" smtClean="0">
                <a:latin typeface="HG丸ｺﾞｼｯｸM-PRO" panose="020F0600000000000000" pitchFamily="50" charset="-128"/>
                <a:ea typeface="HG丸ｺﾞｼｯｸM-PRO" panose="020F0600000000000000" pitchFamily="50" charset="-128"/>
              </a:rPr>
              <a:t>4</a:t>
            </a:r>
            <a:r>
              <a:rPr lang="ja-JP" altLang="en-US" sz="1400" dirty="0" smtClean="0">
                <a:latin typeface="HG丸ｺﾞｼｯｸM-PRO" panose="020F0600000000000000" pitchFamily="50" charset="-128"/>
                <a:ea typeface="HG丸ｺﾞｼｯｸM-PRO" panose="020F0600000000000000" pitchFamily="50" charset="-128"/>
              </a:rPr>
              <a:t>社で放映。</a:t>
            </a:r>
            <a:endParaRPr lang="en-US" altLang="ja-JP" sz="1400" dirty="0" smtClean="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smtClean="0">
                <a:latin typeface="HG丸ｺﾞｼｯｸM-PRO" panose="020F0600000000000000" pitchFamily="50" charset="-128"/>
                <a:ea typeface="HG丸ｺﾞｼｯｸM-PRO" panose="020F0600000000000000" pitchFamily="50" charset="-128"/>
              </a:rPr>
              <a:t>1</a:t>
            </a:r>
            <a:r>
              <a:rPr lang="ja-JP" altLang="en-US" sz="1400" dirty="0" smtClean="0">
                <a:latin typeface="HG丸ｺﾞｼｯｸM-PRO" panose="020F0600000000000000" pitchFamily="50" charset="-128"/>
                <a:ea typeface="HG丸ｺﾞｼｯｸM-PRO" panose="020F0600000000000000" pitchFamily="50" charset="-128"/>
              </a:rPr>
              <a:t>月</a:t>
            </a:r>
            <a:r>
              <a:rPr lang="en-US" altLang="ja-JP" sz="1400" dirty="0" smtClean="0">
                <a:latin typeface="HG丸ｺﾞｼｯｸM-PRO" panose="020F0600000000000000" pitchFamily="50" charset="-128"/>
                <a:ea typeface="HG丸ｺﾞｼｯｸM-PRO" panose="020F0600000000000000" pitchFamily="50" charset="-128"/>
              </a:rPr>
              <a:t>1</a:t>
            </a:r>
            <a:r>
              <a:rPr lang="ja-JP" altLang="en-US" sz="1400" dirty="0" smtClean="0">
                <a:latin typeface="HG丸ｺﾞｼｯｸM-PRO" panose="020F0600000000000000" pitchFamily="50" charset="-128"/>
                <a:ea typeface="HG丸ｺﾞｼｯｸM-PRO" panose="020F0600000000000000" pitchFamily="50" charset="-128"/>
              </a:rPr>
              <a:t>日～</a:t>
            </a:r>
            <a:r>
              <a:rPr lang="en-US" altLang="ja-JP" sz="1400" dirty="0" smtClean="0">
                <a:latin typeface="HG丸ｺﾞｼｯｸM-PRO" panose="020F0600000000000000" pitchFamily="50" charset="-128"/>
                <a:ea typeface="HG丸ｺﾞｼｯｸM-PRO" panose="020F0600000000000000" pitchFamily="50" charset="-128"/>
              </a:rPr>
              <a:t>10</a:t>
            </a:r>
            <a:r>
              <a:rPr lang="ja-JP" altLang="en-US" sz="1400" dirty="0" smtClean="0">
                <a:latin typeface="HG丸ｺﾞｼｯｸM-PRO" panose="020F0600000000000000" pitchFamily="50" charset="-128"/>
                <a:ea typeface="HG丸ｺﾞｼｯｸM-PRO" panose="020F0600000000000000" pitchFamily="50" charset="-128"/>
              </a:rPr>
              <a:t>日：計</a:t>
            </a:r>
            <a:r>
              <a:rPr lang="en-US" altLang="ja-JP" sz="1400" dirty="0" smtClean="0">
                <a:latin typeface="HG丸ｺﾞｼｯｸM-PRO" panose="020F0600000000000000" pitchFamily="50" charset="-128"/>
                <a:ea typeface="HG丸ｺﾞｼｯｸM-PRO" panose="020F0600000000000000" pitchFamily="50" charset="-128"/>
              </a:rPr>
              <a:t>100</a:t>
            </a:r>
            <a:r>
              <a:rPr lang="ja-JP" altLang="en-US" sz="1400" dirty="0" smtClean="0">
                <a:latin typeface="HG丸ｺﾞｼｯｸM-PRO" panose="020F0600000000000000" pitchFamily="50" charset="-128"/>
                <a:ea typeface="HG丸ｺﾞｼｯｸM-PRO" panose="020F0600000000000000" pitchFamily="50" charset="-128"/>
              </a:rPr>
              <a:t>回）　　　　</a:t>
            </a:r>
            <a:endParaRPr lang="en-US" altLang="ja-JP" sz="1400" dirty="0" smtClean="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広報活動費：</a:t>
            </a:r>
            <a:r>
              <a:rPr lang="en-US" altLang="ja-JP" sz="1400" dirty="0" smtClean="0">
                <a:latin typeface="HG丸ｺﾞｼｯｸM-PRO" panose="020F0600000000000000" pitchFamily="50" charset="-128"/>
                <a:ea typeface="HG丸ｺﾞｼｯｸM-PRO" panose="020F0600000000000000" pitchFamily="50" charset="-128"/>
              </a:rPr>
              <a:t>2</a:t>
            </a:r>
            <a:r>
              <a:rPr lang="ja-JP" altLang="en-US" sz="1400" dirty="0" smtClean="0">
                <a:latin typeface="HG丸ｺﾞｼｯｸM-PRO" panose="020F0600000000000000" pitchFamily="50" charset="-128"/>
                <a:ea typeface="HG丸ｺﾞｼｯｸM-PRO" panose="020F0600000000000000" pitchFamily="50" charset="-128"/>
              </a:rPr>
              <a:t>２</a:t>
            </a:r>
            <a:r>
              <a:rPr lang="en-US" altLang="ja-JP" sz="1400" dirty="0" smtClean="0">
                <a:latin typeface="HG丸ｺﾞｼｯｸM-PRO" panose="020F0600000000000000" pitchFamily="50" charset="-128"/>
                <a:ea typeface="HG丸ｺﾞｼｯｸM-PRO" panose="020F0600000000000000" pitchFamily="50" charset="-128"/>
              </a:rPr>
              <a:t>7</a:t>
            </a:r>
            <a:r>
              <a:rPr lang="ja-JP" altLang="en-US" sz="1400" dirty="0" smtClean="0">
                <a:latin typeface="HG丸ｺﾞｼｯｸM-PRO" panose="020F0600000000000000" pitchFamily="50" charset="-128"/>
                <a:ea typeface="HG丸ｺﾞｼｯｸM-PRO" panose="020F0600000000000000" pitchFamily="50" charset="-128"/>
              </a:rPr>
              <a:t>万円</a:t>
            </a:r>
            <a:r>
              <a:rPr lang="en-US" altLang="ja-JP" sz="1400" dirty="0" smtClean="0">
                <a:latin typeface="HG丸ｺﾞｼｯｸM-PRO" panose="020F0600000000000000" pitchFamily="50" charset="-128"/>
                <a:ea typeface="HG丸ｺﾞｼｯｸM-PRO" panose="020F0600000000000000" pitchFamily="50" charset="-128"/>
              </a:rPr>
              <a:t>】</a:t>
            </a:r>
            <a:endParaRPr kumimoji="1" lang="ja-JP" altLang="en-US" sz="1400" dirty="0">
              <a:latin typeface="HG丸ｺﾞｼｯｸM-PRO" panose="020F0600000000000000" pitchFamily="50" charset="-128"/>
              <a:ea typeface="HG丸ｺﾞｼｯｸM-PRO" panose="020F0600000000000000" pitchFamily="50" charset="-128"/>
            </a:endParaRPr>
          </a:p>
        </p:txBody>
      </p:sp>
      <p:pic>
        <p:nvPicPr>
          <p:cNvPr id="32" name="図 31"/>
          <p:cNvPicPr>
            <a:picLocks noChangeAspect="1"/>
          </p:cNvPicPr>
          <p:nvPr/>
        </p:nvPicPr>
        <p:blipFill>
          <a:blip r:embed="rId10"/>
          <a:stretch>
            <a:fillRect/>
          </a:stretch>
        </p:blipFill>
        <p:spPr>
          <a:xfrm>
            <a:off x="7051055" y="1498929"/>
            <a:ext cx="1896133" cy="1059603"/>
          </a:xfrm>
          <a:prstGeom prst="rect">
            <a:avLst/>
          </a:prstGeom>
        </p:spPr>
      </p:pic>
      <p:pic>
        <p:nvPicPr>
          <p:cNvPr id="33" name="図 32"/>
          <p:cNvPicPr>
            <a:picLocks noChangeAspect="1"/>
          </p:cNvPicPr>
          <p:nvPr/>
        </p:nvPicPr>
        <p:blipFill>
          <a:blip r:embed="rId11"/>
          <a:stretch>
            <a:fillRect/>
          </a:stretch>
        </p:blipFill>
        <p:spPr>
          <a:xfrm>
            <a:off x="5011189" y="1514290"/>
            <a:ext cx="1909693" cy="1076865"/>
          </a:xfrm>
          <a:prstGeom prst="rect">
            <a:avLst/>
          </a:prstGeom>
        </p:spPr>
      </p:pic>
      <p:sp>
        <p:nvSpPr>
          <p:cNvPr id="34" name="正方形/長方形 33"/>
          <p:cNvSpPr/>
          <p:nvPr/>
        </p:nvSpPr>
        <p:spPr>
          <a:xfrm>
            <a:off x="5011188" y="1486967"/>
            <a:ext cx="1909693" cy="10848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flipH="1">
            <a:off x="8918442" y="3484377"/>
            <a:ext cx="185428" cy="21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12"/>
          <a:stretch>
            <a:fillRect/>
          </a:stretch>
        </p:blipFill>
        <p:spPr>
          <a:xfrm>
            <a:off x="1115616" y="5517232"/>
            <a:ext cx="1728192" cy="1108815"/>
          </a:xfrm>
          <a:prstGeom prst="rect">
            <a:avLst/>
          </a:prstGeom>
        </p:spPr>
      </p:pic>
      <p:pic>
        <p:nvPicPr>
          <p:cNvPr id="7" name="図 6"/>
          <p:cNvPicPr>
            <a:picLocks noChangeAspect="1"/>
          </p:cNvPicPr>
          <p:nvPr/>
        </p:nvPicPr>
        <p:blipFill>
          <a:blip r:embed="rId13"/>
          <a:stretch>
            <a:fillRect/>
          </a:stretch>
        </p:blipFill>
        <p:spPr>
          <a:xfrm>
            <a:off x="2998636" y="5733256"/>
            <a:ext cx="997300" cy="878416"/>
          </a:xfrm>
          <a:prstGeom prst="rect">
            <a:avLst/>
          </a:prstGeom>
        </p:spPr>
      </p:pic>
    </p:spTree>
    <p:extLst>
      <p:ext uri="{BB962C8B-B14F-4D97-AF65-F5344CB8AC3E}">
        <p14:creationId xmlns:p14="http://schemas.microsoft.com/office/powerpoint/2010/main" val="34850008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187705" y="1242647"/>
            <a:ext cx="3776783" cy="1995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236602" y="920457"/>
            <a:ext cx="3727885" cy="241211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endParaRPr lang="en-US" altLang="ja-JP" sz="105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＜贈呈内容＞</a:t>
            </a:r>
            <a:endPar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○旬の味覚</a:t>
            </a:r>
            <a:endPar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・さくらんぼ</a:t>
            </a:r>
            <a:r>
              <a:rPr lang="ja-JP" altLang="en-US" sz="12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シャインマスカット、ラ・フラン　</a:t>
            </a:r>
            <a:endParaRPr lang="en-US" altLang="ja-JP"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ス、りんご、庄内柿、きのこなど</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旬の農産物</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を</a:t>
            </a:r>
            <a:endParaRPr lang="en-US" altLang="ja-JP"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計</a:t>
            </a:r>
            <a:r>
              <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17</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団体</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へ</a:t>
            </a:r>
            <a:endPar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県産新米「</a:t>
            </a:r>
            <a:r>
              <a:rPr lang="ja-JP" altLang="en-US" sz="12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雪若丸</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endPar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総量</a:t>
            </a:r>
            <a:r>
              <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1,350</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を</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計</a:t>
            </a:r>
            <a:r>
              <a:rPr lang="en-US" altLang="ja-JP" sz="12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37</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団体</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へ</a:t>
            </a:r>
            <a:endParaRPr lang="en-US" altLang="ja-JP"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endParaRPr lang="en-US" altLang="ja-JP" sz="1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en-US" altLang="ja-JP"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「オリジナルランチョンマット」（計</a:t>
            </a:r>
            <a:r>
              <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1,120</a:t>
            </a:r>
            <a:r>
              <a:rPr lang="ja-JP" altLang="en-US"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枚）</a:t>
            </a:r>
            <a:endParaRPr lang="en-US" altLang="ja-JP" sz="1200" b="1"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r>
              <a:rPr lang="ja-JP" altLang="en-US" sz="12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lang="ja-JP" altLang="en-US"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など食農教育資材をあわせて贈呈</a:t>
            </a:r>
            <a:endParaRPr lang="en-US" altLang="ja-JP" sz="12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endParaRPr lang="en-US" altLang="ja-JP" sz="1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AC0CF3E3-977F-49A5-8EC7-B81E16CC7256}" type="slidenum">
              <a:rPr kumimoji="1" lang="ja-JP" altLang="en-US" smtClean="0"/>
              <a:pPr/>
              <a:t>55</a:t>
            </a:fld>
            <a:endParaRPr kumimoji="1" lang="ja-JP" altLang="en-US"/>
          </a:p>
        </p:txBody>
      </p:sp>
      <p:sp>
        <p:nvSpPr>
          <p:cNvPr id="5" name="正方形/長方形 4"/>
          <p:cNvSpPr/>
          <p:nvPr/>
        </p:nvSpPr>
        <p:spPr>
          <a:xfrm>
            <a:off x="470130" y="310470"/>
            <a:ext cx="8782390" cy="892552"/>
          </a:xfrm>
          <a:prstGeom prst="rect">
            <a:avLst/>
          </a:prstGeom>
        </p:spPr>
        <p:txBody>
          <a:bodyPr wrap="square">
            <a:spAutoFit/>
          </a:bodyPr>
          <a:lstStyle/>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a:t>
            </a:r>
            <a:r>
              <a:rPr lang="ja-JP" altLang="en-US" sz="1400" b="1" dirty="0">
                <a:latin typeface="HG丸ｺﾞｼｯｸM-PRO" panose="020F0600000000000000" pitchFamily="50" charset="-128"/>
                <a:ea typeface="HG丸ｺﾞｼｯｸM-PRO" panose="020F0600000000000000" pitchFamily="50" charset="-128"/>
              </a:rPr>
              <a:t>「ＪＡグループ山形 </a:t>
            </a:r>
            <a:r>
              <a:rPr lang="en-US" altLang="ja-JP" sz="1400" b="1" dirty="0">
                <a:latin typeface="HG丸ｺﾞｼｯｸM-PRO" panose="020F0600000000000000" pitchFamily="50" charset="-128"/>
                <a:ea typeface="HG丸ｺﾞｼｯｸM-PRO" panose="020F0600000000000000" pitchFamily="50" charset="-128"/>
              </a:rPr>
              <a:t>『</a:t>
            </a:r>
            <a:r>
              <a:rPr lang="ja-JP" altLang="en-US" sz="1400" b="1" dirty="0">
                <a:latin typeface="HG丸ｺﾞｼｯｸM-PRO" panose="020F0600000000000000" pitchFamily="50" charset="-128"/>
                <a:ea typeface="HG丸ｺﾞｼｯｸM-PRO" panose="020F0600000000000000" pitchFamily="50" charset="-128"/>
              </a:rPr>
              <a:t>子どもの居場所づくり</a:t>
            </a:r>
            <a:r>
              <a:rPr lang="en-US" altLang="ja-JP" sz="1400" b="1" dirty="0">
                <a:latin typeface="HG丸ｺﾞｼｯｸM-PRO" panose="020F0600000000000000" pitchFamily="50" charset="-128"/>
                <a:ea typeface="HG丸ｺﾞｼｯｸM-PRO" panose="020F0600000000000000" pitchFamily="50" charset="-128"/>
              </a:rPr>
              <a:t>』</a:t>
            </a:r>
            <a:r>
              <a:rPr lang="ja-JP" altLang="en-US" sz="1400" b="1" dirty="0" smtClean="0">
                <a:latin typeface="HG丸ｺﾞｼｯｸM-PRO" panose="020F0600000000000000" pitchFamily="50" charset="-128"/>
                <a:ea typeface="HG丸ｺﾞｼｯｸM-PRO" panose="020F0600000000000000" pitchFamily="50" charset="-128"/>
              </a:rPr>
              <a:t>サポートプロジェクト</a:t>
            </a:r>
            <a:r>
              <a:rPr lang="ja-JP" altLang="en-US" sz="1400" b="1"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の一環として、</a:t>
            </a:r>
            <a:r>
              <a:rPr lang="ja-JP" altLang="en-US" sz="1400" dirty="0" smtClean="0">
                <a:latin typeface="HG丸ｺﾞｼｯｸM-PRO" panose="020F0600000000000000" pitchFamily="50" charset="-128"/>
                <a:ea typeface="HG丸ｺﾞｼｯｸM-PRO" panose="020F0600000000000000" pitchFamily="50" charset="-128"/>
              </a:rPr>
              <a:t>子ども食堂</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へ</a:t>
            </a:r>
            <a:r>
              <a:rPr lang="ja-JP" altLang="en-US" sz="1400" b="1" dirty="0" smtClean="0">
                <a:latin typeface="HG丸ｺﾞｼｯｸM-PRO" panose="020F0600000000000000" pitchFamily="50" charset="-128"/>
                <a:ea typeface="HG丸ｺﾞｼｯｸM-PRO" panose="020F0600000000000000" pitchFamily="50" charset="-128"/>
              </a:rPr>
              <a:t>県産農畜産物（旬の味覚や新米「</a:t>
            </a:r>
            <a:r>
              <a:rPr lang="ja-JP" altLang="en-US" sz="1400" b="1" dirty="0">
                <a:latin typeface="HG丸ｺﾞｼｯｸM-PRO" panose="020F0600000000000000" pitchFamily="50" charset="-128"/>
                <a:ea typeface="HG丸ｺﾞｼｯｸM-PRO" panose="020F0600000000000000" pitchFamily="50" charset="-128"/>
              </a:rPr>
              <a:t>雪若丸</a:t>
            </a:r>
            <a:r>
              <a:rPr lang="ja-JP" altLang="en-US" sz="1400" b="1" dirty="0" smtClean="0">
                <a:latin typeface="HG丸ｺﾞｼｯｸM-PRO" panose="020F0600000000000000" pitchFamily="50" charset="-128"/>
                <a:ea typeface="HG丸ｺﾞｼｯｸM-PRO" panose="020F0600000000000000" pitchFamily="50" charset="-128"/>
              </a:rPr>
              <a:t>」）、オリジナルランチョンマットなどの食農教育資材</a:t>
            </a:r>
            <a:endParaRPr lang="en-US" altLang="ja-JP" sz="1400" b="1"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を贈呈！！　　</a:t>
            </a:r>
            <a:r>
              <a:rPr lang="en-US" altLang="ja-JP" sz="1400"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消費拡大対策費：６３万円</a:t>
            </a:r>
            <a:r>
              <a:rPr lang="en-US" altLang="ja-JP" sz="1400" dirty="0" smtClean="0">
                <a:latin typeface="HG丸ｺﾞｼｯｸM-PRO" panose="020F0600000000000000" pitchFamily="50" charset="-128"/>
                <a:ea typeface="HG丸ｺﾞｼｯｸM-PRO" panose="020F0600000000000000" pitchFamily="50" charset="-128"/>
              </a:rPr>
              <a:t>】</a:t>
            </a:r>
            <a:endParaRPr lang="ja-JP" altLang="en-US" sz="1400" dirty="0"/>
          </a:p>
        </p:txBody>
      </p:sp>
      <p:pic>
        <p:nvPicPr>
          <p:cNvPr id="16" name="図 15"/>
          <p:cNvPicPr>
            <a:picLocks noChangeAspect="1"/>
          </p:cNvPicPr>
          <p:nvPr/>
        </p:nvPicPr>
        <p:blipFill>
          <a:blip r:embed="rId2"/>
          <a:stretch>
            <a:fillRect/>
          </a:stretch>
        </p:blipFill>
        <p:spPr>
          <a:xfrm>
            <a:off x="5163733" y="4198452"/>
            <a:ext cx="1568507" cy="765722"/>
          </a:xfrm>
          <a:prstGeom prst="rect">
            <a:avLst/>
          </a:prstGeom>
        </p:spPr>
      </p:pic>
      <p:pic>
        <p:nvPicPr>
          <p:cNvPr id="17" name="図 16"/>
          <p:cNvPicPr>
            <a:picLocks noChangeAspect="1"/>
          </p:cNvPicPr>
          <p:nvPr/>
        </p:nvPicPr>
        <p:blipFill>
          <a:blip r:embed="rId3"/>
          <a:stretch>
            <a:fillRect/>
          </a:stretch>
        </p:blipFill>
        <p:spPr>
          <a:xfrm>
            <a:off x="3888557" y="4959846"/>
            <a:ext cx="2843683" cy="751399"/>
          </a:xfrm>
          <a:prstGeom prst="rect">
            <a:avLst/>
          </a:prstGeom>
        </p:spPr>
      </p:pic>
      <p:pic>
        <p:nvPicPr>
          <p:cNvPr id="21" name="図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9632" y="3284984"/>
            <a:ext cx="1878832" cy="307296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096" y="1484784"/>
            <a:ext cx="1603681" cy="719832"/>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6"/>
          <a:stretch>
            <a:fillRect/>
          </a:stretch>
        </p:blipFill>
        <p:spPr>
          <a:xfrm>
            <a:off x="442853" y="3284984"/>
            <a:ext cx="3409067" cy="3139565"/>
          </a:xfrm>
          <a:prstGeom prst="rect">
            <a:avLst/>
          </a:prstGeom>
        </p:spPr>
      </p:pic>
      <p:pic>
        <p:nvPicPr>
          <p:cNvPr id="10" name="図 9"/>
          <p:cNvPicPr>
            <a:picLocks noChangeAspect="1"/>
          </p:cNvPicPr>
          <p:nvPr/>
        </p:nvPicPr>
        <p:blipFill>
          <a:blip r:embed="rId7"/>
          <a:stretch>
            <a:fillRect/>
          </a:stretch>
        </p:blipFill>
        <p:spPr>
          <a:xfrm>
            <a:off x="539552" y="1484784"/>
            <a:ext cx="2880320" cy="1922149"/>
          </a:xfrm>
          <a:prstGeom prst="rect">
            <a:avLst/>
          </a:prstGeom>
        </p:spPr>
      </p:pic>
      <p:sp>
        <p:nvSpPr>
          <p:cNvPr id="20" name="テキスト ボックス 59"/>
          <p:cNvSpPr txBox="1"/>
          <p:nvPr/>
        </p:nvSpPr>
        <p:spPr>
          <a:xfrm>
            <a:off x="4741386" y="6373286"/>
            <a:ext cx="4669420"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800" b="1" dirty="0"/>
              <a:t>（</a:t>
            </a:r>
            <a:r>
              <a:rPr kumimoji="1" lang="en-US" altLang="ja-JP" sz="800" b="1" dirty="0"/>
              <a:t>11</a:t>
            </a:r>
            <a:r>
              <a:rPr kumimoji="1" lang="ja-JP" altLang="en-US" sz="800" b="1" dirty="0"/>
              <a:t>月</a:t>
            </a:r>
            <a:r>
              <a:rPr kumimoji="1" lang="en-US" altLang="ja-JP" sz="800" b="1" dirty="0"/>
              <a:t>16</a:t>
            </a:r>
            <a:r>
              <a:rPr kumimoji="1" lang="ja-JP" altLang="en-US" sz="800" b="1" dirty="0"/>
              <a:t>日</a:t>
            </a:r>
            <a:r>
              <a:rPr kumimoji="1" lang="en-US" altLang="ja-JP" sz="800" b="1" dirty="0"/>
              <a:t>(</a:t>
            </a:r>
            <a:r>
              <a:rPr kumimoji="1" lang="ja-JP" altLang="en-US" sz="800" b="1" dirty="0"/>
              <a:t>木</a:t>
            </a:r>
            <a:r>
              <a:rPr kumimoji="1" lang="en-US" altLang="ja-JP" sz="800" b="1" dirty="0"/>
              <a:t>)</a:t>
            </a:r>
            <a:r>
              <a:rPr kumimoji="1" lang="ja-JP" altLang="en-US" sz="800" b="1" dirty="0"/>
              <a:t> </a:t>
            </a:r>
            <a:r>
              <a:rPr kumimoji="1" lang="en-US" altLang="ja-JP" sz="800" b="1" dirty="0"/>
              <a:t>NHK</a:t>
            </a:r>
            <a:r>
              <a:rPr kumimoji="1" lang="ja-JP" altLang="en-US" sz="800" b="1" dirty="0"/>
              <a:t>山形（ </a:t>
            </a:r>
            <a:r>
              <a:rPr lang="en-US" altLang="ja-JP" sz="800" dirty="0">
                <a:solidFill>
                  <a:schemeClr val="tx1"/>
                </a:solidFill>
                <a:effectLst/>
              </a:rPr>
              <a:t>https://www3.nhk.or.jp/lnews/yamagata/20231116/6020019037.html</a:t>
            </a:r>
            <a:r>
              <a:rPr kumimoji="1" lang="ja-JP" altLang="en-US" sz="800" b="1" dirty="0"/>
              <a:t>））</a:t>
            </a:r>
          </a:p>
        </p:txBody>
      </p:sp>
      <p:sp>
        <p:nvSpPr>
          <p:cNvPr id="26" name="テキスト ボックス 59"/>
          <p:cNvSpPr txBox="1"/>
          <p:nvPr/>
        </p:nvSpPr>
        <p:spPr>
          <a:xfrm>
            <a:off x="185552" y="6326339"/>
            <a:ext cx="4746488"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800" b="1" dirty="0" smtClean="0"/>
              <a:t>（</a:t>
            </a:r>
            <a:r>
              <a:rPr lang="en-US" altLang="ja-JP" sz="800" b="1" dirty="0" smtClean="0"/>
              <a:t>12</a:t>
            </a:r>
            <a:r>
              <a:rPr lang="ja-JP" altLang="en-US" sz="800" b="1" dirty="0" smtClean="0"/>
              <a:t>月</a:t>
            </a:r>
            <a:r>
              <a:rPr lang="en-US" altLang="ja-JP" sz="800" b="1" dirty="0" smtClean="0"/>
              <a:t>13</a:t>
            </a:r>
            <a:r>
              <a:rPr lang="ja-JP" altLang="en-US" sz="800" b="1" dirty="0" smtClean="0"/>
              <a:t>日産経ニュース（</a:t>
            </a:r>
            <a:r>
              <a:rPr lang="en-US" altLang="ja-JP" sz="800" b="1" dirty="0" smtClean="0">
                <a:hlinkClick r:id="rId8"/>
              </a:rPr>
              <a:t>https</a:t>
            </a:r>
            <a:r>
              <a:rPr lang="en-US" altLang="ja-JP" sz="800" b="1" dirty="0">
                <a:hlinkClick r:id="rId8"/>
              </a:rPr>
              <a:t>://www.sankei.com/article/20231213-UXRPBRV3VFNXTDCTVZHZBJ6HTU</a:t>
            </a:r>
            <a:r>
              <a:rPr lang="en-US" altLang="ja-JP" sz="800" b="1" dirty="0" smtClean="0">
                <a:hlinkClick r:id="rId8"/>
              </a:rPr>
              <a:t>/</a:t>
            </a:r>
            <a:r>
              <a:rPr lang="ja-JP" altLang="en-US" sz="800" b="1" dirty="0" smtClean="0"/>
              <a:t>）</a:t>
            </a:r>
            <a:endParaRPr lang="en-US" altLang="ja-JP" sz="800" b="1" dirty="0"/>
          </a:p>
        </p:txBody>
      </p:sp>
      <p:sp>
        <p:nvSpPr>
          <p:cNvPr id="27" name="テキスト ボックス 59"/>
          <p:cNvSpPr txBox="1"/>
          <p:nvPr/>
        </p:nvSpPr>
        <p:spPr>
          <a:xfrm>
            <a:off x="5303180" y="5805511"/>
            <a:ext cx="4669420"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zh-TW" altLang="en-US" sz="800" b="1" dirty="0" smtClean="0"/>
              <a:t>（</a:t>
            </a:r>
            <a:r>
              <a:rPr lang="en-US" altLang="zh-TW" sz="800" b="1" dirty="0"/>
              <a:t>11</a:t>
            </a:r>
            <a:r>
              <a:rPr lang="zh-TW" altLang="en-US" sz="800" b="1" dirty="0"/>
              <a:t>月</a:t>
            </a:r>
            <a:r>
              <a:rPr lang="en-US" altLang="zh-TW" sz="800" b="1" dirty="0"/>
              <a:t>10</a:t>
            </a:r>
            <a:r>
              <a:rPr lang="zh-TW" altLang="en-US" sz="800" b="1" dirty="0"/>
              <a:t>日</a:t>
            </a:r>
            <a:r>
              <a:rPr lang="en-US" altLang="zh-TW" sz="800" b="1" dirty="0"/>
              <a:t>(</a:t>
            </a:r>
            <a:r>
              <a:rPr lang="zh-TW" altLang="en-US" sz="800" b="1" dirty="0"/>
              <a:t>金</a:t>
            </a:r>
            <a:r>
              <a:rPr lang="en-US" altLang="zh-TW" sz="800" b="1" dirty="0"/>
              <a:t>) </a:t>
            </a:r>
            <a:r>
              <a:rPr lang="zh-TW" altLang="en-US" sz="800" b="1" dirty="0"/>
              <a:t>山形新聞</a:t>
            </a:r>
            <a:r>
              <a:rPr lang="zh-TW" altLang="en-US" sz="800" b="1" dirty="0" smtClean="0"/>
              <a:t>）</a:t>
            </a:r>
            <a:endParaRPr lang="zh-TW" altLang="en-US" sz="800" b="1" dirty="0"/>
          </a:p>
        </p:txBody>
      </p:sp>
      <p:sp>
        <p:nvSpPr>
          <p:cNvPr id="28" name="テキスト ボックス 59"/>
          <p:cNvSpPr txBox="1"/>
          <p:nvPr/>
        </p:nvSpPr>
        <p:spPr>
          <a:xfrm>
            <a:off x="4019922" y="3717032"/>
            <a:ext cx="1779925"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zh-TW" altLang="en-US" sz="800" b="1" dirty="0"/>
              <a:t>（</a:t>
            </a:r>
            <a:r>
              <a:rPr lang="en-US" altLang="zh-TW" sz="800" b="1" dirty="0"/>
              <a:t>12</a:t>
            </a:r>
            <a:r>
              <a:rPr lang="zh-TW" altLang="en-US" sz="800" b="1" dirty="0"/>
              <a:t>月</a:t>
            </a:r>
            <a:r>
              <a:rPr lang="en-US" altLang="zh-TW" sz="800" b="1" dirty="0"/>
              <a:t>5</a:t>
            </a:r>
            <a:r>
              <a:rPr lang="zh-TW" altLang="en-US" sz="800" b="1" dirty="0"/>
              <a:t>日</a:t>
            </a:r>
            <a:r>
              <a:rPr lang="en-US" altLang="zh-TW" sz="800" b="1" dirty="0"/>
              <a:t>(</a:t>
            </a:r>
            <a:r>
              <a:rPr lang="zh-TW" altLang="en-US" sz="800" b="1" dirty="0"/>
              <a:t>火</a:t>
            </a:r>
            <a:r>
              <a:rPr lang="en-US" altLang="zh-TW" sz="800" b="1" dirty="0"/>
              <a:t>) </a:t>
            </a:r>
            <a:r>
              <a:rPr lang="zh-TW" altLang="en-US" sz="800" b="1" dirty="0"/>
              <a:t>山形新聞</a:t>
            </a:r>
            <a:r>
              <a:rPr lang="zh-TW" altLang="en-US" sz="800" b="1" dirty="0" smtClean="0"/>
              <a:t>）</a:t>
            </a:r>
            <a:endParaRPr lang="zh-TW" altLang="en-US" sz="800" b="1" dirty="0"/>
          </a:p>
        </p:txBody>
      </p:sp>
      <p:pic>
        <p:nvPicPr>
          <p:cNvPr id="23" name="図 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888" y="2204864"/>
            <a:ext cx="1518641" cy="153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8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C0CF3E3-977F-49A5-8EC7-B81E16CC7256}" type="slidenum">
              <a:rPr kumimoji="1" lang="ja-JP" altLang="en-US" smtClean="0"/>
              <a:pPr/>
              <a:t>56</a:t>
            </a:fld>
            <a:endParaRPr kumimoji="1" lang="ja-JP" altLang="en-US" dirty="0"/>
          </a:p>
        </p:txBody>
      </p:sp>
      <p:sp>
        <p:nvSpPr>
          <p:cNvPr id="16" name="正方形/長方形 15"/>
          <p:cNvSpPr/>
          <p:nvPr/>
        </p:nvSpPr>
        <p:spPr>
          <a:xfrm>
            <a:off x="292430" y="357624"/>
            <a:ext cx="5296378" cy="1477328"/>
          </a:xfrm>
          <a:prstGeom prst="rect">
            <a:avLst/>
          </a:prstGeom>
        </p:spPr>
        <p:txBody>
          <a:bodyPr wrap="square">
            <a:spAutoFit/>
          </a:bodyPr>
          <a:lstStyle/>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✓「ごはんを中心とした日本型食生活」推進に向けた</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オリジナルランチョンマットを製作</a:t>
            </a:r>
            <a:r>
              <a:rPr lang="ja-JP" altLang="en-US" sz="1400" dirty="0" smtClean="0">
                <a:latin typeface="HG丸ｺﾞｼｯｸM-PRO" panose="020F0600000000000000" pitchFamily="50" charset="-128"/>
                <a:ea typeface="HG丸ｺﾞｼｯｸM-PRO" panose="020F0600000000000000" pitchFamily="50" charset="-128"/>
              </a:rPr>
              <a:t>し、食農教育資</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材</a:t>
            </a:r>
            <a:r>
              <a:rPr lang="ja-JP" altLang="en-US" sz="1400" dirty="0">
                <a:latin typeface="HG丸ｺﾞｼｯｸM-PRO" panose="020F0600000000000000" pitchFamily="50" charset="-128"/>
                <a:ea typeface="HG丸ｺﾞｼｯｸM-PRO" panose="020F0600000000000000" pitchFamily="50" charset="-128"/>
              </a:rPr>
              <a:t>と</a:t>
            </a:r>
            <a:r>
              <a:rPr lang="ja-JP" altLang="en-US" sz="1400" dirty="0" smtClean="0">
                <a:latin typeface="HG丸ｺﾞｼｯｸM-PRO" panose="020F0600000000000000" pitchFamily="50" charset="-128"/>
                <a:ea typeface="HG丸ｺﾞｼｯｸM-PRO" panose="020F0600000000000000" pitchFamily="50" charset="-128"/>
              </a:rPr>
              <a:t>してＪＡや行政、保育園・幼稚園等に配付し</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（計</a:t>
            </a:r>
            <a:r>
              <a:rPr lang="en-US" altLang="ja-JP" sz="1400" b="1" dirty="0" smtClean="0">
                <a:latin typeface="HG丸ｺﾞｼｯｸM-PRO" panose="020F0600000000000000" pitchFamily="50" charset="-128"/>
                <a:ea typeface="HG丸ｺﾞｼｯｸM-PRO" panose="020F0600000000000000" pitchFamily="50" charset="-128"/>
              </a:rPr>
              <a:t>2,615</a:t>
            </a:r>
            <a:r>
              <a:rPr lang="ja-JP" altLang="en-US" sz="1400" b="1" dirty="0" smtClean="0">
                <a:latin typeface="HG丸ｺﾞｼｯｸM-PRO" panose="020F0600000000000000" pitchFamily="50" charset="-128"/>
                <a:ea typeface="HG丸ｺﾞｼｯｸM-PRO" panose="020F0600000000000000" pitchFamily="50" charset="-128"/>
              </a:rPr>
              <a:t>枚</a:t>
            </a:r>
            <a:r>
              <a:rPr lang="ja-JP" altLang="en-US" sz="1400" b="1"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、活用の様子をウェブサイトに掲載！</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消費拡大対策費：</a:t>
            </a:r>
            <a:r>
              <a:rPr lang="en-US" altLang="ja-JP" sz="1400" dirty="0" smtClean="0">
                <a:latin typeface="HG丸ｺﾞｼｯｸM-PRO" panose="020F0600000000000000" pitchFamily="50" charset="-128"/>
                <a:ea typeface="HG丸ｺﾞｼｯｸM-PRO" panose="020F0600000000000000" pitchFamily="50" charset="-128"/>
              </a:rPr>
              <a:t>142</a:t>
            </a:r>
            <a:r>
              <a:rPr lang="ja-JP" altLang="en-US" sz="1400" dirty="0" smtClean="0">
                <a:latin typeface="HG丸ｺﾞｼｯｸM-PRO" panose="020F0600000000000000" pitchFamily="50" charset="-128"/>
                <a:ea typeface="HG丸ｺﾞｼｯｸM-PRO" panose="020F0600000000000000" pitchFamily="50" charset="-128"/>
              </a:rPr>
              <a:t>万円</a:t>
            </a:r>
            <a:r>
              <a:rPr lang="en-US" altLang="ja-JP" sz="1400" b="1" dirty="0">
                <a:latin typeface="HG丸ｺﾞｼｯｸM-PRO" panose="020F0600000000000000" pitchFamily="50" charset="-128"/>
                <a:ea typeface="HG丸ｺﾞｼｯｸM-PRO" panose="020F0600000000000000" pitchFamily="50" charset="-128"/>
              </a:rPr>
              <a:t>】</a:t>
            </a:r>
          </a:p>
        </p:txBody>
      </p:sp>
      <p:sp>
        <p:nvSpPr>
          <p:cNvPr id="19" name="正方形/長方形 18"/>
          <p:cNvSpPr/>
          <p:nvPr/>
        </p:nvSpPr>
        <p:spPr>
          <a:xfrm>
            <a:off x="313160" y="4221088"/>
            <a:ext cx="8554276" cy="600164"/>
          </a:xfrm>
          <a:prstGeom prst="rect">
            <a:avLst/>
          </a:prstGeom>
        </p:spPr>
        <p:txBody>
          <a:bodyPr wrap="square">
            <a:spAutoFit/>
          </a:bodyPr>
          <a:lstStyle/>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a:t>
            </a:r>
            <a:r>
              <a:rPr lang="ja-JP" altLang="ja-JP" sz="1400" dirty="0" smtClean="0">
                <a:latin typeface="HG丸ｺﾞｼｯｸM-PRO" panose="020F0600000000000000" pitchFamily="50" charset="-128"/>
                <a:ea typeface="HG丸ｺﾞｼｯｸM-PRO" panose="020F0600000000000000" pitchFamily="50" charset="-128"/>
              </a:rPr>
              <a:t>フリーペーパー</a:t>
            </a:r>
            <a:r>
              <a:rPr lang="ja-JP" altLang="en-US" sz="1400" dirty="0" smtClean="0">
                <a:latin typeface="HG丸ｺﾞｼｯｸM-PRO" panose="020F0600000000000000" pitchFamily="50" charset="-128"/>
                <a:ea typeface="HG丸ｺﾞｼｯｸM-PRO" panose="020F0600000000000000" pitchFamily="50" charset="-128"/>
              </a:rPr>
              <a:t>を活用し、</a:t>
            </a:r>
            <a:r>
              <a:rPr lang="ja-JP" altLang="en-US" sz="1400" b="1" dirty="0" smtClean="0">
                <a:latin typeface="HG丸ｺﾞｼｯｸM-PRO" panose="020F0600000000000000" pitchFamily="50" charset="-128"/>
                <a:ea typeface="HG丸ｺﾞｼｯｸM-PRO" panose="020F0600000000000000" pitchFamily="50" charset="-128"/>
              </a:rPr>
              <a:t>「国消国産」、食農教育</a:t>
            </a:r>
            <a:r>
              <a:rPr lang="ja-JP" altLang="en-US" sz="1400" dirty="0">
                <a:latin typeface="HG丸ｺﾞｼｯｸM-PRO" panose="020F0600000000000000" pitchFamily="50" charset="-128"/>
                <a:ea typeface="HG丸ｺﾞｼｯｸM-PRO" panose="020F0600000000000000" pitchFamily="50" charset="-128"/>
              </a:rPr>
              <a:t>等</a:t>
            </a:r>
            <a:r>
              <a:rPr lang="ja-JP" altLang="en-US" sz="1400" dirty="0" smtClean="0">
                <a:latin typeface="HG丸ｺﾞｼｯｸM-PRO" panose="020F0600000000000000" pitchFamily="50" charset="-128"/>
                <a:ea typeface="HG丸ｺﾞｼｯｸM-PRO" panose="020F0600000000000000" pitchFamily="50" charset="-128"/>
              </a:rPr>
              <a:t>に関する</a:t>
            </a:r>
            <a:r>
              <a:rPr lang="ja-JP" altLang="ja-JP" sz="1400" dirty="0" smtClean="0">
                <a:latin typeface="HG丸ｺﾞｼｯｸM-PRO" panose="020F0600000000000000" pitchFamily="50" charset="-128"/>
                <a:ea typeface="HG丸ｺﾞｼｯｸM-PRO" panose="020F0600000000000000" pitchFamily="50" charset="-128"/>
              </a:rPr>
              <a:t>記事</a:t>
            </a:r>
            <a:r>
              <a:rPr lang="ja-JP" altLang="en-US" sz="1400" dirty="0" smtClean="0">
                <a:latin typeface="HG丸ｺﾞｼｯｸM-PRO" panose="020F0600000000000000" pitchFamily="50" charset="-128"/>
                <a:ea typeface="HG丸ｺﾞｼｯｸM-PRO" panose="020F0600000000000000" pitchFamily="50" charset="-128"/>
              </a:rPr>
              <a:t>（計</a:t>
            </a:r>
            <a:r>
              <a:rPr lang="en-US" altLang="ja-JP" sz="1400" dirty="0" smtClean="0">
                <a:latin typeface="HG丸ｺﾞｼｯｸM-PRO" panose="020F0600000000000000" pitchFamily="50" charset="-128"/>
                <a:ea typeface="HG丸ｺﾞｼｯｸM-PRO" panose="020F0600000000000000" pitchFamily="50" charset="-128"/>
              </a:rPr>
              <a:t>5</a:t>
            </a:r>
            <a:r>
              <a:rPr lang="ja-JP" altLang="en-US" sz="1400" dirty="0" smtClean="0">
                <a:latin typeface="HG丸ｺﾞｼｯｸM-PRO" panose="020F0600000000000000" pitchFamily="50" charset="-128"/>
                <a:ea typeface="HG丸ｺﾞｼｯｸM-PRO" panose="020F0600000000000000" pitchFamily="50" charset="-128"/>
              </a:rPr>
              <a:t>回）やキャンペーン広告</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（計</a:t>
            </a:r>
            <a:r>
              <a:rPr lang="en-US" altLang="ja-JP" sz="1400" dirty="0" smtClean="0">
                <a:latin typeface="HG丸ｺﾞｼｯｸM-PRO" panose="020F0600000000000000" pitchFamily="50" charset="-128"/>
                <a:ea typeface="HG丸ｺﾞｼｯｸM-PRO" panose="020F0600000000000000" pitchFamily="50" charset="-128"/>
              </a:rPr>
              <a:t>2</a:t>
            </a:r>
            <a:r>
              <a:rPr lang="ja-JP" altLang="en-US" sz="1400" dirty="0" smtClean="0">
                <a:latin typeface="HG丸ｺﾞｼｯｸM-PRO" panose="020F0600000000000000" pitchFamily="50" charset="-128"/>
                <a:ea typeface="HG丸ｺﾞｼｯｸM-PRO" panose="020F0600000000000000" pitchFamily="50" charset="-128"/>
              </a:rPr>
              <a:t>回）の</a:t>
            </a:r>
            <a:r>
              <a:rPr lang="ja-JP" altLang="ja-JP" sz="1400" dirty="0" smtClean="0">
                <a:latin typeface="HG丸ｺﾞｼｯｸM-PRO" panose="020F0600000000000000" pitchFamily="50" charset="-128"/>
                <a:ea typeface="HG丸ｺﾞｼｯｸM-PRO" panose="020F0600000000000000" pitchFamily="50" charset="-128"/>
              </a:rPr>
              <a:t>掲載</a:t>
            </a:r>
            <a:r>
              <a:rPr lang="ja-JP" altLang="en-US" sz="1400" dirty="0" smtClean="0">
                <a:latin typeface="HG丸ｺﾞｼｯｸM-PRO" panose="020F0600000000000000" pitchFamily="50" charset="-128"/>
                <a:ea typeface="HG丸ｺﾞｼｯｸM-PRO" panose="020F0600000000000000" pitchFamily="50" charset="-128"/>
              </a:rPr>
              <a:t>。　</a:t>
            </a: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消費</a:t>
            </a:r>
            <a:r>
              <a:rPr lang="ja-JP" altLang="en-US" sz="1400" dirty="0">
                <a:latin typeface="HG丸ｺﾞｼｯｸM-PRO" panose="020F0600000000000000" pitchFamily="50" charset="-128"/>
                <a:ea typeface="HG丸ｺﾞｼｯｸM-PRO" panose="020F0600000000000000" pitchFamily="50" charset="-128"/>
              </a:rPr>
              <a:t>拡大対策費</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a:latin typeface="HG丸ｺﾞｼｯｸM-PRO" panose="020F0600000000000000" pitchFamily="50" charset="-128"/>
                <a:ea typeface="HG丸ｺﾞｼｯｸM-PRO" panose="020F0600000000000000" pitchFamily="50" charset="-128"/>
              </a:rPr>
              <a:t>165</a:t>
            </a:r>
            <a:r>
              <a:rPr lang="ja-JP" altLang="en-US" sz="1400" dirty="0" smtClean="0">
                <a:latin typeface="HG丸ｺﾞｼｯｸM-PRO" panose="020F0600000000000000" pitchFamily="50" charset="-128"/>
                <a:ea typeface="HG丸ｺﾞｼｯｸM-PRO" panose="020F0600000000000000" pitchFamily="50" charset="-128"/>
              </a:rPr>
              <a:t>万円</a:t>
            </a:r>
            <a:r>
              <a:rPr lang="en-US" altLang="ja-JP" sz="1400" b="1" dirty="0">
                <a:latin typeface="HG丸ｺﾞｼｯｸM-PRO" panose="020F0600000000000000" pitchFamily="50" charset="-128"/>
                <a:ea typeface="HG丸ｺﾞｼｯｸM-PRO" panose="020F0600000000000000" pitchFamily="50" charset="-128"/>
              </a:rPr>
              <a:t>】</a:t>
            </a:r>
            <a:endParaRPr lang="ja-JP" altLang="ja-JP" sz="1400" b="1"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5292080" y="764704"/>
            <a:ext cx="1719496" cy="1155745"/>
          </a:xfrm>
          <a:prstGeom prst="rect">
            <a:avLst/>
          </a:prstGeom>
        </p:spPr>
      </p:pic>
      <p:sp>
        <p:nvSpPr>
          <p:cNvPr id="11" name="正方形/長方形 10"/>
          <p:cNvSpPr/>
          <p:nvPr/>
        </p:nvSpPr>
        <p:spPr>
          <a:xfrm>
            <a:off x="5004048" y="260648"/>
            <a:ext cx="2324224" cy="461665"/>
          </a:xfrm>
          <a:prstGeom prst="rect">
            <a:avLst/>
          </a:prstGeom>
        </p:spPr>
        <p:txBody>
          <a:bodyPr wrap="square">
            <a:spAutoFit/>
          </a:bodyPr>
          <a:lstStyle/>
          <a:p>
            <a:r>
              <a:rPr lang="ja-JP" altLang="en-US" sz="1200" b="1" dirty="0" smtClean="0">
                <a:latin typeface="ＭＳ ゴシック" panose="020B0609070205080204" pitchFamily="49" charset="-128"/>
                <a:ea typeface="ＭＳ ゴシック" panose="020B0609070205080204" pitchFamily="49" charset="-128"/>
              </a:rPr>
              <a:t>◇オリジナルランチョンマット</a:t>
            </a:r>
            <a:endParaRPr lang="en-US" altLang="ja-JP" sz="1200" b="1" dirty="0" smtClean="0">
              <a:latin typeface="ＭＳ ゴシック" panose="020B0609070205080204" pitchFamily="49" charset="-128"/>
              <a:ea typeface="ＭＳ ゴシック" panose="020B0609070205080204" pitchFamily="49" charset="-128"/>
            </a:endParaRPr>
          </a:p>
          <a:p>
            <a:r>
              <a:rPr lang="ja-JP" altLang="en-US" sz="1200" b="1" dirty="0" smtClean="0">
                <a:latin typeface="ＭＳ ゴシック" panose="020B0609070205080204" pitchFamily="49" charset="-128"/>
                <a:ea typeface="ＭＳ ゴシック" panose="020B0609070205080204" pitchFamily="49" charset="-128"/>
              </a:rPr>
              <a:t>　　　 （表面）</a:t>
            </a:r>
            <a:endParaRPr lang="en-US" altLang="ja-JP" sz="1200" b="1" dirty="0">
              <a:latin typeface="ＭＳ ゴシック" panose="020B0609070205080204" pitchFamily="49" charset="-128"/>
              <a:ea typeface="ＭＳ ゴシック" panose="020B0609070205080204" pitchFamily="49" charset="-128"/>
            </a:endParaRPr>
          </a:p>
        </p:txBody>
      </p:sp>
      <p:pic>
        <p:nvPicPr>
          <p:cNvPr id="12" name="図 11"/>
          <p:cNvPicPr/>
          <p:nvPr/>
        </p:nvPicPr>
        <p:blipFill>
          <a:blip r:embed="rId3" cstate="print">
            <a:extLst>
              <a:ext uri="{28A0092B-C50C-407E-A947-70E740481C1C}">
                <a14:useLocalDpi xmlns:a14="http://schemas.microsoft.com/office/drawing/2010/main" val="0"/>
              </a:ext>
            </a:extLst>
          </a:blip>
          <a:stretch>
            <a:fillRect/>
          </a:stretch>
        </p:blipFill>
        <p:spPr>
          <a:xfrm>
            <a:off x="7164288" y="764704"/>
            <a:ext cx="1703148" cy="1148331"/>
          </a:xfrm>
          <a:prstGeom prst="rect">
            <a:avLst/>
          </a:prstGeom>
        </p:spPr>
      </p:pic>
      <p:sp>
        <p:nvSpPr>
          <p:cNvPr id="13" name="正方形/長方形 12"/>
          <p:cNvSpPr/>
          <p:nvPr/>
        </p:nvSpPr>
        <p:spPr>
          <a:xfrm>
            <a:off x="7524328" y="260648"/>
            <a:ext cx="963969" cy="461665"/>
          </a:xfrm>
          <a:prstGeom prst="rect">
            <a:avLst/>
          </a:prstGeom>
        </p:spPr>
        <p:txBody>
          <a:bodyPr wrap="square">
            <a:spAutoFit/>
          </a:bodyPr>
          <a:lstStyle/>
          <a:p>
            <a:r>
              <a:rPr lang="ja-JP" altLang="en-US" sz="1200" b="1" dirty="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（裏面）</a:t>
            </a:r>
            <a:endParaRPr lang="en-US" altLang="ja-JP" sz="1200" b="1" dirty="0">
              <a:latin typeface="ＭＳ ゴシック" panose="020B0609070205080204" pitchFamily="49" charset="-128"/>
              <a:ea typeface="ＭＳ ゴシック" panose="020B0609070205080204" pitchFamily="49" charset="-128"/>
            </a:endParaRPr>
          </a:p>
        </p:txBody>
      </p:sp>
      <p:sp>
        <p:nvSpPr>
          <p:cNvPr id="15" name="正方形/長方形 14"/>
          <p:cNvSpPr/>
          <p:nvPr/>
        </p:nvSpPr>
        <p:spPr>
          <a:xfrm>
            <a:off x="292780" y="2060848"/>
            <a:ext cx="5071307" cy="2062103"/>
          </a:xfrm>
          <a:prstGeom prst="rect">
            <a:avLst/>
          </a:prstGeom>
        </p:spPr>
        <p:txBody>
          <a:bodyPr wrap="square">
            <a:spAutoFit/>
          </a:bodyPr>
          <a:lstStyle/>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a:t>
            </a:r>
            <a:r>
              <a:rPr lang="ja-JP" altLang="en-US" sz="1400" b="1" dirty="0">
                <a:latin typeface="HG丸ｺﾞｼｯｸM-PRO" panose="020F0600000000000000" pitchFamily="50" charset="-128"/>
                <a:ea typeface="HG丸ｺﾞｼｯｸM-PRO" panose="020F0600000000000000" pitchFamily="50" charset="-128"/>
              </a:rPr>
              <a:t>第</a:t>
            </a:r>
            <a:r>
              <a:rPr lang="en-US" altLang="ja-JP" sz="1400" b="1" dirty="0" smtClean="0">
                <a:latin typeface="HG丸ｺﾞｼｯｸM-PRO" panose="020F0600000000000000" pitchFamily="50" charset="-128"/>
                <a:ea typeface="HG丸ｺﾞｼｯｸM-PRO" panose="020F0600000000000000" pitchFamily="50" charset="-128"/>
              </a:rPr>
              <a:t>48</a:t>
            </a:r>
            <a:r>
              <a:rPr lang="ja-JP" altLang="en-US" sz="1400" b="1" dirty="0" smtClean="0">
                <a:latin typeface="HG丸ｺﾞｼｯｸM-PRO" panose="020F0600000000000000" pitchFamily="50" charset="-128"/>
                <a:ea typeface="HG丸ｺﾞｼｯｸM-PRO" panose="020F0600000000000000" pitchFamily="50" charset="-128"/>
              </a:rPr>
              <a:t>回</a:t>
            </a:r>
            <a:r>
              <a:rPr lang="ja-JP" altLang="en-US" sz="1400" b="1" dirty="0">
                <a:latin typeface="HG丸ｺﾞｼｯｸM-PRO" panose="020F0600000000000000" pitchFamily="50" charset="-128"/>
                <a:ea typeface="HG丸ｺﾞｼｯｸM-PRO" panose="020F0600000000000000" pitchFamily="50" charset="-128"/>
              </a:rPr>
              <a:t>「ごはん・お米とわたし」</a:t>
            </a:r>
            <a:r>
              <a:rPr lang="ja-JP" altLang="en-US" sz="1400" b="1" dirty="0" smtClean="0">
                <a:latin typeface="HG丸ｺﾞｼｯｸM-PRO" panose="020F0600000000000000" pitchFamily="50" charset="-128"/>
                <a:ea typeface="HG丸ｺﾞｼｯｸM-PRO" panose="020F0600000000000000" pitchFamily="50" charset="-128"/>
              </a:rPr>
              <a:t>作文</a:t>
            </a:r>
            <a:r>
              <a:rPr lang="ja-JP" altLang="en-US" sz="1400" b="1" dirty="0">
                <a:latin typeface="HG丸ｺﾞｼｯｸM-PRO" panose="020F0600000000000000" pitchFamily="50" charset="-128"/>
                <a:ea typeface="HG丸ｺﾞｼｯｸM-PRO" panose="020F0600000000000000" pitchFamily="50" charset="-128"/>
              </a:rPr>
              <a:t>・図画</a:t>
            </a:r>
            <a:r>
              <a:rPr lang="ja-JP" altLang="en-US" sz="1400" b="1" dirty="0" smtClean="0">
                <a:latin typeface="HG丸ｺﾞｼｯｸM-PRO" panose="020F0600000000000000" pitchFamily="50" charset="-128"/>
                <a:ea typeface="HG丸ｺﾞｼｯｸM-PRO" panose="020F0600000000000000" pitchFamily="50" charset="-128"/>
              </a:rPr>
              <a:t>コン</a:t>
            </a:r>
            <a:endParaRPr lang="en-US" altLang="ja-JP" sz="1400" b="1"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クール</a:t>
            </a:r>
            <a:r>
              <a:rPr lang="ja-JP" altLang="en-US" sz="1400" dirty="0" smtClean="0">
                <a:latin typeface="HG丸ｺﾞｼｯｸM-PRO" panose="020F0600000000000000" pitchFamily="50" charset="-128"/>
                <a:ea typeface="HG丸ｺﾞｼｯｸM-PRO" panose="020F0600000000000000" pitchFamily="50" charset="-128"/>
              </a:rPr>
              <a:t>を開催</a:t>
            </a:r>
            <a:r>
              <a:rPr lang="ja-JP" altLang="en-US" sz="1400" dirty="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応募</a:t>
            </a:r>
            <a:r>
              <a:rPr lang="ja-JP" altLang="en-US" sz="1400" dirty="0">
                <a:latin typeface="HG丸ｺﾞｼｯｸM-PRO" panose="020F0600000000000000" pitchFamily="50" charset="-128"/>
                <a:ea typeface="HG丸ｺﾞｼｯｸM-PRO" panose="020F0600000000000000" pitchFamily="50" charset="-128"/>
              </a:rPr>
              <a:t>点数は</a:t>
            </a:r>
            <a:r>
              <a:rPr lang="ja-JP" altLang="en-US" sz="1400" b="1" dirty="0" smtClean="0">
                <a:latin typeface="HG丸ｺﾞｼｯｸM-PRO" panose="020F0600000000000000" pitchFamily="50" charset="-128"/>
                <a:ea typeface="HG丸ｺﾞｼｯｸM-PRO" panose="020F0600000000000000" pitchFamily="50" charset="-128"/>
              </a:rPr>
              <a:t>計</a:t>
            </a:r>
            <a:r>
              <a:rPr lang="en-US" altLang="ja-JP" sz="1400" b="1" dirty="0" smtClean="0">
                <a:latin typeface="HG丸ｺﾞｼｯｸM-PRO" panose="020F0600000000000000" pitchFamily="50" charset="-128"/>
                <a:ea typeface="HG丸ｺﾞｼｯｸM-PRO" panose="020F0600000000000000" pitchFamily="50" charset="-128"/>
              </a:rPr>
              <a:t>1,246</a:t>
            </a:r>
            <a:r>
              <a:rPr lang="ja-JP" altLang="en-US" sz="1400" b="1" dirty="0" smtClean="0">
                <a:latin typeface="HG丸ｺﾞｼｯｸM-PRO" panose="020F0600000000000000" pitchFamily="50" charset="-128"/>
                <a:ea typeface="HG丸ｺﾞｼｯｸM-PRO" panose="020F0600000000000000" pitchFamily="50" charset="-128"/>
              </a:rPr>
              <a:t>点</a:t>
            </a:r>
            <a:r>
              <a:rPr lang="ja-JP" altLang="en-US" sz="1400" dirty="0">
                <a:latin typeface="HG丸ｺﾞｼｯｸM-PRO" panose="020F0600000000000000" pitchFamily="50" charset="-128"/>
                <a:ea typeface="HG丸ｺﾞｼｯｸM-PRO" panose="020F0600000000000000" pitchFamily="50" charset="-128"/>
              </a:rPr>
              <a:t>（作文部門</a:t>
            </a:r>
            <a:r>
              <a:rPr lang="en-US" altLang="ja-JP" sz="1400" dirty="0" smtClean="0">
                <a:latin typeface="HG丸ｺﾞｼｯｸM-PRO" panose="020F0600000000000000" pitchFamily="50" charset="-128"/>
                <a:ea typeface="HG丸ｺﾞｼｯｸM-PRO" panose="020F0600000000000000" pitchFamily="50" charset="-128"/>
              </a:rPr>
              <a:t>238</a:t>
            </a:r>
            <a:r>
              <a:rPr lang="ja-JP" altLang="en-US" sz="1400" dirty="0" smtClean="0">
                <a:latin typeface="HG丸ｺﾞｼｯｸM-PRO" panose="020F0600000000000000" pitchFamily="50" charset="-128"/>
                <a:ea typeface="HG丸ｺﾞｼｯｸM-PRO" panose="020F0600000000000000" pitchFamily="50" charset="-128"/>
              </a:rPr>
              <a:t>点</a:t>
            </a:r>
            <a:r>
              <a:rPr lang="ja-JP" altLang="en-US" sz="1400" dirty="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図画部</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門</a:t>
            </a:r>
            <a:r>
              <a:rPr lang="en-US" altLang="ja-JP" sz="1400" dirty="0">
                <a:latin typeface="HG丸ｺﾞｼｯｸM-PRO" panose="020F0600000000000000" pitchFamily="50" charset="-128"/>
                <a:ea typeface="HG丸ｺﾞｼｯｸM-PRO" panose="020F0600000000000000" pitchFamily="50" charset="-128"/>
              </a:rPr>
              <a:t>1,008</a:t>
            </a:r>
            <a:r>
              <a:rPr lang="ja-JP" altLang="en-US" sz="1400" dirty="0" smtClean="0">
                <a:latin typeface="HG丸ｺﾞｼｯｸM-PRO" panose="020F0600000000000000" pitchFamily="50" charset="-128"/>
                <a:ea typeface="HG丸ｺﾞｼｯｸM-PRO" panose="020F0600000000000000" pitchFamily="50" charset="-128"/>
              </a:rPr>
              <a:t>点）。</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dirty="0">
                <a:latin typeface="HG丸ｺﾞｼｯｸM-PRO" panose="020F0600000000000000" pitchFamily="50" charset="-128"/>
                <a:ea typeface="HG丸ｺﾞｼｯｸM-PRO" panose="020F0600000000000000" pitchFamily="50" charset="-128"/>
              </a:rPr>
              <a:t>入賞作品</a:t>
            </a:r>
            <a:r>
              <a:rPr lang="ja-JP" altLang="en-US" sz="1400" dirty="0" smtClean="0">
                <a:latin typeface="HG丸ｺﾞｼｯｸM-PRO" panose="020F0600000000000000" pitchFamily="50" charset="-128"/>
                <a:ea typeface="HG丸ｺﾞｼｯｸM-PRO" panose="020F0600000000000000" pitchFamily="50" charset="-128"/>
              </a:rPr>
              <a:t>は、ＪＡグループ公式ウェブサイトや</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公式</a:t>
            </a:r>
            <a:r>
              <a:rPr lang="en-US" altLang="ja-JP" sz="1400" dirty="0" smtClean="0">
                <a:latin typeface="HG丸ｺﾞｼｯｸM-PRO" panose="020F0600000000000000" pitchFamily="50" charset="-128"/>
                <a:ea typeface="HG丸ｺﾞｼｯｸM-PRO" panose="020F0600000000000000" pitchFamily="50" charset="-128"/>
              </a:rPr>
              <a:t>X</a:t>
            </a:r>
            <a:r>
              <a:rPr lang="ja-JP" altLang="en-US" sz="1400" dirty="0" smtClean="0">
                <a:latin typeface="HG丸ｺﾞｼｯｸM-PRO" panose="020F0600000000000000" pitchFamily="50" charset="-128"/>
                <a:ea typeface="HG丸ｺﾞｼｯｸM-PRO" panose="020F0600000000000000" pitchFamily="50" charset="-128"/>
              </a:rPr>
              <a:t>（旧ツイッター）で紹介。　　</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smtClean="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消費拡大対策費</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smtClean="0">
                <a:latin typeface="HG丸ｺﾞｼｯｸM-PRO" panose="020F0600000000000000" pitchFamily="50" charset="-128"/>
                <a:ea typeface="HG丸ｺﾞｼｯｸM-PRO" panose="020F0600000000000000" pitchFamily="50" charset="-128"/>
              </a:rPr>
              <a:t>250</a:t>
            </a:r>
            <a:r>
              <a:rPr lang="ja-JP" altLang="en-US" sz="1400" dirty="0" smtClean="0">
                <a:latin typeface="HG丸ｺﾞｼｯｸM-PRO" panose="020F0600000000000000" pitchFamily="50" charset="-128"/>
                <a:ea typeface="HG丸ｺﾞｼｯｸM-PRO" panose="020F0600000000000000" pitchFamily="50" charset="-128"/>
              </a:rPr>
              <a:t>万円（予算）</a:t>
            </a:r>
            <a:r>
              <a:rPr lang="en-US" altLang="ja-JP" sz="1400" b="1" dirty="0" smtClean="0">
                <a:latin typeface="HG丸ｺﾞｼｯｸM-PRO" panose="020F0600000000000000" pitchFamily="50" charset="-128"/>
                <a:ea typeface="HG丸ｺﾞｼｯｸM-PRO" panose="020F0600000000000000" pitchFamily="50" charset="-128"/>
              </a:rPr>
              <a:t>】</a:t>
            </a:r>
          </a:p>
        </p:txBody>
      </p:sp>
      <p:pic>
        <p:nvPicPr>
          <p:cNvPr id="3" name="図 2"/>
          <p:cNvPicPr>
            <a:picLocks noChangeAspect="1"/>
          </p:cNvPicPr>
          <p:nvPr/>
        </p:nvPicPr>
        <p:blipFill>
          <a:blip r:embed="rId4"/>
          <a:stretch>
            <a:fillRect/>
          </a:stretch>
        </p:blipFill>
        <p:spPr>
          <a:xfrm>
            <a:off x="5311634" y="2158586"/>
            <a:ext cx="2655600" cy="1876375"/>
          </a:xfrm>
          <a:prstGeom prst="rect">
            <a:avLst/>
          </a:prstGeom>
        </p:spPr>
      </p:pic>
      <p:sp>
        <p:nvSpPr>
          <p:cNvPr id="17" name="正方形/長方形 16"/>
          <p:cNvSpPr/>
          <p:nvPr/>
        </p:nvSpPr>
        <p:spPr>
          <a:xfrm>
            <a:off x="313160" y="4941168"/>
            <a:ext cx="8554276" cy="892552"/>
          </a:xfrm>
          <a:prstGeom prst="rect">
            <a:avLst/>
          </a:prstGeom>
        </p:spPr>
        <p:txBody>
          <a:bodyPr wrap="square">
            <a:spAutoFit/>
          </a:bodyPr>
          <a:lstStyle/>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✓県内</a:t>
            </a:r>
            <a:r>
              <a:rPr lang="ja-JP" altLang="en-US" sz="1400" dirty="0">
                <a:latin typeface="HG丸ｺﾞｼｯｸM-PRO" panose="020F0600000000000000" pitchFamily="50" charset="-128"/>
                <a:ea typeface="HG丸ｺﾞｼｯｸM-PRO" panose="020F0600000000000000" pitchFamily="50" charset="-128"/>
              </a:rPr>
              <a:t>の小学校</a:t>
            </a:r>
            <a:r>
              <a:rPr lang="en-US" altLang="ja-JP" sz="1400" dirty="0">
                <a:latin typeface="HG丸ｺﾞｼｯｸM-PRO" panose="020F0600000000000000" pitchFamily="50" charset="-128"/>
                <a:ea typeface="HG丸ｺﾞｼｯｸM-PRO" panose="020F0600000000000000" pitchFamily="50" charset="-128"/>
              </a:rPr>
              <a:t>5</a:t>
            </a:r>
            <a:r>
              <a:rPr lang="ja-JP" altLang="en-US" sz="1400" dirty="0">
                <a:latin typeface="HG丸ｺﾞｼｯｸM-PRO" panose="020F0600000000000000" pitchFamily="50" charset="-128"/>
                <a:ea typeface="HG丸ｺﾞｼｯｸM-PRO" panose="020F0600000000000000" pitchFamily="50" charset="-128"/>
              </a:rPr>
              <a:t>年生を対象と</a:t>
            </a:r>
            <a:r>
              <a:rPr lang="ja-JP" altLang="en-US" sz="1400" dirty="0" smtClean="0">
                <a:latin typeface="HG丸ｺﾞｼｯｸM-PRO" panose="020F0600000000000000" pitchFamily="50" charset="-128"/>
                <a:ea typeface="HG丸ｺﾞｼｯｸM-PRO" panose="020F0600000000000000" pitchFamily="50" charset="-128"/>
              </a:rPr>
              <a:t>した</a:t>
            </a:r>
            <a:r>
              <a:rPr lang="ja-JP" altLang="en-US" sz="1400" b="1" dirty="0" smtClean="0">
                <a:latin typeface="HG丸ｺﾞｼｯｸM-PRO" panose="020F0600000000000000" pitchFamily="50" charset="-128"/>
                <a:ea typeface="HG丸ｺﾞｼｯｸM-PRO" panose="020F0600000000000000" pitchFamily="50" charset="-128"/>
              </a:rPr>
              <a:t>社会科</a:t>
            </a:r>
            <a:r>
              <a:rPr lang="ja-JP" altLang="en-US" sz="1400" b="1" dirty="0">
                <a:latin typeface="HG丸ｺﾞｼｯｸM-PRO" panose="020F0600000000000000" pitchFamily="50" charset="-128"/>
                <a:ea typeface="HG丸ｺﾞｼｯｸM-PRO" panose="020F0600000000000000" pitchFamily="50" charset="-128"/>
              </a:rPr>
              <a:t>等教材</a:t>
            </a:r>
            <a:r>
              <a:rPr lang="ja-JP" altLang="en-US" sz="1400" b="1" dirty="0" smtClean="0">
                <a:latin typeface="HG丸ｺﾞｼｯｸM-PRO" panose="020F0600000000000000" pitchFamily="50" charset="-128"/>
                <a:ea typeface="HG丸ｺﾞｼｯｸM-PRO" panose="020F0600000000000000" pitchFamily="50" charset="-128"/>
              </a:rPr>
              <a:t>資料「いのちを</a:t>
            </a:r>
            <a:r>
              <a:rPr lang="ja-JP" altLang="en-US" sz="1400" b="1" dirty="0">
                <a:latin typeface="HG丸ｺﾞｼｯｸM-PRO" panose="020F0600000000000000" pitchFamily="50" charset="-128"/>
                <a:ea typeface="HG丸ｺﾞｼｯｸM-PRO" panose="020F0600000000000000" pitchFamily="50" charset="-128"/>
              </a:rPr>
              <a:t>育む山形県の</a:t>
            </a:r>
            <a:r>
              <a:rPr lang="ja-JP" altLang="en-US" sz="1400" b="1" dirty="0" smtClean="0">
                <a:latin typeface="HG丸ｺﾞｼｯｸM-PRO" panose="020F0600000000000000" pitchFamily="50" charset="-128"/>
                <a:ea typeface="HG丸ｺﾞｼｯｸM-PRO" panose="020F0600000000000000" pitchFamily="50" charset="-128"/>
              </a:rPr>
              <a:t>農業</a:t>
            </a:r>
            <a:r>
              <a:rPr lang="ja-JP" altLang="en-US" sz="1400" b="1" dirty="0">
                <a:latin typeface="HG丸ｺﾞｼｯｸM-PRO" panose="020F0600000000000000" pitchFamily="50" charset="-128"/>
                <a:ea typeface="HG丸ｺﾞｼｯｸM-PRO" panose="020F0600000000000000" pitchFamily="50" charset="-128"/>
              </a:rPr>
              <a:t>」</a:t>
            </a:r>
            <a:r>
              <a:rPr lang="ja-JP" altLang="en-US" sz="1400" dirty="0" smtClean="0">
                <a:latin typeface="HG丸ｺﾞｼｯｸM-PRO" panose="020F0600000000000000" pitchFamily="50" charset="-128"/>
                <a:ea typeface="HG丸ｺﾞｼｯｸM-PRO" panose="020F0600000000000000" pitchFamily="50" charset="-128"/>
              </a:rPr>
              <a:t>を作成。</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小学校・特別支援学校（</a:t>
            </a:r>
            <a:r>
              <a:rPr lang="en-US" altLang="ja-JP" sz="1400" b="1" dirty="0" smtClean="0">
                <a:latin typeface="HG丸ｺﾞｼｯｸM-PRO" panose="020F0600000000000000" pitchFamily="50" charset="-128"/>
                <a:ea typeface="HG丸ｺﾞｼｯｸM-PRO" panose="020F0600000000000000" pitchFamily="50" charset="-128"/>
              </a:rPr>
              <a:t>238</a:t>
            </a:r>
            <a:r>
              <a:rPr lang="ja-JP" altLang="en-US" sz="1400" b="1" dirty="0" smtClean="0">
                <a:latin typeface="HG丸ｺﾞｼｯｸM-PRO" panose="020F0600000000000000" pitchFamily="50" charset="-128"/>
                <a:ea typeface="HG丸ｺﾞｼｯｸM-PRO" panose="020F0600000000000000" pitchFamily="50" charset="-128"/>
              </a:rPr>
              <a:t>カ所）</a:t>
            </a:r>
            <a:r>
              <a:rPr lang="ja-JP" altLang="en-US" sz="1400" dirty="0" smtClean="0">
                <a:latin typeface="HG丸ｺﾞｼｯｸM-PRO" panose="020F0600000000000000" pitchFamily="50" charset="-128"/>
                <a:ea typeface="HG丸ｺﾞｼｯｸM-PRO" panose="020F0600000000000000" pitchFamily="50" charset="-128"/>
              </a:rPr>
              <a:t>に、</a:t>
            </a:r>
            <a:r>
              <a:rPr lang="ja-JP" altLang="en-US" sz="1400" b="1" dirty="0" smtClean="0">
                <a:latin typeface="HG丸ｺﾞｼｯｸM-PRO" panose="020F0600000000000000" pitchFamily="50" charset="-128"/>
                <a:ea typeface="HG丸ｺﾞｼｯｸM-PRO" panose="020F0600000000000000" pitchFamily="50" charset="-128"/>
              </a:rPr>
              <a:t>計</a:t>
            </a:r>
            <a:r>
              <a:rPr lang="en-US" altLang="ja-JP" sz="1400" b="1" dirty="0" smtClean="0">
                <a:latin typeface="HG丸ｺﾞｼｯｸM-PRO" panose="020F0600000000000000" pitchFamily="50" charset="-128"/>
                <a:ea typeface="HG丸ｺﾞｼｯｸM-PRO" panose="020F0600000000000000" pitchFamily="50" charset="-128"/>
              </a:rPr>
              <a:t>9,216</a:t>
            </a:r>
            <a:r>
              <a:rPr lang="ja-JP" altLang="en-US" sz="1400" b="1" dirty="0" smtClean="0">
                <a:latin typeface="HG丸ｺﾞｼｯｸM-PRO" panose="020F0600000000000000" pitchFamily="50" charset="-128"/>
                <a:ea typeface="HG丸ｺﾞｼｯｸM-PRO" panose="020F0600000000000000" pitchFamily="50" charset="-128"/>
              </a:rPr>
              <a:t>部</a:t>
            </a:r>
            <a:r>
              <a:rPr lang="ja-JP" altLang="en-US" sz="1400" dirty="0" smtClean="0">
                <a:latin typeface="HG丸ｺﾞｼｯｸM-PRO" panose="020F0600000000000000" pitchFamily="50" charset="-128"/>
                <a:ea typeface="HG丸ｺﾞｼｯｸM-PRO" panose="020F0600000000000000" pitchFamily="50" charset="-128"/>
              </a:rPr>
              <a:t>を贈呈（予定）。</a:t>
            </a:r>
            <a:endParaRPr lang="en-US" altLang="ja-JP" sz="1400"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　　　　　　　　　　　　　　　　　　　　　　　　　　　</a:t>
            </a:r>
            <a:r>
              <a:rPr lang="en-US" altLang="ja-JP" sz="1400" b="1" dirty="0" smtClean="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消費拡大対策費</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smtClean="0">
                <a:latin typeface="HG丸ｺﾞｼｯｸM-PRO" panose="020F0600000000000000" pitchFamily="50" charset="-128"/>
                <a:ea typeface="HG丸ｺﾞｼｯｸM-PRO" panose="020F0600000000000000" pitchFamily="50" charset="-128"/>
              </a:rPr>
              <a:t>180</a:t>
            </a:r>
            <a:r>
              <a:rPr lang="ja-JP" altLang="en-US" sz="1400" dirty="0" smtClean="0">
                <a:latin typeface="HG丸ｺﾞｼｯｸM-PRO" panose="020F0600000000000000" pitchFamily="50" charset="-128"/>
                <a:ea typeface="HG丸ｺﾞｼｯｸM-PRO" panose="020F0600000000000000" pitchFamily="50" charset="-128"/>
              </a:rPr>
              <a:t>万円（</a:t>
            </a:r>
            <a:r>
              <a:rPr lang="ja-JP" altLang="en-US" sz="1400" dirty="0">
                <a:latin typeface="HG丸ｺﾞｼｯｸM-PRO" panose="020F0600000000000000" pitchFamily="50" charset="-128"/>
                <a:ea typeface="HG丸ｺﾞｼｯｸM-PRO" panose="020F0600000000000000" pitchFamily="50" charset="-128"/>
              </a:rPr>
              <a:t>予算</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b="1" dirty="0" smtClean="0">
                <a:latin typeface="HG丸ｺﾞｼｯｸM-PRO" panose="020F0600000000000000" pitchFamily="50" charset="-128"/>
                <a:ea typeface="HG丸ｺﾞｼｯｸM-PRO" panose="020F0600000000000000" pitchFamily="50" charset="-128"/>
              </a:rPr>
              <a:t>】</a:t>
            </a: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a:off x="292430" y="5949280"/>
            <a:ext cx="8554276" cy="600164"/>
          </a:xfrm>
          <a:prstGeom prst="rect">
            <a:avLst/>
          </a:prstGeom>
        </p:spPr>
        <p:txBody>
          <a:bodyPr wrap="square">
            <a:spAutoFit/>
          </a:bodyPr>
          <a:lstStyle/>
          <a:p>
            <a:pPr algn="just">
              <a:spcBef>
                <a:spcPts val="600"/>
              </a:spcBef>
            </a:pPr>
            <a:r>
              <a:rPr lang="ja-JP" altLang="en-US" sz="1400" dirty="0" smtClean="0">
                <a:latin typeface="HG丸ｺﾞｼｯｸM-PRO" panose="020F0600000000000000" pitchFamily="50" charset="-128"/>
                <a:ea typeface="HG丸ｺﾞｼｯｸM-PRO" panose="020F0600000000000000" pitchFamily="50" charset="-128"/>
              </a:rPr>
              <a:t>✓全中主催の第</a:t>
            </a:r>
            <a:r>
              <a:rPr lang="en-US" altLang="ja-JP" sz="1400" dirty="0" smtClean="0">
                <a:latin typeface="HG丸ｺﾞｼｯｸM-PRO" panose="020F0600000000000000" pitchFamily="50" charset="-128"/>
                <a:ea typeface="HG丸ｺﾞｼｯｸM-PRO" panose="020F0600000000000000" pitchFamily="50" charset="-128"/>
              </a:rPr>
              <a:t>35</a:t>
            </a:r>
            <a:r>
              <a:rPr lang="ja-JP" altLang="en-US" sz="1400" dirty="0" smtClean="0">
                <a:latin typeface="HG丸ｺﾞｼｯｸM-PRO" panose="020F0600000000000000" pitchFamily="50" charset="-128"/>
                <a:ea typeface="HG丸ｺﾞｼｯｸM-PRO" panose="020F0600000000000000" pitchFamily="50" charset="-128"/>
              </a:rPr>
              <a:t>回バケツ稲づくり事業に呼応し、学校や家庭での活用に向けた</a:t>
            </a:r>
            <a:r>
              <a:rPr lang="ja-JP" altLang="en-US" sz="1400" b="1" dirty="0" smtClean="0">
                <a:latin typeface="HG丸ｺﾞｼｯｸM-PRO" panose="020F0600000000000000" pitchFamily="50" charset="-128"/>
                <a:ea typeface="HG丸ｺﾞｼｯｸM-PRO" panose="020F0600000000000000" pitchFamily="50" charset="-128"/>
              </a:rPr>
              <a:t>県産米は</a:t>
            </a:r>
            <a:r>
              <a:rPr lang="ja-JP" altLang="en-US" sz="1400" b="1" dirty="0" err="1" smtClean="0">
                <a:latin typeface="HG丸ｺﾞｼｯｸM-PRO" panose="020F0600000000000000" pitchFamily="50" charset="-128"/>
                <a:ea typeface="HG丸ｺﾞｼｯｸM-PRO" panose="020F0600000000000000" pitchFamily="50" charset="-128"/>
              </a:rPr>
              <a:t>えぬき</a:t>
            </a:r>
            <a:r>
              <a:rPr lang="ja-JP" altLang="en-US" sz="1400" b="1" dirty="0" smtClean="0">
                <a:latin typeface="HG丸ｺﾞｼｯｸM-PRO" panose="020F0600000000000000" pitchFamily="50" charset="-128"/>
                <a:ea typeface="HG丸ｺﾞｼｯｸM-PRO" panose="020F0600000000000000" pitchFamily="50" charset="-128"/>
              </a:rPr>
              <a:t>「バ</a:t>
            </a:r>
            <a:endParaRPr lang="en-US" altLang="ja-JP" sz="1400" b="1" dirty="0" smtClean="0">
              <a:latin typeface="HG丸ｺﾞｼｯｸM-PRO" panose="020F0600000000000000" pitchFamily="50" charset="-128"/>
              <a:ea typeface="HG丸ｺﾞｼｯｸM-PRO" panose="020F0600000000000000" pitchFamily="50" charset="-128"/>
            </a:endParaRPr>
          </a:p>
          <a:p>
            <a:pPr algn="just">
              <a:spcBef>
                <a:spcPts val="600"/>
              </a:spcBef>
            </a:pPr>
            <a:r>
              <a:rPr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smtClean="0">
                <a:latin typeface="HG丸ｺﾞｼｯｸM-PRO" panose="020F0600000000000000" pitchFamily="50" charset="-128"/>
                <a:ea typeface="HG丸ｺﾞｼｯｸM-PRO" panose="020F0600000000000000" pitchFamily="50" charset="-128"/>
              </a:rPr>
              <a:t>ケツ稲づくりセット」</a:t>
            </a:r>
            <a:r>
              <a:rPr lang="ja-JP" altLang="en-US" sz="1400" dirty="0" smtClean="0">
                <a:latin typeface="HG丸ｺﾞｼｯｸM-PRO" panose="020F0600000000000000" pitchFamily="50" charset="-128"/>
                <a:ea typeface="HG丸ｺﾞｼｯｸM-PRO" panose="020F0600000000000000" pitchFamily="50" charset="-128"/>
              </a:rPr>
              <a:t>を</a:t>
            </a:r>
            <a:r>
              <a:rPr lang="ja-JP" altLang="en-US" sz="1400" b="1" dirty="0" smtClean="0">
                <a:latin typeface="HG丸ｺﾞｼｯｸM-PRO" panose="020F0600000000000000" pitchFamily="50" charset="-128"/>
                <a:ea typeface="HG丸ｺﾞｼｯｸM-PRO" panose="020F0600000000000000" pitchFamily="50" charset="-128"/>
              </a:rPr>
              <a:t>計</a:t>
            </a:r>
            <a:r>
              <a:rPr lang="en-US" altLang="ja-JP" sz="1400" b="1" dirty="0" smtClean="0">
                <a:latin typeface="HG丸ｺﾞｼｯｸM-PRO" panose="020F0600000000000000" pitchFamily="50" charset="-128"/>
                <a:ea typeface="HG丸ｺﾞｼｯｸM-PRO" panose="020F0600000000000000" pitchFamily="50" charset="-128"/>
              </a:rPr>
              <a:t>5,300</a:t>
            </a:r>
            <a:r>
              <a:rPr lang="ja-JP" altLang="en-US" sz="1400" b="1" dirty="0">
                <a:latin typeface="HG丸ｺﾞｼｯｸM-PRO" panose="020F0600000000000000" pitchFamily="50" charset="-128"/>
                <a:ea typeface="HG丸ｺﾞｼｯｸM-PRO" panose="020F0600000000000000" pitchFamily="50" charset="-128"/>
              </a:rPr>
              <a:t>セット</a:t>
            </a:r>
            <a:r>
              <a:rPr lang="ja-JP" altLang="en-US" sz="1400" b="1" dirty="0" smtClean="0">
                <a:latin typeface="HG丸ｺﾞｼｯｸM-PRO" panose="020F0600000000000000" pitchFamily="50" charset="-128"/>
                <a:ea typeface="HG丸ｺﾞｼｯｸM-PRO" panose="020F0600000000000000" pitchFamily="50" charset="-128"/>
              </a:rPr>
              <a:t>配付</a:t>
            </a:r>
            <a:r>
              <a:rPr lang="ja-JP" altLang="en-US" sz="1400" dirty="0" smtClean="0">
                <a:latin typeface="HG丸ｺﾞｼｯｸM-PRO" panose="020F0600000000000000" pitchFamily="50" charset="-128"/>
                <a:ea typeface="HG丸ｺﾞｼｯｸM-PRO" panose="020F0600000000000000" pitchFamily="50" charset="-128"/>
              </a:rPr>
              <a:t>（予定）。　　</a:t>
            </a:r>
            <a:r>
              <a:rPr lang="en-US" altLang="ja-JP" sz="1400" b="1" dirty="0" smtClean="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消費拡大対策費</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dirty="0" smtClean="0">
                <a:latin typeface="HG丸ｺﾞｼｯｸM-PRO" panose="020F0600000000000000" pitchFamily="50" charset="-128"/>
                <a:ea typeface="HG丸ｺﾞｼｯｸM-PRO" panose="020F0600000000000000" pitchFamily="50" charset="-128"/>
              </a:rPr>
              <a:t>10</a:t>
            </a:r>
            <a:r>
              <a:rPr lang="ja-JP" altLang="en-US" sz="1400" dirty="0" smtClean="0">
                <a:latin typeface="HG丸ｺﾞｼｯｸM-PRO" panose="020F0600000000000000" pitchFamily="50" charset="-128"/>
                <a:ea typeface="HG丸ｺﾞｼｯｸM-PRO" panose="020F0600000000000000" pitchFamily="50" charset="-128"/>
              </a:rPr>
              <a:t>万円（</a:t>
            </a:r>
            <a:r>
              <a:rPr lang="ja-JP" altLang="en-US" sz="1400" dirty="0">
                <a:latin typeface="HG丸ｺﾞｼｯｸM-PRO" panose="020F0600000000000000" pitchFamily="50" charset="-128"/>
                <a:ea typeface="HG丸ｺﾞｼｯｸM-PRO" panose="020F0600000000000000" pitchFamily="50" charset="-128"/>
              </a:rPr>
              <a:t>予算</a:t>
            </a:r>
            <a:r>
              <a:rPr lang="ja-JP" altLang="en-US" sz="1400" dirty="0" smtClean="0">
                <a:latin typeface="HG丸ｺﾞｼｯｸM-PRO" panose="020F0600000000000000" pitchFamily="50" charset="-128"/>
                <a:ea typeface="HG丸ｺﾞｼｯｸM-PRO" panose="020F0600000000000000" pitchFamily="50" charset="-128"/>
              </a:rPr>
              <a:t>）</a:t>
            </a:r>
            <a:r>
              <a:rPr lang="en-US" altLang="ja-JP" sz="1400" b="1" dirty="0" smtClean="0">
                <a:latin typeface="HG丸ｺﾞｼｯｸM-PRO" panose="020F0600000000000000" pitchFamily="50" charset="-128"/>
                <a:ea typeface="HG丸ｺﾞｼｯｸM-PRO" panose="020F0600000000000000" pitchFamily="50" charset="-128"/>
              </a:rPr>
              <a:t>】</a:t>
            </a:r>
            <a:endParaRPr lang="en-US" altLang="ja-JP" sz="14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446442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CF4648-D62F-4BB4-815C-8DA17A0C4C23}"/>
              </a:ext>
            </a:extLst>
          </p:cNvPr>
          <p:cNvSpPr>
            <a:spLocks noGrp="1"/>
          </p:cNvSpPr>
          <p:nvPr>
            <p:ph type="sldNum" sz="quarter" idx="12"/>
          </p:nvPr>
        </p:nvSpPr>
        <p:spPr/>
        <p:txBody>
          <a:bodyPr/>
          <a:lstStyle/>
          <a:p>
            <a:fld id="{AC0CF3E3-977F-49A5-8EC7-B81E16CC7256}" type="slidenum">
              <a:rPr kumimoji="1" lang="ja-JP" altLang="en-US" smtClean="0"/>
              <a:pPr/>
              <a:t>57</a:t>
            </a:fld>
            <a:endParaRPr kumimoji="1" lang="ja-JP" altLang="en-US"/>
          </a:p>
        </p:txBody>
      </p:sp>
      <p:sp>
        <p:nvSpPr>
          <p:cNvPr id="3" name="四角形: 角を丸くする 2">
            <a:extLst>
              <a:ext uri="{FF2B5EF4-FFF2-40B4-BE49-F238E27FC236}">
                <a16:creationId xmlns:a16="http://schemas.microsoft.com/office/drawing/2014/main" id="{CA9A2A53-173C-40B3-BE77-EAA27E45B0AF}"/>
              </a:ext>
            </a:extLst>
          </p:cNvPr>
          <p:cNvSpPr/>
          <p:nvPr/>
        </p:nvSpPr>
        <p:spPr>
          <a:xfrm>
            <a:off x="1043609" y="1484784"/>
            <a:ext cx="7056784" cy="2088232"/>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nchorCtr="1"/>
          <a:lstStyle/>
          <a:p>
            <a:pPr algn="ctr">
              <a:spcBef>
                <a:spcPts val="1200"/>
              </a:spcBef>
            </a:pPr>
            <a:r>
              <a:rPr lang="en-US" altLang="ja-JP" sz="4400" b="1" dirty="0">
                <a:latin typeface="+mj-ea"/>
                <a:ea typeface="+mj-ea"/>
              </a:rPr>
              <a:t>Ⅴ</a:t>
            </a:r>
            <a:r>
              <a:rPr lang="ja-JP" altLang="en-US" sz="4400" b="1" dirty="0">
                <a:latin typeface="+mj-ea"/>
                <a:ea typeface="+mj-ea"/>
              </a:rPr>
              <a:t>．令和６年農政対策の</a:t>
            </a:r>
            <a:endParaRPr lang="en-US" altLang="ja-JP" sz="4400" b="1" dirty="0">
              <a:latin typeface="+mj-ea"/>
              <a:ea typeface="+mj-ea"/>
            </a:endParaRPr>
          </a:p>
          <a:p>
            <a:pPr algn="ctr"/>
            <a:r>
              <a:rPr lang="ja-JP" altLang="en-US" sz="4400" b="1" dirty="0">
                <a:latin typeface="+mj-ea"/>
                <a:ea typeface="+mj-ea"/>
              </a:rPr>
              <a:t>見通しと取り組みについて</a:t>
            </a:r>
          </a:p>
        </p:txBody>
      </p:sp>
    </p:spTree>
    <p:extLst>
      <p:ext uri="{BB962C8B-B14F-4D97-AF65-F5344CB8AC3E}">
        <p14:creationId xmlns:p14="http://schemas.microsoft.com/office/powerpoint/2010/main" val="27534286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1328579229"/>
              </p:ext>
            </p:extLst>
          </p:nvPr>
        </p:nvGraphicFramePr>
        <p:xfrm>
          <a:off x="153576" y="1834560"/>
          <a:ext cx="8836848" cy="4819560"/>
        </p:xfrm>
        <a:graphic>
          <a:graphicData uri="http://schemas.openxmlformats.org/drawingml/2006/table">
            <a:tbl>
              <a:tblPr firstRow="1" bandRow="1">
                <a:tableStyleId>{7DF18680-E054-41AD-8BC1-D1AEF772440D}</a:tableStyleId>
              </a:tblPr>
              <a:tblGrid>
                <a:gridCol w="1898144">
                  <a:extLst>
                    <a:ext uri="{9D8B030D-6E8A-4147-A177-3AD203B41FA5}">
                      <a16:colId xmlns:a16="http://schemas.microsoft.com/office/drawing/2014/main" val="20000"/>
                    </a:ext>
                  </a:extLst>
                </a:gridCol>
                <a:gridCol w="3851160">
                  <a:extLst>
                    <a:ext uri="{9D8B030D-6E8A-4147-A177-3AD203B41FA5}">
                      <a16:colId xmlns:a16="http://schemas.microsoft.com/office/drawing/2014/main" val="20001"/>
                    </a:ext>
                  </a:extLst>
                </a:gridCol>
                <a:gridCol w="3087544">
                  <a:extLst>
                    <a:ext uri="{9D8B030D-6E8A-4147-A177-3AD203B41FA5}">
                      <a16:colId xmlns:a16="http://schemas.microsoft.com/office/drawing/2014/main" val="20002"/>
                    </a:ext>
                  </a:extLst>
                </a:gridCol>
              </a:tblGrid>
              <a:tr h="223599">
                <a:tc>
                  <a:txBody>
                    <a:bodyPr/>
                    <a:lstStyle/>
                    <a:p>
                      <a:pPr algn="ctr"/>
                      <a:endParaRPr kumimoji="1" lang="ja-JP" altLang="en-US" sz="1800" dirty="0"/>
                    </a:p>
                  </a:txBody>
                  <a:tcPr marT="36000" marB="36000"/>
                </a:tc>
                <a:tc>
                  <a:txBody>
                    <a:bodyPr/>
                    <a:lstStyle/>
                    <a:p>
                      <a:pPr algn="ctr"/>
                      <a:r>
                        <a:rPr kumimoji="1" lang="ja-JP" altLang="en-US" sz="1800" dirty="0"/>
                        <a:t>出来事</a:t>
                      </a:r>
                    </a:p>
                  </a:txBody>
                  <a:tcPr marT="36000" marB="36000"/>
                </a:tc>
                <a:tc>
                  <a:txBody>
                    <a:bodyPr/>
                    <a:lstStyle/>
                    <a:p>
                      <a:pPr algn="ctr"/>
                      <a:r>
                        <a:rPr kumimoji="1" lang="ja-JP" altLang="en-US" sz="1800" dirty="0"/>
                        <a:t>対応のポイント</a:t>
                      </a:r>
                    </a:p>
                  </a:txBody>
                  <a:tcPr marT="36000" marB="36000"/>
                </a:tc>
                <a:extLst>
                  <a:ext uri="{0D108BD9-81ED-4DB2-BD59-A6C34878D82A}">
                    <a16:rowId xmlns:a16="http://schemas.microsoft.com/office/drawing/2014/main" val="10000"/>
                  </a:ext>
                </a:extLst>
              </a:tr>
              <a:tr h="717600">
                <a:tc>
                  <a:txBody>
                    <a:bodyPr/>
                    <a:lstStyle/>
                    <a:p>
                      <a:r>
                        <a:rPr kumimoji="1" lang="ja-JP" altLang="en-US" sz="2000" dirty="0">
                          <a:latin typeface="HGS創英角ｺﾞｼｯｸUB" pitchFamily="50" charset="-128"/>
                          <a:ea typeface="HGS創英角ｺﾞｼｯｸUB" pitchFamily="50" charset="-128"/>
                        </a:rPr>
                        <a:t>基本法改正・関連法改正　</a:t>
                      </a:r>
                      <a:r>
                        <a:rPr kumimoji="1" lang="en-US" altLang="ja-JP" sz="2000" dirty="0">
                          <a:latin typeface="HGS創英角ｺﾞｼｯｸUB" pitchFamily="50" charset="-128"/>
                          <a:ea typeface="HGS創英角ｺﾞｼｯｸUB" pitchFamily="50" charset="-128"/>
                        </a:rPr>
                        <a:t>(</a:t>
                      </a:r>
                      <a:r>
                        <a:rPr kumimoji="1" lang="ja-JP" altLang="en-US" sz="2000" dirty="0">
                          <a:latin typeface="HGS創英角ｺﾞｼｯｸUB" pitchFamily="50" charset="-128"/>
                          <a:ea typeface="HGS創英角ｺﾞｼｯｸUB" pitchFamily="50" charset="-128"/>
                        </a:rPr>
                        <a:t>新法含む</a:t>
                      </a:r>
                      <a:r>
                        <a:rPr kumimoji="1" lang="en-US" altLang="ja-JP" sz="2000" dirty="0">
                          <a:latin typeface="HGS創英角ｺﾞｼｯｸUB" pitchFamily="50" charset="-128"/>
                          <a:ea typeface="HGS創英角ｺﾞｼｯｸUB" pitchFamily="50" charset="-128"/>
                        </a:rPr>
                        <a:t>)</a:t>
                      </a:r>
                      <a:r>
                        <a:rPr kumimoji="1" lang="ja-JP" altLang="en-US" sz="2000" dirty="0">
                          <a:latin typeface="HGS創英角ｺﾞｼｯｸUB" pitchFamily="50" charset="-128"/>
                          <a:ea typeface="HGS創英角ｺﾞｼｯｸUB" pitchFamily="50" charset="-128"/>
                        </a:rPr>
                        <a:t>の年</a:t>
                      </a:r>
                      <a:endParaRPr kumimoji="1" lang="en-US" altLang="ja-JP" sz="2000" dirty="0">
                        <a:latin typeface="HGS創英角ｺﾞｼｯｸUB" pitchFamily="50" charset="-128"/>
                        <a:ea typeface="HGS創英角ｺﾞｼｯｸUB" pitchFamily="50" charset="-128"/>
                      </a:endParaRPr>
                    </a:p>
                  </a:txBody>
                  <a:tcPr marT="108000" marB="108000" anchor="ctr"/>
                </a:tc>
                <a:tc>
                  <a:txBody>
                    <a:bodyPr/>
                    <a:lstStyle/>
                    <a:p>
                      <a:pPr marL="263525" indent="-263525" algn="l">
                        <a:tabLst>
                          <a:tab pos="263525" algn="l"/>
                        </a:tabLst>
                      </a:pPr>
                      <a:r>
                        <a:rPr kumimoji="1" lang="ja-JP" altLang="en-US" sz="1800" u="none" dirty="0"/>
                        <a:t>○　令和５年</a:t>
                      </a:r>
                      <a:r>
                        <a:rPr kumimoji="1" lang="en-US" altLang="ja-JP" sz="1800" u="none" dirty="0"/>
                        <a:t>12</a:t>
                      </a:r>
                      <a:r>
                        <a:rPr kumimoji="1" lang="ja-JP" altLang="en-US" sz="1800" u="none" dirty="0"/>
                        <a:t>月に公表された「工程　表」にもとづき、与党プロセスを経て、</a:t>
                      </a:r>
                      <a:r>
                        <a:rPr kumimoji="1" lang="ja-JP" altLang="en-US" sz="1800" b="1" u="sng" dirty="0">
                          <a:solidFill>
                            <a:srgbClr val="FF0000"/>
                          </a:solidFill>
                        </a:rPr>
                        <a:t>通常国会において審議</a:t>
                      </a:r>
                      <a:r>
                        <a:rPr kumimoji="1" lang="ja-JP" altLang="en-US" sz="1800" u="none" dirty="0"/>
                        <a:t>が行われる見込み。</a:t>
                      </a:r>
                      <a:endParaRPr kumimoji="1" lang="en-US" altLang="ja-JP" sz="1800" u="none" dirty="0"/>
                    </a:p>
                  </a:txBody>
                  <a:tcPr marT="108000" marB="108000"/>
                </a:tc>
                <a:tc>
                  <a:txBody>
                    <a:bodyPr/>
                    <a:lstStyle/>
                    <a:p>
                      <a:pPr marL="216000" indent="-457200"/>
                      <a:r>
                        <a:rPr kumimoji="1" lang="ja-JP" altLang="en-US" sz="1800" dirty="0"/>
                        <a:t>○　将来を見通した基本農政の確立に向けて、法案に</a:t>
                      </a:r>
                      <a:r>
                        <a:rPr kumimoji="1" lang="en-US" altLang="ja-JP" sz="1800" b="1" u="sng" dirty="0">
                          <a:solidFill>
                            <a:srgbClr val="FF0000"/>
                          </a:solidFill>
                        </a:rPr>
                        <a:t>JA</a:t>
                      </a:r>
                      <a:r>
                        <a:rPr kumimoji="1" lang="ja-JP" altLang="en-US" sz="1800" b="1" u="sng" dirty="0">
                          <a:solidFill>
                            <a:srgbClr val="FF0000"/>
                          </a:solidFill>
                        </a:rPr>
                        <a:t>グループの考えが反映されるよう働きかけ</a:t>
                      </a:r>
                      <a:r>
                        <a:rPr kumimoji="1" lang="ja-JP" altLang="en-US" sz="1800" dirty="0"/>
                        <a:t>。</a:t>
                      </a:r>
                    </a:p>
                  </a:txBody>
                  <a:tcPr marT="108000" marB="108000"/>
                </a:tc>
                <a:extLst>
                  <a:ext uri="{0D108BD9-81ED-4DB2-BD59-A6C34878D82A}">
                    <a16:rowId xmlns:a16="http://schemas.microsoft.com/office/drawing/2014/main" val="2906198392"/>
                  </a:ext>
                </a:extLst>
              </a:tr>
              <a:tr h="687120">
                <a:tc>
                  <a:txBody>
                    <a:bodyPr/>
                    <a:lstStyle/>
                    <a:p>
                      <a:r>
                        <a:rPr kumimoji="1" lang="ja-JP" altLang="en-US" sz="2000" dirty="0">
                          <a:latin typeface="HGS創英角ｺﾞｼｯｸUB" pitchFamily="50" charset="-128"/>
                          <a:ea typeface="HGS創英角ｺﾞｼｯｸUB" pitchFamily="50" charset="-128"/>
                        </a:rPr>
                        <a:t>次期基本計画の策定の年</a:t>
                      </a:r>
                      <a:endParaRPr kumimoji="1" lang="en-US" altLang="ja-JP" sz="2000" dirty="0">
                        <a:latin typeface="HGS創英角ｺﾞｼｯｸUB" pitchFamily="50" charset="-128"/>
                        <a:ea typeface="HGS創英角ｺﾞｼｯｸUB" pitchFamily="50" charset="-128"/>
                      </a:endParaRPr>
                    </a:p>
                  </a:txBody>
                  <a:tcPr marT="108000" marB="108000" anchor="ctr"/>
                </a:tc>
                <a:tc>
                  <a:txBody>
                    <a:bodyPr/>
                    <a:lstStyle/>
                    <a:p>
                      <a:pPr marL="263525" indent="-263525"/>
                      <a:r>
                        <a:rPr kumimoji="1" lang="ja-JP" altLang="en-US" sz="1900" u="none" dirty="0"/>
                        <a:t>○　基本法をふまえ、食料自給率、自給力目標や、生産努力目標を含む</a:t>
                      </a:r>
                      <a:r>
                        <a:rPr kumimoji="1" lang="ja-JP" altLang="en-US" sz="1900" b="1" u="sng" dirty="0">
                          <a:solidFill>
                            <a:srgbClr val="FF0000"/>
                          </a:solidFill>
                        </a:rPr>
                        <a:t>次期基本計画の策定、関連政策の検討</a:t>
                      </a:r>
                      <a:r>
                        <a:rPr kumimoji="1" lang="ja-JP" altLang="en-US" sz="1900" u="none" dirty="0"/>
                        <a:t>が行われる見込み。</a:t>
                      </a:r>
                      <a:endParaRPr kumimoji="1" lang="en-US" altLang="ja-JP" sz="1900" u="none" dirty="0"/>
                    </a:p>
                  </a:txBody>
                  <a:tcPr marT="108000" marB="108000"/>
                </a:tc>
                <a:tc>
                  <a:txBody>
                    <a:bodyPr/>
                    <a:lstStyle/>
                    <a:p>
                      <a:pPr marL="177800" indent="-177800"/>
                      <a:r>
                        <a:rPr kumimoji="1" lang="ja-JP" altLang="en-US" sz="1800" dirty="0"/>
                        <a:t>○　令和６年も組織討議を実施し、</a:t>
                      </a:r>
                      <a:r>
                        <a:rPr kumimoji="1" lang="ja-JP" altLang="en-US" sz="1800" b="1" u="sng" dirty="0">
                          <a:solidFill>
                            <a:srgbClr val="FF0000"/>
                          </a:solidFill>
                        </a:rPr>
                        <a:t>現場の意見をふまえた農政の展開</a:t>
                      </a:r>
                      <a:r>
                        <a:rPr kumimoji="1" lang="ja-JP" altLang="en-US" sz="1800" dirty="0"/>
                        <a:t>を実現。</a:t>
                      </a:r>
                      <a:endParaRPr kumimoji="1" lang="en-US" altLang="ja-JP" sz="1800" dirty="0"/>
                    </a:p>
                  </a:txBody>
                  <a:tcPr marT="108000" marB="108000"/>
                </a:tc>
                <a:extLst>
                  <a:ext uri="{0D108BD9-81ED-4DB2-BD59-A6C34878D82A}">
                    <a16:rowId xmlns:a16="http://schemas.microsoft.com/office/drawing/2014/main" val="10002"/>
                  </a:ext>
                </a:extLst>
              </a:tr>
              <a:tr h="687120">
                <a:tc>
                  <a:txBody>
                    <a:bodyPr/>
                    <a:lstStyle/>
                    <a:p>
                      <a:r>
                        <a:rPr kumimoji="1" lang="ja-JP" altLang="en-US" sz="2000" dirty="0">
                          <a:latin typeface="HGS創英角ｺﾞｼｯｸUB" pitchFamily="50" charset="-128"/>
                          <a:ea typeface="HGS創英角ｺﾞｼｯｸUB" pitchFamily="50" charset="-128"/>
                        </a:rPr>
                        <a:t>食料安全保障の確立に向けた具体化の年</a:t>
                      </a:r>
                      <a:endParaRPr kumimoji="1" lang="en-US" altLang="ja-JP" sz="2000" dirty="0">
                        <a:latin typeface="HGS創英角ｺﾞｼｯｸUB" pitchFamily="50" charset="-128"/>
                        <a:ea typeface="HGS創英角ｺﾞｼｯｸUB" pitchFamily="50" charset="-128"/>
                      </a:endParaRPr>
                    </a:p>
                  </a:txBody>
                  <a:tcPr marT="108000" marB="108000" anchor="ctr"/>
                </a:tc>
                <a:tc>
                  <a:txBody>
                    <a:bodyPr/>
                    <a:lstStyle/>
                    <a:p>
                      <a:pPr marL="263525" indent="-263525"/>
                      <a:r>
                        <a:rPr kumimoji="1" lang="ja-JP" altLang="en-US" sz="1900" u="none" dirty="0"/>
                        <a:t>○　基本法・関連法の改正、基本計画の策定に加え、</a:t>
                      </a:r>
                      <a:r>
                        <a:rPr kumimoji="1" lang="ja-JP" altLang="en-US" sz="1900" b="1" u="sng" dirty="0">
                          <a:solidFill>
                            <a:srgbClr val="FF0000"/>
                          </a:solidFill>
                        </a:rPr>
                        <a:t>適正な価格形成や輸入依存穀物・飼料の増産</a:t>
                      </a:r>
                      <a:r>
                        <a:rPr kumimoji="1" lang="ja-JP" altLang="en-US" sz="1900" u="none" dirty="0"/>
                        <a:t>等の</a:t>
                      </a:r>
                      <a:r>
                        <a:rPr kumimoji="1" lang="ja-JP" altLang="en-US" sz="1900" b="1" u="sng" dirty="0">
                          <a:solidFill>
                            <a:srgbClr val="FF0000"/>
                          </a:solidFill>
                        </a:rPr>
                        <a:t>具体化に向けた協議</a:t>
                      </a:r>
                      <a:r>
                        <a:rPr kumimoji="1" lang="ja-JP" altLang="en-US" sz="1900" u="none" dirty="0"/>
                        <a:t>がすすめられる見込み。</a:t>
                      </a:r>
                      <a:endParaRPr kumimoji="1" lang="en-US" altLang="ja-JP" sz="1900" u="none" dirty="0"/>
                    </a:p>
                  </a:txBody>
                  <a:tcPr marT="108000" marB="108000"/>
                </a:tc>
                <a:tc>
                  <a:txBody>
                    <a:bodyPr/>
                    <a:lstStyle/>
                    <a:p>
                      <a:pPr marL="177800" indent="-177800"/>
                      <a:r>
                        <a:rPr kumimoji="1" lang="ja-JP" altLang="en-US" sz="1800" dirty="0"/>
                        <a:t>○　再生産可能な価格を形成する</a:t>
                      </a:r>
                      <a:r>
                        <a:rPr kumimoji="1" lang="ja-JP" altLang="en-US" sz="1800" b="1" u="sng" dirty="0">
                          <a:solidFill>
                            <a:srgbClr val="FF0000"/>
                          </a:solidFill>
                        </a:rPr>
                        <a:t>仕組みの具体化、法制度の早期実現</a:t>
                      </a:r>
                      <a:r>
                        <a:rPr kumimoji="1" lang="ja-JP" altLang="en-US" sz="1800" dirty="0"/>
                        <a:t>や国内資源の最大限の活用に向けた環境整備・定着対策が必要。</a:t>
                      </a:r>
                      <a:endParaRPr kumimoji="1" lang="en-US" altLang="ja-JP" sz="1800" b="1" u="sng" dirty="0">
                        <a:solidFill>
                          <a:srgbClr val="FF0000"/>
                        </a:solidFill>
                      </a:endParaRPr>
                    </a:p>
                  </a:txBody>
                  <a:tcPr marT="108000" marB="108000"/>
                </a:tc>
                <a:extLst>
                  <a:ext uri="{0D108BD9-81ED-4DB2-BD59-A6C34878D82A}">
                    <a16:rowId xmlns:a16="http://schemas.microsoft.com/office/drawing/2014/main" val="633424668"/>
                  </a:ext>
                </a:extLst>
              </a:tr>
            </a:tbl>
          </a:graphicData>
        </a:graphic>
      </p:graphicFrame>
      <p:sp>
        <p:nvSpPr>
          <p:cNvPr id="2" name="スライド番号プレースホルダ 1"/>
          <p:cNvSpPr>
            <a:spLocks noGrp="1"/>
          </p:cNvSpPr>
          <p:nvPr>
            <p:ph type="sldNum" sz="quarter" idx="12"/>
          </p:nvPr>
        </p:nvSpPr>
        <p:spPr>
          <a:xfrm>
            <a:off x="6902896" y="6597352"/>
            <a:ext cx="2133600" cy="260648"/>
          </a:xfrm>
        </p:spPr>
        <p:txBody>
          <a:bodyPr/>
          <a:lstStyle/>
          <a:p>
            <a:fld id="{AC0CF3E3-977F-49A5-8EC7-B81E16CC7256}" type="slidenum">
              <a:rPr kumimoji="1" lang="ja-JP" altLang="en-US" smtClean="0"/>
              <a:pPr/>
              <a:t>58</a:t>
            </a:fld>
            <a:endParaRPr kumimoji="1" lang="ja-JP" altLang="en-US" dirty="0"/>
          </a:p>
        </p:txBody>
      </p:sp>
      <p:sp>
        <p:nvSpPr>
          <p:cNvPr id="6" name="角丸四角形 5"/>
          <p:cNvSpPr/>
          <p:nvPr/>
        </p:nvSpPr>
        <p:spPr>
          <a:xfrm>
            <a:off x="107504" y="573638"/>
            <a:ext cx="8928992" cy="979271"/>
          </a:xfrm>
          <a:prstGeom prst="roundRect">
            <a:avLst>
              <a:gd name="adj" fmla="val 7429"/>
            </a:avLst>
          </a:prstGeom>
          <a:ln w="19050"/>
        </p:spPr>
        <p:style>
          <a:lnRef idx="2">
            <a:schemeClr val="dk1"/>
          </a:lnRef>
          <a:fillRef idx="1">
            <a:schemeClr val="lt1"/>
          </a:fillRef>
          <a:effectRef idx="0">
            <a:schemeClr val="dk1"/>
          </a:effectRef>
          <a:fontRef idx="minor">
            <a:schemeClr val="dk1"/>
          </a:fontRef>
        </p:style>
        <p:txBody>
          <a:bodyPr lIns="72000" rIns="72000" rtlCol="0" anchor="t" anchorCtr="0"/>
          <a:lstStyle/>
          <a:p>
            <a:pPr marL="215999" indent="-457198"/>
            <a:r>
              <a:rPr lang="ja-JP" altLang="en-US" dirty="0"/>
              <a:t>①　食料安全保障の確立に向けて、基本法およびその関連法の改正、次期基本計画の策定が行われる。これらは、今後の農業政策を方向付ける極めて重要な課題。</a:t>
            </a:r>
            <a:endParaRPr lang="en-US" altLang="ja-JP" dirty="0"/>
          </a:p>
          <a:p>
            <a:pPr marL="215999" indent="-457198"/>
            <a:r>
              <a:rPr lang="ja-JP" altLang="en-US" dirty="0"/>
              <a:t>　  ＪＡグループの考えを十分反映させるための農政運動を展開することが必要。</a:t>
            </a:r>
            <a:endParaRPr lang="en-US" altLang="ja-JP" dirty="0"/>
          </a:p>
          <a:p>
            <a:pPr marL="215999" indent="-457198">
              <a:spcBef>
                <a:spcPts val="400"/>
              </a:spcBef>
            </a:pPr>
            <a:endParaRPr lang="ja-JP" altLang="en-US" dirty="0"/>
          </a:p>
        </p:txBody>
      </p:sp>
      <p:sp>
        <p:nvSpPr>
          <p:cNvPr id="8" name="テキスト ボックス 7"/>
          <p:cNvSpPr txBox="1"/>
          <p:nvPr/>
        </p:nvSpPr>
        <p:spPr>
          <a:xfrm>
            <a:off x="1979712" y="1515264"/>
            <a:ext cx="4824536" cy="369332"/>
          </a:xfrm>
          <a:prstGeom prst="rect">
            <a:avLst/>
          </a:prstGeom>
          <a:noFill/>
        </p:spPr>
        <p:txBody>
          <a:bodyPr wrap="square" rtlCol="0">
            <a:spAutoFit/>
          </a:bodyPr>
          <a:lstStyle/>
          <a:p>
            <a:pPr algn="ctr"/>
            <a:r>
              <a:rPr lang="ja-JP" altLang="en-US" b="1" dirty="0">
                <a:latin typeface="HG丸ｺﾞｼｯｸM-PRO" pitchFamily="50" charset="-128"/>
                <a:ea typeface="HG丸ｺﾞｼｯｸM-PRO" pitchFamily="50" charset="-128"/>
              </a:rPr>
              <a:t>＜令和６年度　農政のポイント＞</a:t>
            </a:r>
          </a:p>
        </p:txBody>
      </p:sp>
      <p:cxnSp>
        <p:nvCxnSpPr>
          <p:cNvPr id="9" name="直線コネクタ 8">
            <a:extLst>
              <a:ext uri="{FF2B5EF4-FFF2-40B4-BE49-F238E27FC236}">
                <a16:creationId xmlns:a16="http://schemas.microsoft.com/office/drawing/2014/main" id="{1BDAF84D-8122-4E13-8739-C0F1A295FFC6}"/>
              </a:ext>
            </a:extLst>
          </p:cNvPr>
          <p:cNvCxnSpPr/>
          <p:nvPr/>
        </p:nvCxnSpPr>
        <p:spPr>
          <a:xfrm>
            <a:off x="0" y="529283"/>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1" name="テキスト ボックス 10">
            <a:extLst>
              <a:ext uri="{FF2B5EF4-FFF2-40B4-BE49-F238E27FC236}">
                <a16:creationId xmlns:a16="http://schemas.microsoft.com/office/drawing/2014/main" id="{6575A25C-C03B-4720-876B-6367021EE62C}"/>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１　令和６年の農政の見通し　</a:t>
            </a:r>
          </a:p>
        </p:txBody>
      </p:sp>
    </p:spTree>
    <p:extLst>
      <p:ext uri="{BB962C8B-B14F-4D97-AF65-F5344CB8AC3E}">
        <p14:creationId xmlns:p14="http://schemas.microsoft.com/office/powerpoint/2010/main" val="620487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円: 塗りつぶしなし 26">
            <a:extLst>
              <a:ext uri="{FF2B5EF4-FFF2-40B4-BE49-F238E27FC236}">
                <a16:creationId xmlns:a16="http://schemas.microsoft.com/office/drawing/2014/main" id="{2916B052-44C8-5EB3-3875-EA7DB3D139AF}"/>
              </a:ext>
            </a:extLst>
          </p:cNvPr>
          <p:cNvSpPr/>
          <p:nvPr/>
        </p:nvSpPr>
        <p:spPr>
          <a:xfrm rot="21031517">
            <a:off x="5277657" y="2597145"/>
            <a:ext cx="2734939" cy="1158700"/>
          </a:xfrm>
          <a:prstGeom prst="donut">
            <a:avLst>
              <a:gd name="adj" fmla="val 15598"/>
            </a:avLst>
          </a:prstGeom>
          <a:solidFill>
            <a:schemeClr val="accent4">
              <a:lumMod val="40000"/>
              <a:lumOff val="6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478" name="正方形/長方形 11"/>
          <p:cNvSpPr>
            <a:spLocks noChangeArrowheads="1"/>
          </p:cNvSpPr>
          <p:nvPr/>
        </p:nvSpPr>
        <p:spPr bwMode="auto">
          <a:xfrm>
            <a:off x="45740" y="78667"/>
            <a:ext cx="3570208" cy="461665"/>
          </a:xfrm>
          <a:prstGeom prst="rect">
            <a:avLst/>
          </a:prstGeom>
          <a:noFill/>
          <a:ln w="9525">
            <a:noFill/>
            <a:miter lim="800000"/>
            <a:headEnd/>
            <a:tailEnd/>
          </a:ln>
        </p:spPr>
        <p:txBody>
          <a:bodyPr wrap="none">
            <a:spAutoFit/>
          </a:bodyPr>
          <a:lstStyle/>
          <a:p>
            <a:r>
              <a:rPr lang="ja-JP" altLang="en-US" sz="2400" dirty="0">
                <a:solidFill>
                  <a:prstClr val="black"/>
                </a:solidFill>
                <a:latin typeface="HGS創英角ｺﾞｼｯｸUB" pitchFamily="50" charset="-128"/>
                <a:ea typeface="HGS創英角ｺﾞｼｯｸUB" pitchFamily="50" charset="-128"/>
              </a:rPr>
              <a:t>政策による支援の重要性</a:t>
            </a:r>
            <a:endParaRPr lang="en-US" altLang="ja-JP" sz="2400" dirty="0">
              <a:solidFill>
                <a:prstClr val="black"/>
              </a:solidFill>
              <a:latin typeface="HGS創英角ｺﾞｼｯｸUB" pitchFamily="50" charset="-128"/>
              <a:ea typeface="HGS創英角ｺﾞｼｯｸUB" pitchFamily="50" charset="-128"/>
            </a:endParaRPr>
          </a:p>
        </p:txBody>
      </p:sp>
      <p:sp>
        <p:nvSpPr>
          <p:cNvPr id="2" name="スライド番号プレースホルダー 1">
            <a:extLst>
              <a:ext uri="{FF2B5EF4-FFF2-40B4-BE49-F238E27FC236}">
                <a16:creationId xmlns:a16="http://schemas.microsoft.com/office/drawing/2014/main" id="{354F3B83-FBEC-3C95-3055-38E8FC95861A}"/>
              </a:ext>
            </a:extLst>
          </p:cNvPr>
          <p:cNvSpPr>
            <a:spLocks noGrp="1"/>
          </p:cNvSpPr>
          <p:nvPr>
            <p:ph type="sldNum" sz="quarter" idx="12"/>
          </p:nvPr>
        </p:nvSpPr>
        <p:spPr>
          <a:xfrm>
            <a:off x="7010400" y="6450011"/>
            <a:ext cx="2133600" cy="365125"/>
          </a:xfrm>
        </p:spPr>
        <p:txBody>
          <a:bodyPr/>
          <a:lstStyle/>
          <a:p>
            <a:fld id="{26BC72AB-1A91-404D-9235-FADD9D08ACB3}" type="slidenum">
              <a:rPr kumimoji="1" lang="ja-JP" altLang="en-US" smtClean="0"/>
              <a:pPr/>
              <a:t>5</a:t>
            </a:fld>
            <a:endParaRPr kumimoji="1" lang="ja-JP" altLang="en-US" dirty="0"/>
          </a:p>
        </p:txBody>
      </p:sp>
      <p:sp>
        <p:nvSpPr>
          <p:cNvPr id="33" name="正方形/長方形 32">
            <a:extLst>
              <a:ext uri="{FF2B5EF4-FFF2-40B4-BE49-F238E27FC236}">
                <a16:creationId xmlns:a16="http://schemas.microsoft.com/office/drawing/2014/main" id="{32217C99-2BAF-8D95-A906-40FD07DFF1CB}"/>
              </a:ext>
            </a:extLst>
          </p:cNvPr>
          <p:cNvSpPr/>
          <p:nvPr/>
        </p:nvSpPr>
        <p:spPr bwMode="auto">
          <a:xfrm>
            <a:off x="550980" y="4922240"/>
            <a:ext cx="8053468" cy="1870586"/>
          </a:xfrm>
          <a:prstGeom prst="rect">
            <a:avLst/>
          </a:prstGeom>
          <a:ln>
            <a:solidFill>
              <a:schemeClr val="accent3">
                <a:lumMod val="50000"/>
              </a:schemeClr>
            </a:solidFill>
            <a:prstDash val="dash"/>
          </a:ln>
        </p:spPr>
        <p:style>
          <a:lnRef idx="2">
            <a:schemeClr val="accent3"/>
          </a:lnRef>
          <a:fillRef idx="1">
            <a:schemeClr val="lt1"/>
          </a:fillRef>
          <a:effectRef idx="0">
            <a:schemeClr val="accent3"/>
          </a:effectRef>
          <a:fontRef idx="minor">
            <a:schemeClr val="dk1"/>
          </a:fontRef>
        </p:style>
        <p:txBody>
          <a:bodyPr/>
          <a:lstStyle/>
          <a:p>
            <a:pPr marL="180975" indent="-180975">
              <a:defRPr/>
            </a:pPr>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≪組合員の所得向上･経営安定につながる政策支援の例≫</a:t>
            </a:r>
            <a:endParaRPr lang="en-US" altLang="ja-JP" sz="2400" dirty="0">
              <a:solidFill>
                <a:srgbClr val="FF0000"/>
              </a:solidFill>
              <a:latin typeface="HGS創英角ｺﾞｼｯｸUB" panose="020B0900000000000000" pitchFamily="50" charset="-128"/>
              <a:ea typeface="HGS創英角ｺﾞｼｯｸUB" panose="020B0900000000000000" pitchFamily="50" charset="-128"/>
            </a:endParaRPr>
          </a:p>
          <a:p>
            <a:pPr marL="180975" indent="-180975">
              <a:buFont typeface="Arial" charset="0"/>
              <a:buNone/>
              <a:defRPr/>
            </a:pPr>
            <a:r>
              <a:rPr lang="ja-JP" altLang="en-US" sz="2000" dirty="0"/>
              <a:t>　・水田活用の直接支払交付金（</a:t>
            </a:r>
            <a:r>
              <a:rPr lang="en-US" altLang="ja-JP" sz="2000" dirty="0"/>
              <a:t>3,015</a:t>
            </a:r>
            <a:r>
              <a:rPr lang="ja-JP" altLang="en-US" sz="2000" dirty="0"/>
              <a:t>億円）</a:t>
            </a:r>
            <a:endParaRPr lang="en-US" altLang="ja-JP" sz="2000" dirty="0"/>
          </a:p>
          <a:p>
            <a:pPr marL="180975" indent="-180975">
              <a:buFont typeface="Arial" charset="0"/>
              <a:buNone/>
              <a:defRPr/>
            </a:pPr>
            <a:r>
              <a:rPr lang="ja-JP" altLang="en-US" sz="2000" dirty="0"/>
              <a:t>　・経営安定対策（ゲタ・ナラシ</a:t>
            </a:r>
            <a:r>
              <a:rPr lang="en-US" altLang="ja-JP" sz="2000" dirty="0"/>
              <a:t>2,412</a:t>
            </a:r>
            <a:r>
              <a:rPr lang="ja-JP" altLang="en-US" sz="2000" dirty="0"/>
              <a:t>億円、牛マルキン等</a:t>
            </a:r>
            <a:r>
              <a:rPr lang="en-US" altLang="ja-JP" sz="2000" dirty="0"/>
              <a:t>2,296</a:t>
            </a:r>
            <a:r>
              <a:rPr lang="ja-JP" altLang="en-US" sz="2000" dirty="0"/>
              <a:t>億円）</a:t>
            </a:r>
            <a:endParaRPr lang="en-US" altLang="ja-JP" sz="2000" dirty="0"/>
          </a:p>
          <a:p>
            <a:pPr marL="180975" indent="-180975">
              <a:buFont typeface="Arial" charset="0"/>
              <a:buNone/>
              <a:defRPr/>
            </a:pPr>
            <a:r>
              <a:rPr lang="ja-JP" altLang="en-US" sz="2000" dirty="0"/>
              <a:t>　・セーフティネット（収入保険</a:t>
            </a:r>
            <a:r>
              <a:rPr lang="en-US" altLang="ja-JP" sz="2000" dirty="0"/>
              <a:t>319</a:t>
            </a:r>
            <a:r>
              <a:rPr lang="ja-JP" altLang="en-US" sz="2000" dirty="0"/>
              <a:t>億円、野菜価格安定対策</a:t>
            </a:r>
            <a:r>
              <a:rPr lang="en-US" altLang="ja-JP" sz="2000" dirty="0"/>
              <a:t>156</a:t>
            </a:r>
            <a:r>
              <a:rPr lang="ja-JP" altLang="en-US" sz="2000" dirty="0"/>
              <a:t>億円）</a:t>
            </a:r>
            <a:endParaRPr lang="en-US" altLang="ja-JP" sz="2000" dirty="0"/>
          </a:p>
          <a:p>
            <a:pPr marL="180975" indent="-180975">
              <a:defRPr/>
            </a:pPr>
            <a:r>
              <a:rPr lang="ja-JP" altLang="en-US" sz="2000" dirty="0"/>
              <a:t>　・再生産が可能な適正な価格形成の仕組みづくり・法制化（検討中）　等</a:t>
            </a:r>
            <a:endParaRPr lang="en-US" altLang="ja-JP" sz="2000" dirty="0"/>
          </a:p>
          <a:p>
            <a:pPr marL="180975" indent="-180975" algn="r">
              <a:defRPr/>
            </a:pPr>
            <a:r>
              <a:rPr lang="en-US" altLang="ja-JP" sz="1400" b="1" dirty="0"/>
              <a:t>※</a:t>
            </a:r>
            <a:r>
              <a:rPr lang="ja-JP" altLang="en-US" sz="1400" b="1" dirty="0"/>
              <a:t>金額はいずれも令和６年当初予算</a:t>
            </a:r>
            <a:endParaRPr lang="en-US" altLang="ja-JP" sz="1400" b="1" dirty="0"/>
          </a:p>
          <a:p>
            <a:pPr marL="180975" indent="-180975">
              <a:buFont typeface="Arial" charset="0"/>
              <a:buNone/>
              <a:defRPr/>
            </a:pPr>
            <a:endParaRPr lang="en-US" altLang="ja-JP" sz="2000" dirty="0"/>
          </a:p>
        </p:txBody>
      </p:sp>
      <p:pic>
        <p:nvPicPr>
          <p:cNvPr id="14" name="グラフィックス 13" descr="棒グラフ (上昇) 単色塗りつぶし">
            <a:extLst>
              <a:ext uri="{FF2B5EF4-FFF2-40B4-BE49-F238E27FC236}">
                <a16:creationId xmlns:a16="http://schemas.microsoft.com/office/drawing/2014/main" id="{83D1423A-4829-4015-10EC-5CDE752686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59257" y="2650608"/>
            <a:ext cx="914400" cy="914400"/>
          </a:xfrm>
          <a:prstGeom prst="rect">
            <a:avLst/>
          </a:prstGeom>
        </p:spPr>
      </p:pic>
      <p:pic>
        <p:nvPicPr>
          <p:cNvPr id="1026" name="Picture 2">
            <a:extLst>
              <a:ext uri="{FF2B5EF4-FFF2-40B4-BE49-F238E27FC236}">
                <a16:creationId xmlns:a16="http://schemas.microsoft.com/office/drawing/2014/main" id="{7C37022F-00B9-2F4A-6D99-48781D9AF9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596" y="2314888"/>
            <a:ext cx="614119" cy="462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4D004F-2501-8E88-A3D3-4A693147BB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7560" y="3243700"/>
            <a:ext cx="569188" cy="520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0DBE68-8800-C09C-ECAD-F4AEC6186A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8345" y="2296885"/>
            <a:ext cx="695845" cy="5662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B5059B5-C24A-9A1B-57C7-7BC4CF3ED9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476" y="3140968"/>
            <a:ext cx="601605" cy="6611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2C5D25E-6964-6495-2D99-BC21FD497E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0413" y="2247520"/>
            <a:ext cx="614119" cy="6156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A15F925-AE2D-B15D-AB49-0AFA19BCC5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505" y="2300093"/>
            <a:ext cx="1562998" cy="1201555"/>
          </a:xfrm>
          <a:prstGeom prst="rect">
            <a:avLst/>
          </a:prstGeom>
          <a:noFill/>
          <a:extLst>
            <a:ext uri="{909E8E84-426E-40DD-AFC4-6F175D3DCCD1}">
              <a14:hiddenFill xmlns:a14="http://schemas.microsoft.com/office/drawing/2010/main">
                <a:solidFill>
                  <a:srgbClr val="FFFFFF"/>
                </a:solidFill>
              </a14:hiddenFill>
            </a:ext>
          </a:extLst>
        </p:spPr>
      </p:pic>
      <p:sp>
        <p:nvSpPr>
          <p:cNvPr id="15" name="矢印: 下 14">
            <a:extLst>
              <a:ext uri="{FF2B5EF4-FFF2-40B4-BE49-F238E27FC236}">
                <a16:creationId xmlns:a16="http://schemas.microsoft.com/office/drawing/2014/main" id="{57F87EA4-4899-1299-9B9F-DC4761EB85AD}"/>
              </a:ext>
            </a:extLst>
          </p:cNvPr>
          <p:cNvSpPr/>
          <p:nvPr/>
        </p:nvSpPr>
        <p:spPr>
          <a:xfrm>
            <a:off x="3887277" y="3676840"/>
            <a:ext cx="573235" cy="926846"/>
          </a:xfrm>
          <a:prstGeom prst="downArrow">
            <a:avLst>
              <a:gd name="adj1" fmla="val 48213"/>
              <a:gd name="adj2" fmla="val 6342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B63BB53-773C-34D4-EF21-29ED510C4F2D}"/>
              </a:ext>
            </a:extLst>
          </p:cNvPr>
          <p:cNvSpPr txBox="1"/>
          <p:nvPr/>
        </p:nvSpPr>
        <p:spPr>
          <a:xfrm>
            <a:off x="2903727" y="3911584"/>
            <a:ext cx="2652717" cy="338554"/>
          </a:xfrm>
          <a:prstGeom prst="rect">
            <a:avLst/>
          </a:prstGeom>
          <a:noFill/>
        </p:spPr>
        <p:txBody>
          <a:bodyPr wrap="square" rtlCol="0">
            <a:spAutoFit/>
          </a:bodyPr>
          <a:lstStyle/>
          <a:p>
            <a:pPr algn="ctr" defTabSz="685800"/>
            <a:r>
              <a:rPr lang="ja-JP" altLang="en-US" sz="1600" b="1" dirty="0">
                <a:solidFill>
                  <a:schemeClr val="accent3">
                    <a:lumMod val="50000"/>
                  </a:schemeClr>
                </a:solidFill>
                <a:latin typeface="游ゴシック" panose="020F0502020204030204"/>
                <a:ea typeface="游ゴシック" panose="020B0400000000000000" pitchFamily="50" charset="-128"/>
              </a:rPr>
              <a:t>事業利用</a:t>
            </a:r>
            <a:r>
              <a:rPr lang="en-US" altLang="ja-JP" sz="1600" b="1" dirty="0">
                <a:solidFill>
                  <a:schemeClr val="accent3">
                    <a:lumMod val="50000"/>
                  </a:schemeClr>
                </a:solidFill>
                <a:latin typeface="游ゴシック" panose="020F0502020204030204"/>
                <a:ea typeface="游ゴシック" panose="020B0400000000000000" pitchFamily="50" charset="-128"/>
              </a:rPr>
              <a:t>UP</a:t>
            </a:r>
            <a:r>
              <a:rPr lang="ja-JP" altLang="en-US" sz="1600" b="1" dirty="0">
                <a:solidFill>
                  <a:schemeClr val="accent3">
                    <a:lumMod val="50000"/>
                  </a:schemeClr>
                </a:solidFill>
                <a:latin typeface="游ゴシック" panose="020F0502020204030204"/>
                <a:ea typeface="游ゴシック" panose="020B0400000000000000" pitchFamily="50" charset="-128"/>
              </a:rPr>
              <a:t>⇗⇗</a:t>
            </a:r>
          </a:p>
        </p:txBody>
      </p:sp>
      <p:sp>
        <p:nvSpPr>
          <p:cNvPr id="19" name="テキスト ボックス 18">
            <a:extLst>
              <a:ext uri="{FF2B5EF4-FFF2-40B4-BE49-F238E27FC236}">
                <a16:creationId xmlns:a16="http://schemas.microsoft.com/office/drawing/2014/main" id="{98AF37F9-B4F2-F65E-1D2E-0B2D09877890}"/>
              </a:ext>
            </a:extLst>
          </p:cNvPr>
          <p:cNvSpPr txBox="1"/>
          <p:nvPr/>
        </p:nvSpPr>
        <p:spPr>
          <a:xfrm>
            <a:off x="15095" y="3537327"/>
            <a:ext cx="3542123" cy="369332"/>
          </a:xfrm>
          <a:prstGeom prst="rect">
            <a:avLst/>
          </a:prstGeom>
          <a:noFill/>
        </p:spPr>
        <p:txBody>
          <a:bodyPr wrap="square" rtlCol="0">
            <a:spAutoFit/>
          </a:bodyPr>
          <a:lstStyle/>
          <a:p>
            <a:pPr algn="ctr" defTabSz="685800"/>
            <a:r>
              <a:rPr lang="ja-JP" altLang="en-US" b="1" dirty="0">
                <a:solidFill>
                  <a:schemeClr val="accent3">
                    <a:lumMod val="50000"/>
                  </a:schemeClr>
                </a:solidFill>
                <a:latin typeface="游ゴシック" panose="020F0502020204030204"/>
                <a:ea typeface="游ゴシック" panose="020B0400000000000000" pitchFamily="50" charset="-128"/>
              </a:rPr>
              <a:t>組合員の所得増大・経営安定</a:t>
            </a:r>
          </a:p>
        </p:txBody>
      </p:sp>
      <p:sp>
        <p:nvSpPr>
          <p:cNvPr id="21" name="テキスト ボックス 20">
            <a:extLst>
              <a:ext uri="{FF2B5EF4-FFF2-40B4-BE49-F238E27FC236}">
                <a16:creationId xmlns:a16="http://schemas.microsoft.com/office/drawing/2014/main" id="{8F5204F6-7BEB-3A65-21DE-D7DC07BFEF77}"/>
              </a:ext>
            </a:extLst>
          </p:cNvPr>
          <p:cNvSpPr txBox="1"/>
          <p:nvPr/>
        </p:nvSpPr>
        <p:spPr>
          <a:xfrm>
            <a:off x="4758618" y="2770968"/>
            <a:ext cx="1512000" cy="276999"/>
          </a:xfrm>
          <a:prstGeom prst="rect">
            <a:avLst/>
          </a:prstGeom>
          <a:noFill/>
        </p:spPr>
        <p:txBody>
          <a:bodyPr wrap="square" rtlCol="0">
            <a:spAutoFit/>
          </a:bodyPr>
          <a:lstStyle/>
          <a:p>
            <a:pPr algn="ctr" defTabSz="685800"/>
            <a:r>
              <a:rPr lang="ja-JP" altLang="en-US" sz="1200" b="1" dirty="0">
                <a:solidFill>
                  <a:srgbClr val="70AD47">
                    <a:lumMod val="50000"/>
                  </a:srgbClr>
                </a:solidFill>
                <a:latin typeface="游ゴシック" panose="020F0502020204030204"/>
                <a:ea typeface="游ゴシック" panose="020B0400000000000000" pitchFamily="50" charset="-128"/>
              </a:rPr>
              <a:t>経済事業</a:t>
            </a:r>
          </a:p>
        </p:txBody>
      </p:sp>
      <p:sp>
        <p:nvSpPr>
          <p:cNvPr id="22" name="テキスト ボックス 21">
            <a:extLst>
              <a:ext uri="{FF2B5EF4-FFF2-40B4-BE49-F238E27FC236}">
                <a16:creationId xmlns:a16="http://schemas.microsoft.com/office/drawing/2014/main" id="{F83936B3-8C75-01B9-C45F-6662D1EFB36B}"/>
              </a:ext>
            </a:extLst>
          </p:cNvPr>
          <p:cNvSpPr txBox="1"/>
          <p:nvPr/>
        </p:nvSpPr>
        <p:spPr>
          <a:xfrm>
            <a:off x="4633605" y="3704360"/>
            <a:ext cx="1512000" cy="276999"/>
          </a:xfrm>
          <a:prstGeom prst="rect">
            <a:avLst/>
          </a:prstGeom>
          <a:noFill/>
        </p:spPr>
        <p:txBody>
          <a:bodyPr wrap="square" rtlCol="0">
            <a:spAutoFit/>
          </a:bodyPr>
          <a:lstStyle/>
          <a:p>
            <a:pPr algn="ctr" defTabSz="685800"/>
            <a:r>
              <a:rPr lang="ja-JP" altLang="en-US" sz="1200" b="1" dirty="0">
                <a:solidFill>
                  <a:srgbClr val="70AD47">
                    <a:lumMod val="50000"/>
                  </a:srgbClr>
                </a:solidFill>
                <a:latin typeface="游ゴシック" panose="020F0502020204030204"/>
                <a:ea typeface="游ゴシック" panose="020B0400000000000000" pitchFamily="50" charset="-128"/>
              </a:rPr>
              <a:t>信用事業</a:t>
            </a:r>
          </a:p>
        </p:txBody>
      </p:sp>
      <p:sp>
        <p:nvSpPr>
          <p:cNvPr id="23" name="テキスト ボックス 22">
            <a:extLst>
              <a:ext uri="{FF2B5EF4-FFF2-40B4-BE49-F238E27FC236}">
                <a16:creationId xmlns:a16="http://schemas.microsoft.com/office/drawing/2014/main" id="{D6B54742-6D8B-E691-3889-C4141C412555}"/>
              </a:ext>
            </a:extLst>
          </p:cNvPr>
          <p:cNvSpPr txBox="1"/>
          <p:nvPr/>
        </p:nvSpPr>
        <p:spPr>
          <a:xfrm>
            <a:off x="6952644" y="3768720"/>
            <a:ext cx="1512000" cy="276999"/>
          </a:xfrm>
          <a:prstGeom prst="rect">
            <a:avLst/>
          </a:prstGeom>
          <a:noFill/>
        </p:spPr>
        <p:txBody>
          <a:bodyPr wrap="square" rtlCol="0">
            <a:spAutoFit/>
          </a:bodyPr>
          <a:lstStyle/>
          <a:p>
            <a:pPr algn="ctr" defTabSz="685800"/>
            <a:r>
              <a:rPr lang="ja-JP" altLang="en-US" sz="1200" b="1" dirty="0">
                <a:solidFill>
                  <a:srgbClr val="70AD47">
                    <a:lumMod val="50000"/>
                  </a:srgbClr>
                </a:solidFill>
                <a:latin typeface="游ゴシック" panose="020F0502020204030204"/>
                <a:ea typeface="游ゴシック" panose="020B0400000000000000" pitchFamily="50" charset="-128"/>
              </a:rPr>
              <a:t>厚生事業</a:t>
            </a:r>
          </a:p>
        </p:txBody>
      </p:sp>
      <p:sp>
        <p:nvSpPr>
          <p:cNvPr id="24" name="テキスト ボックス 23">
            <a:extLst>
              <a:ext uri="{FF2B5EF4-FFF2-40B4-BE49-F238E27FC236}">
                <a16:creationId xmlns:a16="http://schemas.microsoft.com/office/drawing/2014/main" id="{586E2013-79F9-D63D-D561-71CC789BD906}"/>
              </a:ext>
            </a:extLst>
          </p:cNvPr>
          <p:cNvSpPr txBox="1"/>
          <p:nvPr/>
        </p:nvSpPr>
        <p:spPr>
          <a:xfrm>
            <a:off x="6964291" y="2814150"/>
            <a:ext cx="1512000" cy="276999"/>
          </a:xfrm>
          <a:prstGeom prst="rect">
            <a:avLst/>
          </a:prstGeom>
          <a:noFill/>
        </p:spPr>
        <p:txBody>
          <a:bodyPr wrap="square" rtlCol="0">
            <a:spAutoFit/>
          </a:bodyPr>
          <a:lstStyle/>
          <a:p>
            <a:pPr algn="ctr" defTabSz="685800"/>
            <a:r>
              <a:rPr lang="ja-JP" altLang="en-US" sz="1200" b="1" dirty="0">
                <a:solidFill>
                  <a:srgbClr val="70AD47">
                    <a:lumMod val="50000"/>
                  </a:srgbClr>
                </a:solidFill>
                <a:latin typeface="游ゴシック" panose="020F0502020204030204"/>
                <a:ea typeface="游ゴシック" panose="020B0400000000000000" pitchFamily="50" charset="-128"/>
              </a:rPr>
              <a:t>共済事業</a:t>
            </a:r>
          </a:p>
        </p:txBody>
      </p:sp>
      <p:grpSp>
        <p:nvGrpSpPr>
          <p:cNvPr id="26" name="グループ化 25">
            <a:extLst>
              <a:ext uri="{FF2B5EF4-FFF2-40B4-BE49-F238E27FC236}">
                <a16:creationId xmlns:a16="http://schemas.microsoft.com/office/drawing/2014/main" id="{6DFA03EB-62C5-A6C3-2946-DDB3524CD03F}"/>
              </a:ext>
            </a:extLst>
          </p:cNvPr>
          <p:cNvGrpSpPr/>
          <p:nvPr/>
        </p:nvGrpSpPr>
        <p:grpSpPr>
          <a:xfrm>
            <a:off x="5663014" y="2612407"/>
            <a:ext cx="2110492" cy="979977"/>
            <a:chOff x="5750436" y="5633512"/>
            <a:chExt cx="2110492" cy="979977"/>
          </a:xfrm>
        </p:grpSpPr>
        <p:pic>
          <p:nvPicPr>
            <p:cNvPr id="17" name="Picture 4" descr="\\sv-files\県中公開\A_総務企画課\E01_中央会コンプラ・JAマーク関連\JAマーク\JAマーク_紙印刷用\JAマーク_紙印刷用.gif">
              <a:extLst>
                <a:ext uri="{FF2B5EF4-FFF2-40B4-BE49-F238E27FC236}">
                  <a16:creationId xmlns:a16="http://schemas.microsoft.com/office/drawing/2014/main" id="{B575B3D9-71E3-A41F-4244-4A899EE9EE0A}"/>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5388" y="5633512"/>
              <a:ext cx="1113863" cy="704000"/>
            </a:xfrm>
            <a:prstGeom prst="rect">
              <a:avLst/>
            </a:prstGeom>
            <a:noFill/>
            <a:ln w="9525">
              <a:noFill/>
              <a:miter lim="800000"/>
              <a:headEnd/>
              <a:tailEnd/>
            </a:ln>
          </p:spPr>
        </p:pic>
        <p:sp>
          <p:nvSpPr>
            <p:cNvPr id="25" name="テキスト ボックス 24">
              <a:extLst>
                <a:ext uri="{FF2B5EF4-FFF2-40B4-BE49-F238E27FC236}">
                  <a16:creationId xmlns:a16="http://schemas.microsoft.com/office/drawing/2014/main" id="{21491B0F-98CA-66AF-ACE8-3BDF2B977604}"/>
                </a:ext>
              </a:extLst>
            </p:cNvPr>
            <p:cNvSpPr txBox="1"/>
            <p:nvPr/>
          </p:nvSpPr>
          <p:spPr>
            <a:xfrm>
              <a:off x="5750436" y="6244157"/>
              <a:ext cx="2110492" cy="369332"/>
            </a:xfrm>
            <a:prstGeom prst="rect">
              <a:avLst/>
            </a:prstGeom>
            <a:noFill/>
          </p:spPr>
          <p:txBody>
            <a:bodyPr wrap="square" rtlCol="0">
              <a:spAutoFit/>
            </a:bodyPr>
            <a:lstStyle/>
            <a:p>
              <a:pPr algn="ctr" defTabSz="685800"/>
              <a:r>
                <a:rPr lang="en-US" altLang="ja-JP" b="1" dirty="0">
                  <a:solidFill>
                    <a:srgbClr val="70AD47">
                      <a:lumMod val="50000"/>
                    </a:srgbClr>
                  </a:solidFill>
                  <a:latin typeface="游ゴシック" panose="020F0502020204030204"/>
                  <a:ea typeface="游ゴシック" panose="020B0400000000000000" pitchFamily="50" charset="-128"/>
                </a:rPr>
                <a:t>JA</a:t>
              </a:r>
              <a:r>
                <a:rPr lang="ja-JP" altLang="en-US" b="1" dirty="0">
                  <a:solidFill>
                    <a:srgbClr val="70AD47">
                      <a:lumMod val="50000"/>
                    </a:srgbClr>
                  </a:solidFill>
                  <a:latin typeface="游ゴシック" panose="020F0502020204030204"/>
                  <a:ea typeface="游ゴシック" panose="020B0400000000000000" pitchFamily="50" charset="-128"/>
                </a:rPr>
                <a:t>グループ</a:t>
              </a:r>
            </a:p>
          </p:txBody>
        </p:sp>
      </p:grpSp>
      <p:cxnSp>
        <p:nvCxnSpPr>
          <p:cNvPr id="13" name="直線コネクタ 12">
            <a:extLst>
              <a:ext uri="{FF2B5EF4-FFF2-40B4-BE49-F238E27FC236}">
                <a16:creationId xmlns:a16="http://schemas.microsoft.com/office/drawing/2014/main" id="{1438F5B8-5E21-5B43-9344-0E74FE9F1FD7}"/>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1" name="テキスト ボックス 10">
            <a:extLst>
              <a:ext uri="{FF2B5EF4-FFF2-40B4-BE49-F238E27FC236}">
                <a16:creationId xmlns:a16="http://schemas.microsoft.com/office/drawing/2014/main" id="{587B74FC-AE05-3B00-0912-EA6E12A5CB4B}"/>
              </a:ext>
            </a:extLst>
          </p:cNvPr>
          <p:cNvSpPr txBox="1"/>
          <p:nvPr/>
        </p:nvSpPr>
        <p:spPr>
          <a:xfrm>
            <a:off x="3248927" y="2619407"/>
            <a:ext cx="1849937" cy="923330"/>
          </a:xfrm>
          <a:prstGeom prst="rect">
            <a:avLst/>
          </a:prstGeom>
          <a:noFill/>
        </p:spPr>
        <p:txBody>
          <a:bodyPr wrap="square" rtlCol="0">
            <a:spAutoFit/>
          </a:bodyPr>
          <a:lstStyle/>
          <a:p>
            <a:pPr algn="ctr"/>
            <a:r>
              <a:rPr lang="en-US" altLang="ja-JP" dirty="0"/>
              <a:t>【</a:t>
            </a:r>
            <a:r>
              <a:rPr kumimoji="1" lang="ja-JP" altLang="en-US" dirty="0"/>
              <a:t>対話運動</a:t>
            </a:r>
            <a:r>
              <a:rPr kumimoji="1" lang="en-US" altLang="ja-JP" dirty="0"/>
              <a:t>】</a:t>
            </a:r>
          </a:p>
          <a:p>
            <a:pPr algn="ctr"/>
            <a:r>
              <a:rPr kumimoji="1" lang="ja-JP" altLang="en-US" dirty="0"/>
              <a:t>組合員の抱える課題に対応</a:t>
            </a:r>
            <a:endParaRPr kumimoji="1" lang="en-US" altLang="ja-JP" dirty="0"/>
          </a:p>
        </p:txBody>
      </p:sp>
      <p:sp>
        <p:nvSpPr>
          <p:cNvPr id="32" name="円弧 31">
            <a:extLst>
              <a:ext uri="{FF2B5EF4-FFF2-40B4-BE49-F238E27FC236}">
                <a16:creationId xmlns:a16="http://schemas.microsoft.com/office/drawing/2014/main" id="{C97BA52E-0E26-C4E2-3880-3EA930FCF40E}"/>
              </a:ext>
            </a:extLst>
          </p:cNvPr>
          <p:cNvSpPr/>
          <p:nvPr/>
        </p:nvSpPr>
        <p:spPr>
          <a:xfrm rot="10800000">
            <a:off x="3419870" y="2556524"/>
            <a:ext cx="1528744" cy="1327540"/>
          </a:xfrm>
          <a:prstGeom prst="arc">
            <a:avLst>
              <a:gd name="adj1" fmla="val 10797604"/>
              <a:gd name="adj2" fmla="val 0"/>
            </a:avLst>
          </a:prstGeom>
          <a:ln w="57150">
            <a:solidFill>
              <a:schemeClr val="accent6">
                <a:lumMod val="75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67172462-FD67-8690-656E-71D333D244F7}"/>
              </a:ext>
            </a:extLst>
          </p:cNvPr>
          <p:cNvSpPr/>
          <p:nvPr/>
        </p:nvSpPr>
        <p:spPr>
          <a:xfrm>
            <a:off x="3419872" y="2293752"/>
            <a:ext cx="1520454" cy="1383088"/>
          </a:xfrm>
          <a:prstGeom prst="arc">
            <a:avLst>
              <a:gd name="adj1" fmla="val 10797604"/>
              <a:gd name="adj2" fmla="val 0"/>
            </a:avLst>
          </a:prstGeom>
          <a:ln w="57150">
            <a:solidFill>
              <a:schemeClr val="accent6">
                <a:lumMod val="75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B231D41-8AAB-B88B-3BC4-E560BF7863D5}"/>
              </a:ext>
            </a:extLst>
          </p:cNvPr>
          <p:cNvSpPr txBox="1"/>
          <p:nvPr/>
        </p:nvSpPr>
        <p:spPr>
          <a:xfrm>
            <a:off x="5930392" y="2449106"/>
            <a:ext cx="1512000" cy="276999"/>
          </a:xfrm>
          <a:prstGeom prst="rect">
            <a:avLst/>
          </a:prstGeom>
          <a:noFill/>
        </p:spPr>
        <p:txBody>
          <a:bodyPr wrap="square" rtlCol="0">
            <a:spAutoFit/>
          </a:bodyPr>
          <a:lstStyle/>
          <a:p>
            <a:pPr algn="ctr" defTabSz="685800"/>
            <a:r>
              <a:rPr lang="ja-JP" altLang="en-US" sz="1200" b="1" dirty="0">
                <a:solidFill>
                  <a:srgbClr val="70AD47">
                    <a:lumMod val="50000"/>
                  </a:srgbClr>
                </a:solidFill>
                <a:latin typeface="游ゴシック" panose="020F0502020204030204"/>
                <a:ea typeface="游ゴシック" panose="020B0400000000000000" pitchFamily="50" charset="-128"/>
              </a:rPr>
              <a:t>営農事業</a:t>
            </a:r>
          </a:p>
        </p:txBody>
      </p:sp>
      <p:pic>
        <p:nvPicPr>
          <p:cNvPr id="39" name="図 38">
            <a:extLst>
              <a:ext uri="{FF2B5EF4-FFF2-40B4-BE49-F238E27FC236}">
                <a16:creationId xmlns:a16="http://schemas.microsoft.com/office/drawing/2014/main" id="{EF2D8E43-480A-57A4-17D3-9C6DE073DE57}"/>
              </a:ext>
            </a:extLst>
          </p:cNvPr>
          <p:cNvPicPr>
            <a:picLocks noChangeAspect="1"/>
          </p:cNvPicPr>
          <p:nvPr/>
        </p:nvPicPr>
        <p:blipFill>
          <a:blip r:embed="rId11"/>
          <a:stretch>
            <a:fillRect/>
          </a:stretch>
        </p:blipFill>
        <p:spPr>
          <a:xfrm>
            <a:off x="6342169" y="2021611"/>
            <a:ext cx="348580" cy="445032"/>
          </a:xfrm>
          <a:prstGeom prst="rect">
            <a:avLst/>
          </a:prstGeom>
        </p:spPr>
      </p:pic>
      <p:pic>
        <p:nvPicPr>
          <p:cNvPr id="41" name="図 40">
            <a:extLst>
              <a:ext uri="{FF2B5EF4-FFF2-40B4-BE49-F238E27FC236}">
                <a16:creationId xmlns:a16="http://schemas.microsoft.com/office/drawing/2014/main" id="{9829B8F1-E49D-C23C-07FE-C85B64113BC8}"/>
              </a:ext>
            </a:extLst>
          </p:cNvPr>
          <p:cNvPicPr>
            <a:picLocks noChangeAspect="1"/>
          </p:cNvPicPr>
          <p:nvPr/>
        </p:nvPicPr>
        <p:blipFill>
          <a:blip r:embed="rId12"/>
          <a:stretch>
            <a:fillRect/>
          </a:stretch>
        </p:blipFill>
        <p:spPr>
          <a:xfrm>
            <a:off x="6704153" y="2020413"/>
            <a:ext cx="376598" cy="480802"/>
          </a:xfrm>
          <a:prstGeom prst="rect">
            <a:avLst/>
          </a:prstGeom>
        </p:spPr>
      </p:pic>
      <p:sp>
        <p:nvSpPr>
          <p:cNvPr id="45" name="テキスト ボックス 44">
            <a:extLst>
              <a:ext uri="{FF2B5EF4-FFF2-40B4-BE49-F238E27FC236}">
                <a16:creationId xmlns:a16="http://schemas.microsoft.com/office/drawing/2014/main" id="{EE8F4798-4A68-4B8D-B240-B2275C4DBC41}"/>
              </a:ext>
            </a:extLst>
          </p:cNvPr>
          <p:cNvSpPr txBox="1"/>
          <p:nvPr/>
        </p:nvSpPr>
        <p:spPr>
          <a:xfrm>
            <a:off x="5413531" y="3754517"/>
            <a:ext cx="2614853" cy="338554"/>
          </a:xfrm>
          <a:prstGeom prst="rect">
            <a:avLst/>
          </a:prstGeom>
          <a:noFill/>
        </p:spPr>
        <p:txBody>
          <a:bodyPr wrap="square" rtlCol="0">
            <a:spAutoFit/>
          </a:bodyPr>
          <a:lstStyle/>
          <a:p>
            <a:pPr algn="ctr"/>
            <a:r>
              <a:rPr kumimoji="1" lang="ja-JP" altLang="en-US" sz="1600" b="1" dirty="0">
                <a:solidFill>
                  <a:schemeClr val="accent1">
                    <a:lumMod val="75000"/>
                  </a:schemeClr>
                </a:solidFill>
                <a:latin typeface="メイリオ" panose="020B0604030504040204" pitchFamily="50" charset="-128"/>
                <a:ea typeface="メイリオ" panose="020B0604030504040204" pitchFamily="50" charset="-128"/>
              </a:rPr>
              <a:t>農政対策</a:t>
            </a:r>
            <a:endParaRPr kumimoji="1" lang="en-US" altLang="ja-JP" sz="1600" b="1" dirty="0">
              <a:solidFill>
                <a:schemeClr val="accent1">
                  <a:lumMod val="75000"/>
                </a:schemeClr>
              </a:solidFill>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A87E561-5FDC-68E1-2ED8-3E1D231A39EB}"/>
              </a:ext>
            </a:extLst>
          </p:cNvPr>
          <p:cNvSpPr txBox="1"/>
          <p:nvPr/>
        </p:nvSpPr>
        <p:spPr>
          <a:xfrm>
            <a:off x="2894050" y="4509120"/>
            <a:ext cx="2652717" cy="461665"/>
          </a:xfrm>
          <a:prstGeom prst="rect">
            <a:avLst/>
          </a:prstGeom>
          <a:noFill/>
        </p:spPr>
        <p:txBody>
          <a:bodyPr wrap="square" rtlCol="0">
            <a:spAutoFit/>
          </a:bodyPr>
          <a:lstStyle/>
          <a:p>
            <a:pPr algn="ctr" defTabSz="685800"/>
            <a:r>
              <a:rPr lang="en-US" altLang="ja-JP" sz="2400" b="1" dirty="0">
                <a:solidFill>
                  <a:srgbClr val="70AD47">
                    <a:lumMod val="50000"/>
                  </a:srgbClr>
                </a:solidFill>
                <a:highlight>
                  <a:srgbClr val="FFFF00"/>
                </a:highlight>
                <a:latin typeface="游ゴシック" panose="020F0502020204030204"/>
                <a:ea typeface="游ゴシック" panose="020B0400000000000000" pitchFamily="50" charset="-128"/>
              </a:rPr>
              <a:t>J</a:t>
            </a:r>
            <a:r>
              <a:rPr lang="ja-JP" altLang="en-US" sz="2400" b="1" dirty="0">
                <a:solidFill>
                  <a:srgbClr val="70AD47">
                    <a:lumMod val="50000"/>
                  </a:srgbClr>
                </a:solidFill>
                <a:highlight>
                  <a:srgbClr val="FFFF00"/>
                </a:highlight>
                <a:latin typeface="游ゴシック" panose="020F0502020204030204"/>
                <a:ea typeface="游ゴシック" panose="020B0400000000000000" pitchFamily="50" charset="-128"/>
              </a:rPr>
              <a:t>Ａの経営安定へ</a:t>
            </a:r>
          </a:p>
        </p:txBody>
      </p:sp>
      <p:pic>
        <p:nvPicPr>
          <p:cNvPr id="49" name="Picture 2" descr="令和に対応した書類のイラスト">
            <a:extLst>
              <a:ext uri="{FF2B5EF4-FFF2-40B4-BE49-F238E27FC236}">
                <a16:creationId xmlns:a16="http://schemas.microsoft.com/office/drawing/2014/main" id="{84C71BCA-FA3C-CBFF-1019-A0E59D192C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56719" y="4077072"/>
            <a:ext cx="663553" cy="663553"/>
          </a:xfrm>
          <a:prstGeom prst="rect">
            <a:avLst/>
          </a:prstGeom>
          <a:noFill/>
          <a:extLst>
            <a:ext uri="{909E8E84-426E-40DD-AFC4-6F175D3DCCD1}">
              <a14:hiddenFill xmlns:a14="http://schemas.microsoft.com/office/drawing/2010/main">
                <a:solidFill>
                  <a:srgbClr val="FFFFFF"/>
                </a:solidFill>
              </a14:hiddenFill>
            </a:ext>
          </a:extLst>
        </p:spPr>
      </p:pic>
      <p:sp>
        <p:nvSpPr>
          <p:cNvPr id="3" name="円弧 2">
            <a:extLst>
              <a:ext uri="{FF2B5EF4-FFF2-40B4-BE49-F238E27FC236}">
                <a16:creationId xmlns:a16="http://schemas.microsoft.com/office/drawing/2014/main" id="{A84B74E3-E53F-76D6-8BF4-6C577F31D101}"/>
              </a:ext>
            </a:extLst>
          </p:cNvPr>
          <p:cNvSpPr/>
          <p:nvPr/>
        </p:nvSpPr>
        <p:spPr>
          <a:xfrm rot="5400000" flipH="1">
            <a:off x="6065442" y="3485211"/>
            <a:ext cx="1216268" cy="1754880"/>
          </a:xfrm>
          <a:prstGeom prst="arc">
            <a:avLst>
              <a:gd name="adj1" fmla="val 13707400"/>
              <a:gd name="adj2" fmla="val 19248890"/>
            </a:avLst>
          </a:prstGeom>
          <a:ln w="57150">
            <a:solidFill>
              <a:schemeClr val="accent3">
                <a:lumMod val="50000"/>
              </a:schemeClr>
            </a:solidFill>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円弧 3">
            <a:extLst>
              <a:ext uri="{FF2B5EF4-FFF2-40B4-BE49-F238E27FC236}">
                <a16:creationId xmlns:a16="http://schemas.microsoft.com/office/drawing/2014/main" id="{3E199B82-F685-F6B4-1C6A-AF647B83DD63}"/>
              </a:ext>
            </a:extLst>
          </p:cNvPr>
          <p:cNvSpPr/>
          <p:nvPr/>
        </p:nvSpPr>
        <p:spPr>
          <a:xfrm rot="15856146" flipH="1">
            <a:off x="1352886" y="3549022"/>
            <a:ext cx="1560556" cy="1754880"/>
          </a:xfrm>
          <a:prstGeom prst="arc">
            <a:avLst>
              <a:gd name="adj1" fmla="val 13244690"/>
              <a:gd name="adj2" fmla="val 18530987"/>
            </a:avLst>
          </a:prstGeom>
          <a:ln w="57150">
            <a:solidFill>
              <a:schemeClr val="accent3">
                <a:lumMod val="50000"/>
              </a:schemeClr>
            </a:solidFill>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角丸四角形 5">
            <a:extLst>
              <a:ext uri="{FF2B5EF4-FFF2-40B4-BE49-F238E27FC236}">
                <a16:creationId xmlns:a16="http://schemas.microsoft.com/office/drawing/2014/main" id="{EADC29AF-48D2-DC27-62E3-53564E8CF6CF}"/>
              </a:ext>
            </a:extLst>
          </p:cNvPr>
          <p:cNvSpPr/>
          <p:nvPr/>
        </p:nvSpPr>
        <p:spPr>
          <a:xfrm>
            <a:off x="69570" y="764704"/>
            <a:ext cx="9053277" cy="1189660"/>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buFont typeface="Arial" charset="0"/>
              <a:buNone/>
              <a:defRPr/>
            </a:pPr>
            <a:r>
              <a:rPr lang="ja-JP" altLang="en-US" sz="2400" dirty="0"/>
              <a:t>　組合員との対話を通じて課題・要望を把握し、組合員自らの「自助」、ＪＡの事業等を通じた「共助」に加え、政策支援という「公助」を獲得することが、組合員・</a:t>
            </a:r>
            <a:r>
              <a:rPr lang="en-US" altLang="ja-JP" sz="2400" dirty="0"/>
              <a:t>JA</a:t>
            </a:r>
            <a:r>
              <a:rPr lang="ja-JP" altLang="en-US" sz="2400" dirty="0"/>
              <a:t>双方の経営の安定を図るうえで極めて重要。</a:t>
            </a:r>
            <a:endParaRPr lang="en-US" altLang="ja-JP" sz="2400" dirty="0"/>
          </a:p>
        </p:txBody>
      </p:sp>
    </p:spTree>
    <p:extLst>
      <p:ext uri="{BB962C8B-B14F-4D97-AF65-F5344CB8AC3E}">
        <p14:creationId xmlns:p14="http://schemas.microsoft.com/office/powerpoint/2010/main" val="38417868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a:extLst>
              <a:ext uri="{FF2B5EF4-FFF2-40B4-BE49-F238E27FC236}">
                <a16:creationId xmlns:a16="http://schemas.microsoft.com/office/drawing/2014/main" id="{CCD6DE4D-DC31-4A72-B1BE-FC925CB18614}"/>
              </a:ext>
            </a:extLst>
          </p:cNvPr>
          <p:cNvCxnSpPr/>
          <p:nvPr/>
        </p:nvCxnSpPr>
        <p:spPr>
          <a:xfrm>
            <a:off x="49239" y="55407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68" name="テキスト ボックス 67">
            <a:extLst>
              <a:ext uri="{FF2B5EF4-FFF2-40B4-BE49-F238E27FC236}">
                <a16:creationId xmlns:a16="http://schemas.microsoft.com/office/drawing/2014/main" id="{F97DF24B-179F-4E15-A1C2-63D3540FEDF9}"/>
              </a:ext>
            </a:extLst>
          </p:cNvPr>
          <p:cNvSpPr txBox="1"/>
          <p:nvPr/>
        </p:nvSpPr>
        <p:spPr>
          <a:xfrm>
            <a:off x="-28596" y="68625"/>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２　水田・畑作農業対策をめぐる情勢</a:t>
            </a:r>
            <a:endParaRPr lang="en-US" altLang="ja-JP" dirty="0">
              <a:latin typeface="HGS創英角ｺﾞｼｯｸUB" pitchFamily="50" charset="-128"/>
              <a:ea typeface="HGS創英角ｺﾞｼｯｸUB" pitchFamily="50" charset="-128"/>
            </a:endParaRPr>
          </a:p>
        </p:txBody>
      </p:sp>
      <p:sp>
        <p:nvSpPr>
          <p:cNvPr id="14" name="角丸四角形 5">
            <a:extLst>
              <a:ext uri="{FF2B5EF4-FFF2-40B4-BE49-F238E27FC236}">
                <a16:creationId xmlns:a16="http://schemas.microsoft.com/office/drawing/2014/main" id="{BDAC5B86-34D1-420E-98F1-746A67A62B26}"/>
              </a:ext>
            </a:extLst>
          </p:cNvPr>
          <p:cNvSpPr/>
          <p:nvPr/>
        </p:nvSpPr>
        <p:spPr>
          <a:xfrm>
            <a:off x="96212" y="707530"/>
            <a:ext cx="9000000" cy="2649462"/>
          </a:xfrm>
          <a:prstGeom prst="roundRect">
            <a:avLst>
              <a:gd name="adj" fmla="val 8397"/>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marL="266700" indent="-266700"/>
            <a:r>
              <a:rPr lang="ja-JP" altLang="en-US" dirty="0"/>
              <a:t>①　主食用米について、需給改善の兆しはあるが、今後も需要は漸減することをふまえ、令和６年産の作付面積は、令和５年産と同水準を維持することが必要。</a:t>
            </a:r>
            <a:endParaRPr lang="en-US" altLang="ja-JP" dirty="0"/>
          </a:p>
          <a:p>
            <a:pPr marL="266700" indent="-266700">
              <a:spcBef>
                <a:spcPts val="300"/>
              </a:spcBef>
            </a:pPr>
            <a:r>
              <a:rPr lang="ja-JP" altLang="en-US" dirty="0"/>
              <a:t>②　食料安全保障の観点から、</a:t>
            </a:r>
            <a:r>
              <a:rPr lang="ja-JP" altLang="en-US" sz="1800" dirty="0">
                <a:latin typeface="ＭＳ Ｐゴシック" panose="020B0600070205080204" pitchFamily="50" charset="-128"/>
                <a:ea typeface="ＭＳ Ｐゴシック" panose="020B0600070205080204" pitchFamily="50" charset="-128"/>
              </a:rPr>
              <a:t>食料自給率の向上を意識した輸入依存穀物（麦・大豆・とうもろこし・その他飼料作物等）の増産に、計画的・戦略的に取り組むことが必要</a:t>
            </a:r>
            <a:r>
              <a:rPr lang="ja-JP" altLang="en-US" dirty="0"/>
              <a:t>。</a:t>
            </a:r>
            <a:endParaRPr lang="en-US" altLang="ja-JP" dirty="0"/>
          </a:p>
          <a:p>
            <a:pPr marL="266700" indent="-266700">
              <a:spcBef>
                <a:spcPts val="300"/>
              </a:spcBef>
            </a:pPr>
            <a:r>
              <a:rPr lang="ja-JP" altLang="en-US" dirty="0"/>
              <a:t>③　今後策定される</a:t>
            </a:r>
            <a:r>
              <a:rPr lang="ja-JP" altLang="en-US" sz="1800" dirty="0">
                <a:latin typeface="ＭＳ Ｐゴシック" panose="020B0600070205080204" pitchFamily="50" charset="-128"/>
                <a:ea typeface="ＭＳ Ｐゴシック" panose="020B0600070205080204" pitchFamily="50" charset="-128"/>
              </a:rPr>
              <a:t>地域計画を含め、地域の実情に応じた中長期的な産地の将来像をどのように考えていくか、適地適作の観点をふまえ、地域で話し合っていくことが必要。</a:t>
            </a:r>
            <a:endParaRPr lang="en-US" altLang="ja-JP" sz="1800" dirty="0">
              <a:latin typeface="ＭＳ Ｐゴシック" panose="020B0600070205080204" pitchFamily="50" charset="-128"/>
              <a:ea typeface="ＭＳ Ｐゴシック" panose="020B0600070205080204" pitchFamily="50" charset="-128"/>
            </a:endParaRPr>
          </a:p>
          <a:p>
            <a:pPr marL="266700" indent="-266700">
              <a:spcBef>
                <a:spcPts val="300"/>
              </a:spcBef>
            </a:pPr>
            <a:r>
              <a:rPr kumimoji="1" lang="ja-JP" altLang="en-US" dirty="0">
                <a:latin typeface="ＭＳ Ｐゴシック" panose="020B0600070205080204" pitchFamily="50" charset="-128"/>
                <a:ea typeface="ＭＳ Ｐゴシック" panose="020B0600070205080204" pitchFamily="50" charset="-128"/>
              </a:rPr>
              <a:t>④　併せて、令和９年度以降に予定されている「将来にわたって安定運営できる水田政策の在り方」について、</a:t>
            </a:r>
            <a:r>
              <a:rPr kumimoji="1" lang="en-US" altLang="ja-JP" dirty="0">
                <a:latin typeface="ＭＳ Ｐゴシック" panose="020B0600070205080204" pitchFamily="50" charset="-128"/>
                <a:ea typeface="ＭＳ Ｐゴシック" panose="020B0600070205080204" pitchFamily="50" charset="-128"/>
              </a:rPr>
              <a:t>JA</a:t>
            </a:r>
            <a:r>
              <a:rPr kumimoji="1" lang="ja-JP" altLang="en-US" dirty="0">
                <a:latin typeface="ＭＳ Ｐゴシック" panose="020B0600070205080204" pitchFamily="50" charset="-128"/>
                <a:ea typeface="ＭＳ Ｐゴシック" panose="020B0600070205080204" pitchFamily="50" charset="-128"/>
              </a:rPr>
              <a:t>グループにおいても、政策提案等を通じ、現場の意見を反映できるよう働きかけることが必要。</a:t>
            </a:r>
            <a:endParaRPr kumimoji="1" lang="ja-JP" altLang="en-US" dirty="0"/>
          </a:p>
        </p:txBody>
      </p:sp>
      <p:sp>
        <p:nvSpPr>
          <p:cNvPr id="2" name="スライド番号プレースホルダ 1"/>
          <p:cNvSpPr>
            <a:spLocks noGrp="1"/>
          </p:cNvSpPr>
          <p:nvPr>
            <p:ph type="sldNum" sz="quarter" idx="12"/>
          </p:nvPr>
        </p:nvSpPr>
        <p:spPr>
          <a:xfrm>
            <a:off x="6919196" y="6586915"/>
            <a:ext cx="2133600" cy="260648"/>
          </a:xfrm>
        </p:spPr>
        <p:txBody>
          <a:bodyPr/>
          <a:lstStyle/>
          <a:p>
            <a:fld id="{AC0CF3E3-977F-49A5-8EC7-B81E16CC7256}" type="slidenum">
              <a:rPr kumimoji="1" lang="ja-JP" altLang="en-US" smtClean="0"/>
              <a:pPr/>
              <a:t>59</a:t>
            </a:fld>
            <a:endParaRPr kumimoji="1" lang="ja-JP" altLang="en-US" dirty="0"/>
          </a:p>
        </p:txBody>
      </p:sp>
      <p:sp>
        <p:nvSpPr>
          <p:cNvPr id="214" name="四角形: 角を丸くする 213">
            <a:extLst>
              <a:ext uri="{FF2B5EF4-FFF2-40B4-BE49-F238E27FC236}">
                <a16:creationId xmlns:a16="http://schemas.microsoft.com/office/drawing/2014/main" id="{CBD392B2-6E16-8631-354D-37C679AFA2BD}"/>
              </a:ext>
            </a:extLst>
          </p:cNvPr>
          <p:cNvSpPr/>
          <p:nvPr/>
        </p:nvSpPr>
        <p:spPr>
          <a:xfrm>
            <a:off x="3393330" y="3577256"/>
            <a:ext cx="5659466" cy="3230477"/>
          </a:xfrm>
          <a:prstGeom prst="roundRect">
            <a:avLst>
              <a:gd name="adj" fmla="val 397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6" name="テキスト ボックス 215">
            <a:extLst>
              <a:ext uri="{FF2B5EF4-FFF2-40B4-BE49-F238E27FC236}">
                <a16:creationId xmlns:a16="http://schemas.microsoft.com/office/drawing/2014/main" id="{86BC7023-A820-B8F9-DF19-7BDD16FE727A}"/>
              </a:ext>
            </a:extLst>
          </p:cNvPr>
          <p:cNvSpPr txBox="1"/>
          <p:nvPr/>
        </p:nvSpPr>
        <p:spPr>
          <a:xfrm>
            <a:off x="3910195" y="3442362"/>
            <a:ext cx="4631615" cy="248598"/>
          </a:xfrm>
          <a:prstGeom prst="rect">
            <a:avLst/>
          </a:prstGeom>
          <a:solidFill>
            <a:schemeClr val="bg1"/>
          </a:solidFill>
        </p:spPr>
        <p:txBody>
          <a:bodyPr wrap="square" lIns="0" tIns="31657" rIns="0" bIns="31657" rtlCol="0">
            <a:spAutoFit/>
          </a:bodyPr>
          <a:lstStyle/>
          <a:p>
            <a:pPr algn="ctr"/>
            <a:r>
              <a:rPr lang="en-US" altLang="ja-JP" sz="1200" dirty="0">
                <a:latin typeface="HGS創英角ｺﾞｼｯｸUB" pitchFamily="50" charset="-128"/>
                <a:ea typeface="HGS創英角ｺﾞｼｯｸUB" pitchFamily="50" charset="-128"/>
              </a:rPr>
              <a:t>【</a:t>
            </a:r>
            <a:r>
              <a:rPr lang="ja-JP" altLang="en-US" sz="1200" dirty="0">
                <a:latin typeface="HGS創英角ｺﾞｼｯｸUB" pitchFamily="50" charset="-128"/>
                <a:ea typeface="HGS創英角ｺﾞｼｯｸUB" pitchFamily="50" charset="-128"/>
              </a:rPr>
              <a:t>適地適作の観点をふまえた中長期的な地域農業の将来像の策定</a:t>
            </a:r>
            <a:r>
              <a:rPr lang="en-US" altLang="ja-JP" sz="1200" dirty="0">
                <a:latin typeface="HGS創英角ｺﾞｼｯｸUB" pitchFamily="50" charset="-128"/>
                <a:ea typeface="HGS創英角ｺﾞｼｯｸUB" pitchFamily="50" charset="-128"/>
              </a:rPr>
              <a:t>】</a:t>
            </a:r>
            <a:endParaRPr lang="ja-JP" altLang="en-US" sz="1200" dirty="0">
              <a:latin typeface="HGS創英角ｺﾞｼｯｸUB" pitchFamily="50" charset="-128"/>
              <a:ea typeface="HGS創英角ｺﾞｼｯｸUB" pitchFamily="50" charset="-128"/>
            </a:endParaRPr>
          </a:p>
        </p:txBody>
      </p:sp>
      <p:sp>
        <p:nvSpPr>
          <p:cNvPr id="10" name="四角形: 角を丸くする 9">
            <a:extLst>
              <a:ext uri="{FF2B5EF4-FFF2-40B4-BE49-F238E27FC236}">
                <a16:creationId xmlns:a16="http://schemas.microsoft.com/office/drawing/2014/main" id="{23C9EEB5-567B-A71C-8377-D2FD3DB19B9E}"/>
              </a:ext>
            </a:extLst>
          </p:cNvPr>
          <p:cNvSpPr/>
          <p:nvPr/>
        </p:nvSpPr>
        <p:spPr>
          <a:xfrm>
            <a:off x="88908" y="3558898"/>
            <a:ext cx="3213575" cy="3230477"/>
          </a:xfrm>
          <a:prstGeom prst="roundRect">
            <a:avLst>
              <a:gd name="adj" fmla="val 397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B4DD5B6-AAE5-42BB-1099-D7EA55918439}"/>
              </a:ext>
            </a:extLst>
          </p:cNvPr>
          <p:cNvSpPr txBox="1"/>
          <p:nvPr/>
        </p:nvSpPr>
        <p:spPr>
          <a:xfrm>
            <a:off x="316925" y="3437782"/>
            <a:ext cx="2793534" cy="263987"/>
          </a:xfrm>
          <a:prstGeom prst="rect">
            <a:avLst/>
          </a:prstGeom>
          <a:solidFill>
            <a:schemeClr val="bg1"/>
          </a:solidFill>
        </p:spPr>
        <p:txBody>
          <a:bodyPr wrap="square" lIns="63314" tIns="31657" rIns="63314" bIns="31657" rtlCol="0">
            <a:spAutoFit/>
          </a:bodyPr>
          <a:lstStyle/>
          <a:p>
            <a:pPr algn="ctr"/>
            <a:r>
              <a:rPr lang="en-US" altLang="ja-JP" sz="1300" dirty="0">
                <a:latin typeface="HGS創英角ｺﾞｼｯｸUB" pitchFamily="50" charset="-128"/>
                <a:ea typeface="HGS創英角ｺﾞｼｯｸUB" pitchFamily="50" charset="-128"/>
              </a:rPr>
              <a:t>【</a:t>
            </a:r>
            <a:r>
              <a:rPr lang="ja-JP" altLang="en-US" sz="1300" dirty="0">
                <a:latin typeface="HGS創英角ｺﾞｼｯｸUB" pitchFamily="50" charset="-128"/>
                <a:ea typeface="HGS創英角ｺﾞｼｯｸUB" pitchFamily="50" charset="-128"/>
              </a:rPr>
              <a:t>今後の主食用米等の需給見通し</a:t>
            </a:r>
            <a:r>
              <a:rPr lang="en-US" altLang="ja-JP" sz="1300" dirty="0">
                <a:latin typeface="HGS創英角ｺﾞｼｯｸUB" pitchFamily="50" charset="-128"/>
                <a:ea typeface="HGS創英角ｺﾞｼｯｸUB" pitchFamily="50" charset="-128"/>
              </a:rPr>
              <a:t>】</a:t>
            </a:r>
            <a:endParaRPr lang="ja-JP" altLang="en-US" sz="1300" dirty="0">
              <a:latin typeface="HGS創英角ｺﾞｼｯｸUB" pitchFamily="50" charset="-128"/>
              <a:ea typeface="HGS創英角ｺﾞｼｯｸUB" pitchFamily="50" charset="-128"/>
            </a:endParaRPr>
          </a:p>
        </p:txBody>
      </p:sp>
      <p:pic>
        <p:nvPicPr>
          <p:cNvPr id="6" name="図 5">
            <a:extLst>
              <a:ext uri="{FF2B5EF4-FFF2-40B4-BE49-F238E27FC236}">
                <a16:creationId xmlns:a16="http://schemas.microsoft.com/office/drawing/2014/main" id="{571CE887-9062-5EF7-73AD-8DF24B87F5DE}"/>
              </a:ext>
            </a:extLst>
          </p:cNvPr>
          <p:cNvPicPr>
            <a:picLocks noChangeAspect="1"/>
          </p:cNvPicPr>
          <p:nvPr/>
        </p:nvPicPr>
        <p:blipFill>
          <a:blip r:embed="rId3"/>
          <a:stretch>
            <a:fillRect/>
          </a:stretch>
        </p:blipFill>
        <p:spPr>
          <a:xfrm>
            <a:off x="220338" y="3717034"/>
            <a:ext cx="3010467" cy="2607380"/>
          </a:xfrm>
          <a:prstGeom prst="rect">
            <a:avLst/>
          </a:prstGeom>
        </p:spPr>
      </p:pic>
      <p:sp>
        <p:nvSpPr>
          <p:cNvPr id="11" name="四角形: 角を丸くする 10">
            <a:extLst>
              <a:ext uri="{FF2B5EF4-FFF2-40B4-BE49-F238E27FC236}">
                <a16:creationId xmlns:a16="http://schemas.microsoft.com/office/drawing/2014/main" id="{14D5D5CD-E3FD-ECF1-AE50-EBECC2E65EDF}"/>
              </a:ext>
            </a:extLst>
          </p:cNvPr>
          <p:cNvSpPr/>
          <p:nvPr/>
        </p:nvSpPr>
        <p:spPr>
          <a:xfrm>
            <a:off x="2664687" y="5458355"/>
            <a:ext cx="574186" cy="1768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9177E49-1DBE-4878-A5F3-AD6B966EF949}"/>
              </a:ext>
            </a:extLst>
          </p:cNvPr>
          <p:cNvSpPr txBox="1"/>
          <p:nvPr/>
        </p:nvSpPr>
        <p:spPr>
          <a:xfrm>
            <a:off x="153377" y="6414034"/>
            <a:ext cx="3016947" cy="336014"/>
          </a:xfrm>
          <a:prstGeom prst="rect">
            <a:avLst/>
          </a:prstGeom>
          <a:noFill/>
        </p:spPr>
        <p:txBody>
          <a:bodyPr wrap="square" lIns="58444" tIns="29222" rIns="58444" bIns="29222" rtlCol="0">
            <a:spAutoFit/>
          </a:bodyPr>
          <a:lstStyle/>
          <a:p>
            <a:r>
              <a:rPr lang="ja-JP" altLang="en-US" sz="900" dirty="0">
                <a:latin typeface="ＭＳ ゴシック" panose="020B0609070205080204" pitchFamily="49" charset="-128"/>
                <a:ea typeface="ＭＳ ゴシック" panose="020B0609070205080204" pitchFamily="49" charset="-128"/>
              </a:rPr>
              <a:t>出典：農林水産省「米穀の需給及び価格の安定に関する基本指針（令和５年</a:t>
            </a:r>
            <a:r>
              <a:rPr lang="en-US" altLang="ja-JP" sz="900" dirty="0">
                <a:latin typeface="ＭＳ ゴシック" panose="020B0609070205080204" pitchFamily="49" charset="-128"/>
                <a:ea typeface="ＭＳ ゴシック" panose="020B0609070205080204" pitchFamily="49" charset="-128"/>
              </a:rPr>
              <a:t>10</a:t>
            </a:r>
            <a:r>
              <a:rPr lang="ja-JP" altLang="en-US" sz="900" dirty="0">
                <a:latin typeface="ＭＳ ゴシック" panose="020B0609070205080204" pitchFamily="49" charset="-128"/>
                <a:ea typeface="ＭＳ ゴシック" panose="020B0609070205080204" pitchFamily="49" charset="-128"/>
              </a:rPr>
              <a:t>月）」</a:t>
            </a:r>
          </a:p>
        </p:txBody>
      </p:sp>
      <p:sp>
        <p:nvSpPr>
          <p:cNvPr id="16" name="四角形: 角を丸くする 15">
            <a:extLst>
              <a:ext uri="{FF2B5EF4-FFF2-40B4-BE49-F238E27FC236}">
                <a16:creationId xmlns:a16="http://schemas.microsoft.com/office/drawing/2014/main" id="{936FCA97-3736-4FD5-4A79-124AEB087252}"/>
              </a:ext>
            </a:extLst>
          </p:cNvPr>
          <p:cNvSpPr/>
          <p:nvPr/>
        </p:nvSpPr>
        <p:spPr>
          <a:xfrm>
            <a:off x="7123268" y="5070880"/>
            <a:ext cx="1678047" cy="1403394"/>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6A89345F-D908-6F3E-9F2B-26B2A89272DD}"/>
              </a:ext>
            </a:extLst>
          </p:cNvPr>
          <p:cNvSpPr txBox="1"/>
          <p:nvPr/>
        </p:nvSpPr>
        <p:spPr>
          <a:xfrm>
            <a:off x="7155813" y="6137471"/>
            <a:ext cx="1644595" cy="646331"/>
          </a:xfrm>
          <a:prstGeom prst="rect">
            <a:avLst/>
          </a:prstGeom>
          <a:solidFill>
            <a:srgbClr val="D6DCE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地域へのインセンティブを含む行政の支援</a:t>
            </a:r>
          </a:p>
        </p:txBody>
      </p:sp>
      <p:pic>
        <p:nvPicPr>
          <p:cNvPr id="18" name="図 17">
            <a:extLst>
              <a:ext uri="{FF2B5EF4-FFF2-40B4-BE49-F238E27FC236}">
                <a16:creationId xmlns:a16="http://schemas.microsoft.com/office/drawing/2014/main" id="{E85222A4-DA95-C212-5C81-6114B3BD27CF}"/>
              </a:ext>
            </a:extLst>
          </p:cNvPr>
          <p:cNvPicPr>
            <a:picLocks noChangeAspect="1"/>
          </p:cNvPicPr>
          <p:nvPr/>
        </p:nvPicPr>
        <p:blipFill>
          <a:blip r:embed="rId4"/>
          <a:stretch>
            <a:fillRect/>
          </a:stretch>
        </p:blipFill>
        <p:spPr>
          <a:xfrm>
            <a:off x="6779792" y="3922833"/>
            <a:ext cx="2380910" cy="1218140"/>
          </a:xfrm>
          <a:prstGeom prst="rect">
            <a:avLst/>
          </a:prstGeom>
        </p:spPr>
      </p:pic>
      <p:pic>
        <p:nvPicPr>
          <p:cNvPr id="19" name="図 18">
            <a:extLst>
              <a:ext uri="{FF2B5EF4-FFF2-40B4-BE49-F238E27FC236}">
                <a16:creationId xmlns:a16="http://schemas.microsoft.com/office/drawing/2014/main" id="{10048D38-74D6-9EB3-4EBC-6E5515010E7B}"/>
              </a:ext>
            </a:extLst>
          </p:cNvPr>
          <p:cNvPicPr>
            <a:picLocks noChangeAspect="1"/>
          </p:cNvPicPr>
          <p:nvPr/>
        </p:nvPicPr>
        <p:blipFill>
          <a:blip r:embed="rId5"/>
          <a:stretch>
            <a:fillRect/>
          </a:stretch>
        </p:blipFill>
        <p:spPr>
          <a:xfrm>
            <a:off x="7206644" y="5114126"/>
            <a:ext cx="1500619" cy="1106651"/>
          </a:xfrm>
          <a:prstGeom prst="rect">
            <a:avLst/>
          </a:prstGeom>
        </p:spPr>
      </p:pic>
      <p:sp>
        <p:nvSpPr>
          <p:cNvPr id="20" name="矢印: 右 19">
            <a:extLst>
              <a:ext uri="{FF2B5EF4-FFF2-40B4-BE49-F238E27FC236}">
                <a16:creationId xmlns:a16="http://schemas.microsoft.com/office/drawing/2014/main" id="{C28287A1-B72C-A44A-6F66-D2E5AFCF1D4D}"/>
              </a:ext>
            </a:extLst>
          </p:cNvPr>
          <p:cNvSpPr/>
          <p:nvPr/>
        </p:nvSpPr>
        <p:spPr>
          <a:xfrm rot="10800000" flipV="1">
            <a:off x="8274524" y="5126592"/>
            <a:ext cx="432739" cy="355461"/>
          </a:xfrm>
          <a:prstGeom prst="rightArrow">
            <a:avLst>
              <a:gd name="adj1" fmla="val 50000"/>
              <a:gd name="adj2" fmla="val 31120"/>
            </a:avLst>
          </a:prstGeom>
          <a:solidFill>
            <a:srgbClr val="FFC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支援</a:t>
            </a:r>
          </a:p>
        </p:txBody>
      </p:sp>
      <p:sp>
        <p:nvSpPr>
          <p:cNvPr id="21" name="矢印: 右 20">
            <a:extLst>
              <a:ext uri="{FF2B5EF4-FFF2-40B4-BE49-F238E27FC236}">
                <a16:creationId xmlns:a16="http://schemas.microsoft.com/office/drawing/2014/main" id="{429F928E-E270-25F6-5B37-5CE586EC69B1}"/>
              </a:ext>
            </a:extLst>
          </p:cNvPr>
          <p:cNvSpPr/>
          <p:nvPr/>
        </p:nvSpPr>
        <p:spPr>
          <a:xfrm rot="10800000" flipH="1" flipV="1">
            <a:off x="7200951" y="5649355"/>
            <a:ext cx="432739" cy="366764"/>
          </a:xfrm>
          <a:prstGeom prst="rightArrow">
            <a:avLst/>
          </a:prstGeom>
          <a:solidFill>
            <a:srgbClr val="FFC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支援</a:t>
            </a:r>
          </a:p>
        </p:txBody>
      </p:sp>
      <p:pic>
        <p:nvPicPr>
          <p:cNvPr id="23" name="図 22" descr="花の模様の絵&#10;&#10;低い精度で自動的に生成された説明">
            <a:extLst>
              <a:ext uri="{FF2B5EF4-FFF2-40B4-BE49-F238E27FC236}">
                <a16:creationId xmlns:a16="http://schemas.microsoft.com/office/drawing/2014/main" id="{9184FA35-BD08-29C7-85B5-FD6C3FD085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745">
            <a:off x="3418215" y="3501183"/>
            <a:ext cx="3003237" cy="3003237"/>
          </a:xfrm>
          <a:prstGeom prst="rect">
            <a:avLst/>
          </a:prstGeom>
        </p:spPr>
      </p:pic>
      <p:sp>
        <p:nvSpPr>
          <p:cNvPr id="24" name="テキスト ボックス 23">
            <a:extLst>
              <a:ext uri="{FF2B5EF4-FFF2-40B4-BE49-F238E27FC236}">
                <a16:creationId xmlns:a16="http://schemas.microsoft.com/office/drawing/2014/main" id="{C27491D1-459B-C073-C72C-0F2EBCB46202}"/>
              </a:ext>
            </a:extLst>
          </p:cNvPr>
          <p:cNvSpPr txBox="1"/>
          <p:nvPr/>
        </p:nvSpPr>
        <p:spPr>
          <a:xfrm>
            <a:off x="4282228" y="5051105"/>
            <a:ext cx="1359106" cy="461665"/>
          </a:xfrm>
          <a:prstGeom prst="rect">
            <a:avLst/>
          </a:prstGeom>
          <a:noFill/>
        </p:spPr>
        <p:txBody>
          <a:bodyPr wrap="square" rtlCol="0">
            <a:spAutoFit/>
          </a:bodyPr>
          <a:lstStyle/>
          <a:p>
            <a:pPr algn="ctr"/>
            <a:r>
              <a:rPr kumimoji="1" lang="ja-JP" altLang="en-US" sz="2400" b="1" dirty="0">
                <a:ln>
                  <a:solidFill>
                    <a:schemeClr val="accent1"/>
                  </a:solidFill>
                </a:ln>
                <a:latin typeface="ＭＳ Ｐゴシック" panose="020B0600070205080204" pitchFamily="50" charset="-128"/>
                <a:ea typeface="ＭＳ Ｐゴシック" panose="020B0600070205080204" pitchFamily="50" charset="-128"/>
              </a:rPr>
              <a:t>最適化</a:t>
            </a:r>
          </a:p>
        </p:txBody>
      </p:sp>
      <p:sp>
        <p:nvSpPr>
          <p:cNvPr id="25" name="円: 塗りつぶしなし 24">
            <a:extLst>
              <a:ext uri="{FF2B5EF4-FFF2-40B4-BE49-F238E27FC236}">
                <a16:creationId xmlns:a16="http://schemas.microsoft.com/office/drawing/2014/main" id="{F1478D9E-62BB-3AAE-9946-7B10A104121F}"/>
              </a:ext>
            </a:extLst>
          </p:cNvPr>
          <p:cNvSpPr/>
          <p:nvPr/>
        </p:nvSpPr>
        <p:spPr>
          <a:xfrm>
            <a:off x="3714801" y="3994226"/>
            <a:ext cx="2548692" cy="2338881"/>
          </a:xfrm>
          <a:prstGeom prst="donut">
            <a:avLst>
              <a:gd name="adj" fmla="val 1909"/>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四角形: 角を丸くする 25">
            <a:extLst>
              <a:ext uri="{FF2B5EF4-FFF2-40B4-BE49-F238E27FC236}">
                <a16:creationId xmlns:a16="http://schemas.microsoft.com/office/drawing/2014/main" id="{7709EC2B-FE7E-D1B9-E97B-AAA5C3349005}"/>
              </a:ext>
            </a:extLst>
          </p:cNvPr>
          <p:cNvSpPr/>
          <p:nvPr/>
        </p:nvSpPr>
        <p:spPr>
          <a:xfrm>
            <a:off x="4604342" y="4112000"/>
            <a:ext cx="1359106" cy="478289"/>
          </a:xfrm>
          <a:prstGeom prst="roundRect">
            <a:avLst/>
          </a:prstGeom>
          <a:solidFill>
            <a:srgbClr val="F4F9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b="1" dirty="0">
              <a:solidFill>
                <a:prstClr val="black"/>
              </a:solidFill>
              <a:latin typeface="ＭＳ Ｐゴシック" panose="020B0600070205080204" pitchFamily="50" charset="-128"/>
              <a:ea typeface="ＭＳ Ｐゴシック" panose="020B0600070205080204" pitchFamily="50" charset="-128"/>
            </a:endParaRPr>
          </a:p>
          <a:p>
            <a:pPr marR="0" lvl="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・気温　　　　　　・降水量</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・土壌条件　　　・降雪量</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・台風　　　　　　　　　</a:t>
            </a:r>
            <a:r>
              <a:rPr kumimoji="1" lang="en-US" altLang="ja-JP" sz="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etc</a:t>
            </a:r>
            <a:endPar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ctr"/>
            <a:endParaRPr kumimoji="1" lang="ja-JP" altLang="en-US" dirty="0"/>
          </a:p>
        </p:txBody>
      </p:sp>
      <p:sp>
        <p:nvSpPr>
          <p:cNvPr id="27" name="吹き出し: 角を丸めた四角形 26">
            <a:extLst>
              <a:ext uri="{FF2B5EF4-FFF2-40B4-BE49-F238E27FC236}">
                <a16:creationId xmlns:a16="http://schemas.microsoft.com/office/drawing/2014/main" id="{C8AE7356-5245-9FC7-5899-0B39E88D04C2}"/>
              </a:ext>
            </a:extLst>
          </p:cNvPr>
          <p:cNvSpPr/>
          <p:nvPr/>
        </p:nvSpPr>
        <p:spPr>
          <a:xfrm>
            <a:off x="4919833" y="3974392"/>
            <a:ext cx="703576" cy="175923"/>
          </a:xfrm>
          <a:prstGeom prst="wedgeRoundRectCallout">
            <a:avLst>
              <a:gd name="adj1" fmla="val 48899"/>
              <a:gd name="adj2" fmla="val -16686"/>
              <a:gd name="adj3" fmla="val 16667"/>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81000" rtlCol="0" anchor="ctr"/>
          <a:lstStyle/>
          <a:p>
            <a:pPr algn="ctr" defTabSz="685817">
              <a:spcBef>
                <a:spcPts val="450"/>
              </a:spcBef>
              <a:spcAft>
                <a:spcPts val="450"/>
              </a:spcAft>
              <a:defRPr/>
            </a:pPr>
            <a:r>
              <a:rPr lang="ja-JP" altLang="en-US" sz="800" b="1" dirty="0">
                <a:solidFill>
                  <a:schemeClr val="tx1"/>
                </a:solidFill>
                <a:latin typeface="ＭＳ Ｐゴシック" panose="020B0600070205080204" pitchFamily="50" charset="-128"/>
                <a:ea typeface="ＭＳ Ｐゴシック" panose="020B0600070205080204" pitchFamily="50" charset="-128"/>
              </a:rPr>
              <a:t>自然条件</a:t>
            </a:r>
            <a:endParaRPr lang="en-US" altLang="ja-JP" sz="800" b="1" dirty="0">
              <a:solidFill>
                <a:schemeClr val="tx1"/>
              </a:solidFill>
              <a:latin typeface="ＭＳ Ｐゴシック" panose="020B0600070205080204" pitchFamily="50" charset="-128"/>
              <a:ea typeface="ＭＳ Ｐゴシック" panose="020B0600070205080204" pitchFamily="50" charset="-128"/>
            </a:endParaRPr>
          </a:p>
        </p:txBody>
      </p:sp>
      <p:sp>
        <p:nvSpPr>
          <p:cNvPr id="28" name="四角形: 角を丸くする 27">
            <a:extLst>
              <a:ext uri="{FF2B5EF4-FFF2-40B4-BE49-F238E27FC236}">
                <a16:creationId xmlns:a16="http://schemas.microsoft.com/office/drawing/2014/main" id="{59800424-6B2E-7059-B133-57923DE75AA0}"/>
              </a:ext>
            </a:extLst>
          </p:cNvPr>
          <p:cNvSpPr/>
          <p:nvPr/>
        </p:nvSpPr>
        <p:spPr>
          <a:xfrm>
            <a:off x="4349298" y="5696117"/>
            <a:ext cx="1359106" cy="757219"/>
          </a:xfrm>
          <a:prstGeom prst="roundRect">
            <a:avLst/>
          </a:prstGeom>
          <a:solidFill>
            <a:srgbClr val="F4F9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dirty="0">
              <a:solidFill>
                <a:prstClr val="black"/>
              </a:solidFill>
              <a:latin typeface="ＭＳ Ｐゴシック" panose="020B0600070205080204" pitchFamily="50" charset="-128"/>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・自給率の低い品目</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dirty="0">
                <a:solidFill>
                  <a:prstClr val="black"/>
                </a:solidFill>
                <a:latin typeface="ＭＳ Ｐゴシック" panose="020B0600070205080204" pitchFamily="50" charset="-128"/>
                <a:ea typeface="ＭＳ Ｐゴシック" panose="020B0600070205080204" pitchFamily="50" charset="-128"/>
              </a:rPr>
              <a:t>・品目ごとの需要</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・消費地からの距離　　　　　　</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・地域の農業構造</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・物流条件　　　　</a:t>
            </a:r>
            <a:r>
              <a:rPr kumimoji="1" lang="en-US" altLang="ja-JP" sz="800"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etc</a:t>
            </a:r>
            <a:endPar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ctr"/>
            <a:endParaRPr kumimoji="1" lang="ja-JP" altLang="en-US" dirty="0"/>
          </a:p>
        </p:txBody>
      </p:sp>
      <p:sp>
        <p:nvSpPr>
          <p:cNvPr id="30" name="矢印: 右 29">
            <a:extLst>
              <a:ext uri="{FF2B5EF4-FFF2-40B4-BE49-F238E27FC236}">
                <a16:creationId xmlns:a16="http://schemas.microsoft.com/office/drawing/2014/main" id="{9228F6ED-4987-D709-8A01-90108D1CAB4D}"/>
              </a:ext>
            </a:extLst>
          </p:cNvPr>
          <p:cNvSpPr/>
          <p:nvPr/>
        </p:nvSpPr>
        <p:spPr>
          <a:xfrm>
            <a:off x="5708030" y="5960071"/>
            <a:ext cx="232122" cy="2745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AC7EB656-AC28-7487-F94F-BE3CA74E7559}"/>
              </a:ext>
            </a:extLst>
          </p:cNvPr>
          <p:cNvSpPr/>
          <p:nvPr/>
        </p:nvSpPr>
        <p:spPr>
          <a:xfrm>
            <a:off x="5969706" y="5703125"/>
            <a:ext cx="1106818" cy="929162"/>
          </a:xfrm>
          <a:prstGeom prst="roundRect">
            <a:avLst/>
          </a:prstGeom>
          <a:solidFill>
            <a:schemeClr val="accent5">
              <a:lumMod val="20000"/>
              <a:lumOff val="80000"/>
            </a:schemeClr>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r>
              <a:rPr kumimoji="1" lang="ja-JP" altLang="en-US" sz="800" b="1" dirty="0">
                <a:solidFill>
                  <a:schemeClr val="tx1">
                    <a:lumMod val="95000"/>
                    <a:lumOff val="5000"/>
                  </a:schemeClr>
                </a:solidFill>
                <a:latin typeface="ＭＳ Ｐゴシック" panose="020B0600070205080204" pitchFamily="50" charset="-128"/>
                <a:ea typeface="ＭＳ Ｐゴシック" panose="020B0600070205080204" pitchFamily="50" charset="-128"/>
              </a:rPr>
              <a:t>＜自給率＞</a:t>
            </a:r>
            <a:endParaRPr kumimoji="1" lang="en-US" altLang="ja-JP" sz="800"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r>
              <a:rPr kumimoji="1" lang="ja-JP" altLang="en-US"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大豆：</a:t>
            </a:r>
            <a:r>
              <a:rPr kumimoji="1" lang="en-US" altLang="ja-JP"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25</a:t>
            </a:r>
            <a:r>
              <a:rPr kumimoji="1" lang="ja-JP" altLang="en-US"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％（油脂含まず）</a:t>
            </a:r>
            <a:endParaRPr kumimoji="1" lang="en-US" altLang="ja-JP" sz="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r>
              <a:rPr kumimoji="1" lang="ja-JP" altLang="en-US"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小麦：</a:t>
            </a:r>
            <a:r>
              <a:rPr kumimoji="1" lang="en-US" altLang="ja-JP"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16</a:t>
            </a:r>
            <a:r>
              <a:rPr kumimoji="1" lang="ja-JP" altLang="en-US"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endParaRPr kumimoji="1" lang="en-US" altLang="ja-JP" sz="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r>
              <a:rPr kumimoji="1" lang="ja-JP" altLang="en-US" sz="800" dirty="0">
                <a:solidFill>
                  <a:schemeClr val="tx1">
                    <a:lumMod val="95000"/>
                    <a:lumOff val="5000"/>
                  </a:schemeClr>
                </a:solidFill>
                <a:latin typeface="ＭＳ Ｐゴシック" panose="020B0600070205080204" pitchFamily="50" charset="-128"/>
                <a:ea typeface="ＭＳ Ｐゴシック" panose="020B0600070205080204" pitchFamily="50" charset="-128"/>
              </a:rPr>
              <a:t>油脂：３％</a:t>
            </a:r>
            <a:endParaRPr kumimoji="1" lang="en-US" altLang="ja-JP" sz="8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r>
              <a:rPr kumimoji="1" lang="en-US" altLang="ja-JP" sz="700"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kumimoji="1" lang="ja-JP" altLang="en-US" sz="700" dirty="0">
                <a:solidFill>
                  <a:schemeClr val="tx1">
                    <a:lumMod val="95000"/>
                    <a:lumOff val="5000"/>
                  </a:schemeClr>
                </a:solidFill>
                <a:latin typeface="ＭＳ Ｐゴシック" panose="020B0600070205080204" pitchFamily="50" charset="-128"/>
                <a:ea typeface="ＭＳ Ｐゴシック" panose="020B0600070205080204" pitchFamily="50" charset="-128"/>
              </a:rPr>
              <a:t>令和４年度カロリーベース</a:t>
            </a:r>
          </a:p>
        </p:txBody>
      </p:sp>
      <p:sp>
        <p:nvSpPr>
          <p:cNvPr id="32" name="吹き出し: 角を丸めた四角形 31">
            <a:extLst>
              <a:ext uri="{FF2B5EF4-FFF2-40B4-BE49-F238E27FC236}">
                <a16:creationId xmlns:a16="http://schemas.microsoft.com/office/drawing/2014/main" id="{FFFF2EDE-BABC-125F-80A1-A7861602BB7B}"/>
              </a:ext>
            </a:extLst>
          </p:cNvPr>
          <p:cNvSpPr/>
          <p:nvPr/>
        </p:nvSpPr>
        <p:spPr>
          <a:xfrm>
            <a:off x="4631505" y="5605160"/>
            <a:ext cx="799495" cy="202707"/>
          </a:xfrm>
          <a:prstGeom prst="wedgeRoundRectCallout">
            <a:avLst>
              <a:gd name="adj1" fmla="val 48899"/>
              <a:gd name="adj2" fmla="val -16686"/>
              <a:gd name="adj3" fmla="val 16667"/>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81000" rtlCol="0" anchor="ctr"/>
          <a:lstStyle/>
          <a:p>
            <a:pPr algn="ctr" defTabSz="685817">
              <a:spcBef>
                <a:spcPts val="450"/>
              </a:spcBef>
              <a:spcAft>
                <a:spcPts val="450"/>
              </a:spcAft>
              <a:defRPr/>
            </a:pPr>
            <a:r>
              <a:rPr lang="ja-JP" altLang="en-US" sz="800" b="1" dirty="0">
                <a:solidFill>
                  <a:schemeClr val="tx1"/>
                </a:solidFill>
                <a:latin typeface="ＭＳ Ｐゴシック" panose="020B0600070205080204" pitchFamily="50" charset="-128"/>
                <a:ea typeface="ＭＳ Ｐゴシック" panose="020B0600070205080204" pitchFamily="50" charset="-128"/>
              </a:rPr>
              <a:t>社会的条件</a:t>
            </a:r>
            <a:endParaRPr lang="en-US" altLang="ja-JP" sz="800" b="1" dirty="0">
              <a:solidFill>
                <a:schemeClr val="tx1"/>
              </a:solidFill>
              <a:latin typeface="ＭＳ Ｐゴシック" panose="020B0600070205080204" pitchFamily="50" charset="-128"/>
              <a:ea typeface="ＭＳ Ｐゴシック" panose="020B0600070205080204" pitchFamily="50" charset="-128"/>
            </a:endParaRPr>
          </a:p>
        </p:txBody>
      </p:sp>
      <p:sp>
        <p:nvSpPr>
          <p:cNvPr id="22" name="矢印: 右 21">
            <a:extLst>
              <a:ext uri="{FF2B5EF4-FFF2-40B4-BE49-F238E27FC236}">
                <a16:creationId xmlns:a16="http://schemas.microsoft.com/office/drawing/2014/main" id="{1F82D19B-A010-88DA-2745-CB1A5955D3D8}"/>
              </a:ext>
            </a:extLst>
          </p:cNvPr>
          <p:cNvSpPr/>
          <p:nvPr/>
        </p:nvSpPr>
        <p:spPr>
          <a:xfrm>
            <a:off x="5564851" y="5019784"/>
            <a:ext cx="1607442" cy="627180"/>
          </a:xfrm>
          <a:prstGeom prst="rightArrow">
            <a:avLst>
              <a:gd name="adj1" fmla="val 67396"/>
              <a:gd name="adj2" fmla="val 30614"/>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chemeClr val="tx1"/>
                </a:solidFill>
                <a:latin typeface="ＭＳ Ｐゴシック" panose="020B0600070205080204" pitchFamily="50" charset="-128"/>
                <a:ea typeface="ＭＳ Ｐゴシック" panose="020B0600070205080204" pitchFamily="50" charset="-128"/>
              </a:rPr>
              <a:t>適地適作の観点を</a:t>
            </a:r>
            <a:r>
              <a:rPr lang="en-US" altLang="ja-JP" sz="900" b="1" dirty="0">
                <a:solidFill>
                  <a:schemeClr val="tx1"/>
                </a:solidFill>
                <a:latin typeface="ＭＳ Ｐゴシック" panose="020B0600070205080204" pitchFamily="50" charset="-128"/>
                <a:ea typeface="ＭＳ Ｐゴシック" panose="020B0600070205080204" pitchFamily="50" charset="-128"/>
              </a:rPr>
              <a:t/>
            </a:r>
            <a:br>
              <a:rPr lang="en-US" altLang="ja-JP" sz="900" b="1" dirty="0">
                <a:solidFill>
                  <a:schemeClr val="tx1"/>
                </a:solidFill>
                <a:latin typeface="ＭＳ Ｐゴシック" panose="020B0600070205080204" pitchFamily="50" charset="-128"/>
                <a:ea typeface="ＭＳ Ｐゴシック" panose="020B0600070205080204" pitchFamily="50" charset="-128"/>
              </a:rPr>
            </a:br>
            <a:r>
              <a:rPr lang="ja-JP" altLang="en-US" sz="900" b="1" dirty="0">
                <a:solidFill>
                  <a:schemeClr val="tx1"/>
                </a:solidFill>
                <a:latin typeface="ＭＳ Ｐゴシック" panose="020B0600070205080204" pitchFamily="50" charset="-128"/>
                <a:ea typeface="ＭＳ Ｐゴシック" panose="020B0600070205080204" pitchFamily="50" charset="-128"/>
              </a:rPr>
              <a:t>ふまえた地域農業</a:t>
            </a:r>
            <a:r>
              <a:rPr lang="en-US" altLang="ja-JP" sz="900" b="1" dirty="0">
                <a:solidFill>
                  <a:schemeClr val="tx1"/>
                </a:solidFill>
                <a:latin typeface="ＭＳ Ｐゴシック" panose="020B0600070205080204" pitchFamily="50" charset="-128"/>
                <a:ea typeface="ＭＳ Ｐゴシック" panose="020B0600070205080204" pitchFamily="50" charset="-128"/>
              </a:rPr>
              <a:t/>
            </a:r>
            <a:br>
              <a:rPr lang="en-US" altLang="ja-JP" sz="900" b="1" dirty="0">
                <a:solidFill>
                  <a:schemeClr val="tx1"/>
                </a:solidFill>
                <a:latin typeface="ＭＳ Ｐゴシック" panose="020B0600070205080204" pitchFamily="50" charset="-128"/>
                <a:ea typeface="ＭＳ Ｐゴシック" panose="020B0600070205080204" pitchFamily="50" charset="-128"/>
              </a:rPr>
            </a:br>
            <a:r>
              <a:rPr lang="ja-JP" altLang="en-US" sz="900" b="1" dirty="0">
                <a:solidFill>
                  <a:schemeClr val="tx1"/>
                </a:solidFill>
                <a:latin typeface="ＭＳ Ｐゴシック" panose="020B0600070205080204" pitchFamily="50" charset="-128"/>
                <a:ea typeface="ＭＳ Ｐゴシック" panose="020B0600070205080204" pitchFamily="50" charset="-128"/>
              </a:rPr>
              <a:t>のビジョン作り</a:t>
            </a:r>
            <a:endParaRPr kumimoji="1" lang="ja-JP" altLang="en-US" sz="900" b="1" dirty="0">
              <a:solidFill>
                <a:schemeClr val="tx1"/>
              </a:solidFill>
            </a:endParaRPr>
          </a:p>
        </p:txBody>
      </p:sp>
      <p:sp>
        <p:nvSpPr>
          <p:cNvPr id="33" name="矢印: 左カーブ 32">
            <a:extLst>
              <a:ext uri="{FF2B5EF4-FFF2-40B4-BE49-F238E27FC236}">
                <a16:creationId xmlns:a16="http://schemas.microsoft.com/office/drawing/2014/main" id="{7096C3E9-7155-F71C-AED8-ABD4196FAA99}"/>
              </a:ext>
            </a:extLst>
          </p:cNvPr>
          <p:cNvSpPr/>
          <p:nvPr/>
        </p:nvSpPr>
        <p:spPr>
          <a:xfrm>
            <a:off x="6614485" y="4274651"/>
            <a:ext cx="105692" cy="278559"/>
          </a:xfrm>
          <a:prstGeom prst="curvedLef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矢印: 左カーブ 33">
            <a:extLst>
              <a:ext uri="{FF2B5EF4-FFF2-40B4-BE49-F238E27FC236}">
                <a16:creationId xmlns:a16="http://schemas.microsoft.com/office/drawing/2014/main" id="{B19933BE-0E9F-8428-F881-D98F73F6A460}"/>
              </a:ext>
            </a:extLst>
          </p:cNvPr>
          <p:cNvSpPr/>
          <p:nvPr/>
        </p:nvSpPr>
        <p:spPr>
          <a:xfrm rot="10968499">
            <a:off x="6084127" y="4182426"/>
            <a:ext cx="161254" cy="371606"/>
          </a:xfrm>
          <a:prstGeom prst="curvedLef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四角形: 角を丸くする 34">
            <a:extLst>
              <a:ext uri="{FF2B5EF4-FFF2-40B4-BE49-F238E27FC236}">
                <a16:creationId xmlns:a16="http://schemas.microsoft.com/office/drawing/2014/main" id="{096892D5-9740-568F-4E2D-92B9449B6BD0}"/>
              </a:ext>
            </a:extLst>
          </p:cNvPr>
          <p:cNvSpPr/>
          <p:nvPr/>
        </p:nvSpPr>
        <p:spPr>
          <a:xfrm>
            <a:off x="6041915" y="4008623"/>
            <a:ext cx="734362" cy="705234"/>
          </a:xfrm>
          <a:prstGeom prst="roundRect">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kumimoji="1" lang="ja-JP" altLang="en-US" sz="1000" dirty="0">
              <a:solidFill>
                <a:srgbClr val="FF0000"/>
              </a:solidFill>
              <a:latin typeface="メイリオ" panose="020B0604030504040204" pitchFamily="50" charset="-128"/>
              <a:ea typeface="メイリオ" panose="020B0604030504040204" pitchFamily="50" charset="-128"/>
            </a:endParaRPr>
          </a:p>
        </p:txBody>
      </p:sp>
      <p:pic>
        <p:nvPicPr>
          <p:cNvPr id="36" name="図 35" descr="アイコン&#10;&#10;自動的に生成された説明">
            <a:extLst>
              <a:ext uri="{FF2B5EF4-FFF2-40B4-BE49-F238E27FC236}">
                <a16:creationId xmlns:a16="http://schemas.microsoft.com/office/drawing/2014/main" id="{FE3F0A30-AFC7-B96A-D04E-52CF55275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5007" y="4020912"/>
            <a:ext cx="224612" cy="304354"/>
          </a:xfrm>
          <a:prstGeom prst="rect">
            <a:avLst/>
          </a:prstGeom>
        </p:spPr>
      </p:pic>
      <p:pic>
        <p:nvPicPr>
          <p:cNvPr id="37" name="Picture 4">
            <a:extLst>
              <a:ext uri="{FF2B5EF4-FFF2-40B4-BE49-F238E27FC236}">
                <a16:creationId xmlns:a16="http://schemas.microsoft.com/office/drawing/2014/main" id="{3715AF5A-136F-713D-E4E0-8B5959E2C9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1640" y="4405415"/>
            <a:ext cx="439500" cy="3043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73EA8F15-4030-55F6-9DFC-9FBE77E7B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0483" y="6257791"/>
            <a:ext cx="514396" cy="4128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a:extLst>
              <a:ext uri="{FF2B5EF4-FFF2-40B4-BE49-F238E27FC236}">
                <a16:creationId xmlns:a16="http://schemas.microsoft.com/office/drawing/2014/main" id="{E0B6306F-3760-9E24-E429-5EA501DACC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4225" y="5812438"/>
            <a:ext cx="431921" cy="387309"/>
          </a:xfrm>
          <a:prstGeom prst="rect">
            <a:avLst/>
          </a:prstGeom>
          <a:noFill/>
          <a:extLst>
            <a:ext uri="{909E8E84-426E-40DD-AFC4-6F175D3DCCD1}">
              <a14:hiddenFill xmlns:a14="http://schemas.microsoft.com/office/drawing/2010/main">
                <a:solidFill>
                  <a:srgbClr val="FFFFFF"/>
                </a:solidFill>
              </a14:hiddenFill>
            </a:ext>
          </a:extLst>
        </p:spPr>
      </p:pic>
      <p:sp>
        <p:nvSpPr>
          <p:cNvPr id="40" name="矢印: 左カーブ 39">
            <a:extLst>
              <a:ext uri="{FF2B5EF4-FFF2-40B4-BE49-F238E27FC236}">
                <a16:creationId xmlns:a16="http://schemas.microsoft.com/office/drawing/2014/main" id="{3FBD428A-EE75-5E0D-05EB-9126E6D5F525}"/>
              </a:ext>
            </a:extLst>
          </p:cNvPr>
          <p:cNvSpPr/>
          <p:nvPr/>
        </p:nvSpPr>
        <p:spPr>
          <a:xfrm>
            <a:off x="4024438" y="6097329"/>
            <a:ext cx="136173" cy="287241"/>
          </a:xfrm>
          <a:prstGeom prst="curvedLef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矢印: 左カーブ 40">
            <a:extLst>
              <a:ext uri="{FF2B5EF4-FFF2-40B4-BE49-F238E27FC236}">
                <a16:creationId xmlns:a16="http://schemas.microsoft.com/office/drawing/2014/main" id="{4B6ADA7F-21B9-DCD1-D5BD-05202F9CCCCD}"/>
              </a:ext>
            </a:extLst>
          </p:cNvPr>
          <p:cNvSpPr/>
          <p:nvPr/>
        </p:nvSpPr>
        <p:spPr>
          <a:xfrm rot="10968499">
            <a:off x="3477695" y="6111976"/>
            <a:ext cx="118387" cy="251632"/>
          </a:xfrm>
          <a:prstGeom prst="curvedLef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四角形: 角を丸くする 41">
            <a:extLst>
              <a:ext uri="{FF2B5EF4-FFF2-40B4-BE49-F238E27FC236}">
                <a16:creationId xmlns:a16="http://schemas.microsoft.com/office/drawing/2014/main" id="{DEDEC49C-DC69-4F98-47C7-A7E3BDDC1165}"/>
              </a:ext>
            </a:extLst>
          </p:cNvPr>
          <p:cNvSpPr/>
          <p:nvPr/>
        </p:nvSpPr>
        <p:spPr>
          <a:xfrm>
            <a:off x="3412582" y="5726032"/>
            <a:ext cx="855370" cy="966431"/>
          </a:xfrm>
          <a:prstGeom prst="roundRect">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kumimoji="1" lang="ja-JP" altLang="en-US" sz="1000" dirty="0">
              <a:solidFill>
                <a:srgbClr val="FF0000"/>
              </a:solidFill>
              <a:latin typeface="メイリオ" panose="020B0604030504040204" pitchFamily="50" charset="-128"/>
              <a:ea typeface="メイリオ" panose="020B0604030504040204" pitchFamily="50" charset="-128"/>
            </a:endParaRPr>
          </a:p>
        </p:txBody>
      </p:sp>
      <p:pic>
        <p:nvPicPr>
          <p:cNvPr id="43" name="Picture 16">
            <a:extLst>
              <a:ext uri="{FF2B5EF4-FFF2-40B4-BE49-F238E27FC236}">
                <a16:creationId xmlns:a16="http://schemas.microsoft.com/office/drawing/2014/main" id="{42D6ACD6-1D68-AE07-1A0C-FD8510D582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7072" y="4484381"/>
            <a:ext cx="372248" cy="372248"/>
          </a:xfrm>
          <a:prstGeom prst="rect">
            <a:avLst/>
          </a:prstGeom>
          <a:noFill/>
          <a:extLst>
            <a:ext uri="{909E8E84-426E-40DD-AFC4-6F175D3DCCD1}">
              <a14:hiddenFill xmlns:a14="http://schemas.microsoft.com/office/drawing/2010/main">
                <a:solidFill>
                  <a:srgbClr val="FFFFFF"/>
                </a:solidFill>
              </a14:hiddenFill>
            </a:ext>
          </a:extLst>
        </p:spPr>
      </p:pic>
      <p:sp>
        <p:nvSpPr>
          <p:cNvPr id="44" name="四角形: 角を丸くする 43">
            <a:extLst>
              <a:ext uri="{FF2B5EF4-FFF2-40B4-BE49-F238E27FC236}">
                <a16:creationId xmlns:a16="http://schemas.microsoft.com/office/drawing/2014/main" id="{AD69CCC5-065D-2595-69BD-EE904BCA4138}"/>
              </a:ext>
            </a:extLst>
          </p:cNvPr>
          <p:cNvSpPr/>
          <p:nvPr/>
        </p:nvSpPr>
        <p:spPr>
          <a:xfrm>
            <a:off x="3440152" y="4353328"/>
            <a:ext cx="1116645" cy="642764"/>
          </a:xfrm>
          <a:prstGeom prst="roundRect">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kumimoji="1" lang="ja-JP" altLang="en-US" sz="1000" dirty="0">
              <a:solidFill>
                <a:srgbClr val="FF0000"/>
              </a:solidFill>
              <a:latin typeface="メイリオ" panose="020B0604030504040204" pitchFamily="50" charset="-128"/>
              <a:ea typeface="メイリオ" panose="020B0604030504040204" pitchFamily="50" charset="-128"/>
            </a:endParaRPr>
          </a:p>
        </p:txBody>
      </p:sp>
      <p:pic>
        <p:nvPicPr>
          <p:cNvPr id="46" name="Picture 18">
            <a:extLst>
              <a:ext uri="{FF2B5EF4-FFF2-40B4-BE49-F238E27FC236}">
                <a16:creationId xmlns:a16="http://schemas.microsoft.com/office/drawing/2014/main" id="{3FA37556-5F0D-ABE7-6ABC-DDA18DE9EF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13922" y="4488458"/>
            <a:ext cx="373233" cy="368171"/>
          </a:xfrm>
          <a:prstGeom prst="rect">
            <a:avLst/>
          </a:prstGeom>
          <a:noFill/>
          <a:extLst>
            <a:ext uri="{909E8E84-426E-40DD-AFC4-6F175D3DCCD1}">
              <a14:hiddenFill xmlns:a14="http://schemas.microsoft.com/office/drawing/2010/main">
                <a:solidFill>
                  <a:srgbClr val="FFFFFF"/>
                </a:solidFill>
              </a14:hiddenFill>
            </a:ext>
          </a:extLst>
        </p:spPr>
      </p:pic>
      <p:sp>
        <p:nvSpPr>
          <p:cNvPr id="47" name="矢印: 右 46">
            <a:extLst>
              <a:ext uri="{FF2B5EF4-FFF2-40B4-BE49-F238E27FC236}">
                <a16:creationId xmlns:a16="http://schemas.microsoft.com/office/drawing/2014/main" id="{8CFF41AA-67BC-7DB5-A595-908AAB0DD6CC}"/>
              </a:ext>
            </a:extLst>
          </p:cNvPr>
          <p:cNvSpPr/>
          <p:nvPr/>
        </p:nvSpPr>
        <p:spPr>
          <a:xfrm>
            <a:off x="3868339" y="4581056"/>
            <a:ext cx="201540" cy="191367"/>
          </a:xfrm>
          <a:prstGeom prst="rightArrow">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アイコン&#10;&#10;自動的に生成された説明">
            <a:extLst>
              <a:ext uri="{FF2B5EF4-FFF2-40B4-BE49-F238E27FC236}">
                <a16:creationId xmlns:a16="http://schemas.microsoft.com/office/drawing/2014/main" id="{8877CEB3-CEFC-EEC2-18E5-1A2CF19944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7454" y="4105641"/>
            <a:ext cx="224612" cy="304354"/>
          </a:xfrm>
          <a:prstGeom prst="rect">
            <a:avLst/>
          </a:prstGeom>
        </p:spPr>
      </p:pic>
      <p:sp>
        <p:nvSpPr>
          <p:cNvPr id="55" name="テキスト ボックス 54">
            <a:extLst>
              <a:ext uri="{FF2B5EF4-FFF2-40B4-BE49-F238E27FC236}">
                <a16:creationId xmlns:a16="http://schemas.microsoft.com/office/drawing/2014/main" id="{6BA9FEB6-6647-2357-6A56-88DFA303DED3}"/>
              </a:ext>
            </a:extLst>
          </p:cNvPr>
          <p:cNvSpPr txBox="1"/>
          <p:nvPr/>
        </p:nvSpPr>
        <p:spPr>
          <a:xfrm>
            <a:off x="3429361" y="3698427"/>
            <a:ext cx="1352115" cy="212903"/>
          </a:xfrm>
          <a:prstGeom prst="rect">
            <a:avLst/>
          </a:prstGeom>
          <a:noFill/>
        </p:spPr>
        <p:txBody>
          <a:bodyPr wrap="square" lIns="0" tIns="29222" rIns="0" bIns="29222" rtlCol="0">
            <a:spAutoFit/>
          </a:bodyPr>
          <a:lstStyle/>
          <a:p>
            <a:pPr algn="ctr"/>
            <a:r>
              <a:rPr lang="ja-JP" altLang="en-US" sz="1000" dirty="0">
                <a:latin typeface="ＭＳ Ｐゴシック" panose="020B0600070205080204" pitchFamily="50" charset="-128"/>
                <a:ea typeface="ＭＳ Ｐゴシック" panose="020B0600070205080204" pitchFamily="50" charset="-128"/>
              </a:rPr>
              <a:t>＜適地適作の観点＞</a:t>
            </a:r>
          </a:p>
        </p:txBody>
      </p:sp>
    </p:spTree>
    <p:extLst>
      <p:ext uri="{BB962C8B-B14F-4D97-AF65-F5344CB8AC3E}">
        <p14:creationId xmlns:p14="http://schemas.microsoft.com/office/powerpoint/2010/main" val="1118974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0A3F5B0-74DF-F1B3-1350-0701B73F3040}"/>
              </a:ext>
            </a:extLst>
          </p:cNvPr>
          <p:cNvPicPr>
            <a:picLocks noChangeAspect="1"/>
          </p:cNvPicPr>
          <p:nvPr/>
        </p:nvPicPr>
        <p:blipFill>
          <a:blip r:embed="rId2"/>
          <a:stretch>
            <a:fillRect/>
          </a:stretch>
        </p:blipFill>
        <p:spPr>
          <a:xfrm>
            <a:off x="716311" y="4652548"/>
            <a:ext cx="3442109" cy="1793611"/>
          </a:xfrm>
          <a:prstGeom prst="rect">
            <a:avLst/>
          </a:prstGeom>
        </p:spPr>
      </p:pic>
      <p:pic>
        <p:nvPicPr>
          <p:cNvPr id="13" name="図 12">
            <a:extLst>
              <a:ext uri="{FF2B5EF4-FFF2-40B4-BE49-F238E27FC236}">
                <a16:creationId xmlns:a16="http://schemas.microsoft.com/office/drawing/2014/main" id="{67C6261A-2D99-6D9F-D2B0-F56F04D47F32}"/>
              </a:ext>
            </a:extLst>
          </p:cNvPr>
          <p:cNvPicPr>
            <a:picLocks noChangeAspect="1"/>
          </p:cNvPicPr>
          <p:nvPr/>
        </p:nvPicPr>
        <p:blipFill>
          <a:blip r:embed="rId3"/>
          <a:stretch>
            <a:fillRect/>
          </a:stretch>
        </p:blipFill>
        <p:spPr>
          <a:xfrm>
            <a:off x="5100547" y="2298320"/>
            <a:ext cx="3795688" cy="2054487"/>
          </a:xfrm>
          <a:prstGeom prst="rect">
            <a:avLst/>
          </a:prstGeom>
        </p:spPr>
      </p:pic>
      <p:pic>
        <p:nvPicPr>
          <p:cNvPr id="12" name="図 11">
            <a:extLst>
              <a:ext uri="{FF2B5EF4-FFF2-40B4-BE49-F238E27FC236}">
                <a16:creationId xmlns:a16="http://schemas.microsoft.com/office/drawing/2014/main" id="{97392DA1-FABE-1169-1F0F-7E81F55C19D9}"/>
              </a:ext>
            </a:extLst>
          </p:cNvPr>
          <p:cNvPicPr>
            <a:picLocks noChangeAspect="1"/>
          </p:cNvPicPr>
          <p:nvPr/>
        </p:nvPicPr>
        <p:blipFill>
          <a:blip r:embed="rId4"/>
          <a:stretch>
            <a:fillRect/>
          </a:stretch>
        </p:blipFill>
        <p:spPr>
          <a:xfrm>
            <a:off x="320281" y="2201059"/>
            <a:ext cx="4280130" cy="2190156"/>
          </a:xfrm>
          <a:prstGeom prst="rect">
            <a:avLst/>
          </a:prstGeom>
        </p:spPr>
      </p:pic>
      <p:sp>
        <p:nvSpPr>
          <p:cNvPr id="2" name="スライド番号プレースホルダ 1"/>
          <p:cNvSpPr>
            <a:spLocks noGrp="1"/>
          </p:cNvSpPr>
          <p:nvPr>
            <p:ph type="sldNum" sz="quarter" idx="12"/>
          </p:nvPr>
        </p:nvSpPr>
        <p:spPr/>
        <p:txBody>
          <a:bodyPr/>
          <a:lstStyle/>
          <a:p>
            <a:fld id="{AC0CF3E3-977F-49A5-8EC7-B81E16CC7256}" type="slidenum">
              <a:rPr kumimoji="1" lang="ja-JP" altLang="en-US" smtClean="0"/>
              <a:pPr/>
              <a:t>60</a:t>
            </a:fld>
            <a:endParaRPr kumimoji="1" lang="ja-JP" altLang="en-US" dirty="0"/>
          </a:p>
        </p:txBody>
      </p:sp>
      <p:cxnSp>
        <p:nvCxnSpPr>
          <p:cNvPr id="9" name="直線コネクタ 8">
            <a:extLst>
              <a:ext uri="{FF2B5EF4-FFF2-40B4-BE49-F238E27FC236}">
                <a16:creationId xmlns:a16="http://schemas.microsoft.com/office/drawing/2014/main" id="{1BDAF84D-8122-4E13-8739-C0F1A295FFC6}"/>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1" name="テキスト ボックス 10">
            <a:extLst>
              <a:ext uri="{FF2B5EF4-FFF2-40B4-BE49-F238E27FC236}">
                <a16:creationId xmlns:a16="http://schemas.microsoft.com/office/drawing/2014/main" id="{6575A25C-C03B-4720-876B-6367021EE62C}"/>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３　畜産・酪農対策をめぐる情勢</a:t>
            </a:r>
          </a:p>
        </p:txBody>
      </p:sp>
      <p:sp>
        <p:nvSpPr>
          <p:cNvPr id="5" name="角丸四角形 5">
            <a:extLst>
              <a:ext uri="{FF2B5EF4-FFF2-40B4-BE49-F238E27FC236}">
                <a16:creationId xmlns:a16="http://schemas.microsoft.com/office/drawing/2014/main" id="{55F1C25D-D815-4149-90E3-70CC56F7408C}"/>
              </a:ext>
            </a:extLst>
          </p:cNvPr>
          <p:cNvSpPr/>
          <p:nvPr/>
        </p:nvSpPr>
        <p:spPr>
          <a:xfrm>
            <a:off x="99665" y="657287"/>
            <a:ext cx="8936832" cy="1317711"/>
          </a:xfrm>
          <a:prstGeom prst="roundRect">
            <a:avLst>
              <a:gd name="adj" fmla="val 9029"/>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0"/>
          <a:lstStyle/>
          <a:p>
            <a:pPr marL="179999" indent="-457198"/>
            <a:r>
              <a:rPr lang="ja-JP" altLang="en-US" dirty="0" smtClean="0">
                <a:latin typeface="+mn-ea"/>
              </a:rPr>
              <a:t>①　配合</a:t>
            </a:r>
            <a:r>
              <a:rPr lang="ja-JP" altLang="en-US" dirty="0">
                <a:latin typeface="+mn-ea"/>
              </a:rPr>
              <a:t>飼料価格など生産資材の高騰・高止まりに加え、肉用子牛・枝肉価格の低迷、生乳需給の緩和など、畜産・酪農経営をめぐる情勢の厳しさは継続する見込み。</a:t>
            </a:r>
            <a:endParaRPr lang="en-US" altLang="ja-JP" dirty="0">
              <a:latin typeface="+mn-ea"/>
            </a:endParaRPr>
          </a:p>
          <a:p>
            <a:pPr marL="179999" indent="-457198"/>
            <a:r>
              <a:rPr lang="ja-JP" altLang="en-US" dirty="0" smtClean="0">
                <a:latin typeface="+mn-ea"/>
              </a:rPr>
              <a:t>②　適正</a:t>
            </a:r>
            <a:r>
              <a:rPr lang="ja-JP" altLang="en-US" dirty="0">
                <a:latin typeface="+mn-ea"/>
              </a:rPr>
              <a:t>な価格形成の実現に加え、飼料増産など経営体質の強化に向けた施策が必要。</a:t>
            </a:r>
            <a:endParaRPr lang="en-US" altLang="ja-JP" dirty="0">
              <a:latin typeface="+mn-ea"/>
            </a:endParaRPr>
          </a:p>
          <a:p>
            <a:pPr marL="179999" indent="-457198"/>
            <a:r>
              <a:rPr lang="ja-JP" altLang="en-US" dirty="0" smtClean="0">
                <a:latin typeface="+mn-ea"/>
              </a:rPr>
              <a:t>③　次期酪</a:t>
            </a:r>
            <a:r>
              <a:rPr lang="ja-JP" altLang="en-US" dirty="0">
                <a:latin typeface="+mn-ea"/>
              </a:rPr>
              <a:t>肉近の策定に</a:t>
            </a:r>
            <a:r>
              <a:rPr lang="ja-JP" altLang="en-US" dirty="0" smtClean="0">
                <a:latin typeface="+mn-ea"/>
              </a:rPr>
              <a:t>向け</a:t>
            </a:r>
            <a:r>
              <a:rPr lang="ja-JP" altLang="en-US" dirty="0">
                <a:latin typeface="+mn-ea"/>
              </a:rPr>
              <a:t>、</a:t>
            </a:r>
            <a:r>
              <a:rPr lang="ja-JP" altLang="en-US" dirty="0" smtClean="0">
                <a:latin typeface="+mn-ea"/>
              </a:rPr>
              <a:t>持続</a:t>
            </a:r>
            <a:r>
              <a:rPr lang="ja-JP" altLang="en-US" dirty="0">
                <a:latin typeface="+mn-ea"/>
              </a:rPr>
              <a:t>可能な</a:t>
            </a:r>
            <a:r>
              <a:rPr lang="ja-JP" altLang="en-US" dirty="0" smtClean="0">
                <a:latin typeface="+mn-ea"/>
              </a:rPr>
              <a:t>畜産・酪農</a:t>
            </a:r>
            <a:r>
              <a:rPr lang="ja-JP" altLang="en-US" dirty="0">
                <a:latin typeface="+mn-ea"/>
              </a:rPr>
              <a:t>の実現に向けた</a:t>
            </a:r>
            <a:r>
              <a:rPr lang="ja-JP" altLang="en-US" dirty="0" smtClean="0">
                <a:latin typeface="+mn-ea"/>
              </a:rPr>
              <a:t>検討・働きかけ</a:t>
            </a:r>
            <a:r>
              <a:rPr lang="ja-JP" altLang="en-US" dirty="0">
                <a:latin typeface="+mn-ea"/>
              </a:rPr>
              <a:t>を強化。</a:t>
            </a:r>
          </a:p>
        </p:txBody>
      </p:sp>
      <p:sp>
        <p:nvSpPr>
          <p:cNvPr id="6" name="正方形/長方形 5">
            <a:extLst>
              <a:ext uri="{FF2B5EF4-FFF2-40B4-BE49-F238E27FC236}">
                <a16:creationId xmlns:a16="http://schemas.microsoft.com/office/drawing/2014/main" id="{4DBE1907-5C53-B664-E154-1F5D32858140}"/>
              </a:ext>
            </a:extLst>
          </p:cNvPr>
          <p:cNvSpPr/>
          <p:nvPr/>
        </p:nvSpPr>
        <p:spPr>
          <a:xfrm>
            <a:off x="-72008" y="1974998"/>
            <a:ext cx="5076056" cy="37233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配合飼料価格改定額及び補塡額推移</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/t</a:t>
            </a:r>
            <a:r>
              <a:rPr lang="ja-JP" altLang="en-US" sz="1200"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52C5953D-7378-0DA0-879C-5727C29199A9}"/>
              </a:ext>
            </a:extLst>
          </p:cNvPr>
          <p:cNvSpPr txBox="1"/>
          <p:nvPr/>
        </p:nvSpPr>
        <p:spPr>
          <a:xfrm>
            <a:off x="4517740" y="1844824"/>
            <a:ext cx="5040560" cy="63268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defPPr>
              <a:defRPr lang="ja-JP"/>
            </a:defPPr>
            <a:lvl1pPr algn="ctr">
              <a:defRPr b="1">
                <a:solidFill>
                  <a:schemeClr val="dk1"/>
                </a:solidFill>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ja-JP" dirty="0"/>
              <a:t>【</a:t>
            </a:r>
            <a:r>
              <a:rPr lang="ja-JP" altLang="ja-JP" sz="1800" kern="100" dirty="0">
                <a:effectLst/>
                <a:cs typeface="Times New Roman" panose="02020603050405020304" pitchFamily="18" charset="0"/>
              </a:rPr>
              <a:t>肉用子牛取引価格の推移</a:t>
            </a:r>
            <a:r>
              <a:rPr lang="ja-JP" altLang="ja-JP" sz="1400" kern="100" dirty="0">
                <a:effectLst/>
                <a:cs typeface="Times New Roman" panose="02020603050405020304" pitchFamily="18" charset="0"/>
              </a:rPr>
              <a:t>（黒毛和種）</a:t>
            </a:r>
            <a:r>
              <a:rPr lang="en-US" altLang="ja-JP" dirty="0"/>
              <a:t>】</a:t>
            </a:r>
            <a:endParaRPr lang="ja-JP" altLang="en-US" dirty="0"/>
          </a:p>
        </p:txBody>
      </p:sp>
      <p:sp>
        <p:nvSpPr>
          <p:cNvPr id="33" name="角丸四角形吹き出し 21">
            <a:extLst>
              <a:ext uri="{FF2B5EF4-FFF2-40B4-BE49-F238E27FC236}">
                <a16:creationId xmlns:a16="http://schemas.microsoft.com/office/drawing/2014/main" id="{D9F56E8E-50B7-FD68-D68A-5513E7422B62}"/>
              </a:ext>
            </a:extLst>
          </p:cNvPr>
          <p:cNvSpPr/>
          <p:nvPr/>
        </p:nvSpPr>
        <p:spPr>
          <a:xfrm>
            <a:off x="211596" y="6401730"/>
            <a:ext cx="8576792" cy="418927"/>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lnSpc>
                <a:spcPct val="120000"/>
              </a:lnSpc>
            </a:pPr>
            <a:r>
              <a:rPr lang="ja-JP" altLang="en-US" b="1" u="sng" dirty="0">
                <a:solidFill>
                  <a:srgbClr val="FF0000"/>
                </a:solidFill>
                <a:latin typeface="メイリオ" pitchFamily="50" charset="-128"/>
                <a:ea typeface="メイリオ" pitchFamily="50" charset="-128"/>
                <a:cs typeface="メイリオ" pitchFamily="50" charset="-128"/>
              </a:rPr>
              <a:t>経営の厳しさが継続するなか、経営体質の強化に向けた施策が必要！</a:t>
            </a:r>
            <a:endParaRPr lang="en-US" altLang="ja-JP" b="1" u="sng" dirty="0">
              <a:solidFill>
                <a:srgbClr val="FF0000"/>
              </a:solidFill>
              <a:latin typeface="メイリオ" pitchFamily="50" charset="-128"/>
              <a:ea typeface="メイリオ" pitchFamily="50" charset="-128"/>
              <a:cs typeface="メイリオ" pitchFamily="50" charset="-128"/>
            </a:endParaRPr>
          </a:p>
        </p:txBody>
      </p:sp>
      <p:sp>
        <p:nvSpPr>
          <p:cNvPr id="10" name="正方形/長方形 9">
            <a:extLst>
              <a:ext uri="{FF2B5EF4-FFF2-40B4-BE49-F238E27FC236}">
                <a16:creationId xmlns:a16="http://schemas.microsoft.com/office/drawing/2014/main" id="{035D2936-655B-1E8C-3B57-9BFC7943A22A}"/>
              </a:ext>
            </a:extLst>
          </p:cNvPr>
          <p:cNvSpPr/>
          <p:nvPr/>
        </p:nvSpPr>
        <p:spPr>
          <a:xfrm>
            <a:off x="212942" y="4352807"/>
            <a:ext cx="4176464" cy="37233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畜産物の主な農業物価指数の推移</a:t>
            </a:r>
            <a:r>
              <a:rPr lang="en-US" altLang="ja-JP" b="1" dirty="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4C1E69ED-D6C2-1DAE-CC4D-A37EADD73F16}"/>
              </a:ext>
            </a:extLst>
          </p:cNvPr>
          <p:cNvSpPr txBox="1"/>
          <p:nvPr/>
        </p:nvSpPr>
        <p:spPr>
          <a:xfrm>
            <a:off x="4535840" y="4226668"/>
            <a:ext cx="5040560" cy="63268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defPPr>
              <a:defRPr lang="ja-JP"/>
            </a:defPPr>
            <a:lvl1pPr algn="ctr">
              <a:defRPr b="1">
                <a:solidFill>
                  <a:schemeClr val="dk1"/>
                </a:solidFill>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ja-JP" dirty="0"/>
              <a:t>【</a:t>
            </a:r>
            <a:r>
              <a:rPr lang="ja-JP" altLang="en-US" dirty="0"/>
              <a:t>脱脂粉乳・バターの在庫量の推移</a:t>
            </a:r>
            <a:r>
              <a:rPr lang="en-US" altLang="ja-JP" dirty="0"/>
              <a:t>】</a:t>
            </a:r>
            <a:endParaRPr lang="ja-JP" altLang="en-US" dirty="0"/>
          </a:p>
        </p:txBody>
      </p:sp>
      <p:pic>
        <p:nvPicPr>
          <p:cNvPr id="16" name="図 15">
            <a:extLst>
              <a:ext uri="{FF2B5EF4-FFF2-40B4-BE49-F238E27FC236}">
                <a16:creationId xmlns:a16="http://schemas.microsoft.com/office/drawing/2014/main" id="{068B44B7-385B-58BB-FB87-C6406EAAD7CA}"/>
              </a:ext>
            </a:extLst>
          </p:cNvPr>
          <p:cNvPicPr>
            <a:picLocks noChangeAspect="1"/>
          </p:cNvPicPr>
          <p:nvPr/>
        </p:nvPicPr>
        <p:blipFill>
          <a:blip r:embed="rId5"/>
          <a:stretch>
            <a:fillRect/>
          </a:stretch>
        </p:blipFill>
        <p:spPr>
          <a:xfrm>
            <a:off x="5351233" y="4652548"/>
            <a:ext cx="3442110" cy="1710774"/>
          </a:xfrm>
          <a:prstGeom prst="rect">
            <a:avLst/>
          </a:prstGeom>
        </p:spPr>
      </p:pic>
    </p:spTree>
    <p:extLst>
      <p:ext uri="{BB962C8B-B14F-4D97-AF65-F5344CB8AC3E}">
        <p14:creationId xmlns:p14="http://schemas.microsoft.com/office/powerpoint/2010/main" val="35056585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a:xfrm>
            <a:off x="7010400" y="6480720"/>
            <a:ext cx="2133600" cy="260648"/>
          </a:xfrm>
        </p:spPr>
        <p:txBody>
          <a:bodyPr/>
          <a:lstStyle/>
          <a:p>
            <a:fld id="{AC0CF3E3-977F-49A5-8EC7-B81E16CC7256}" type="slidenum">
              <a:rPr kumimoji="1" lang="ja-JP" altLang="en-US" smtClean="0"/>
              <a:pPr/>
              <a:t>61</a:t>
            </a:fld>
            <a:endParaRPr kumimoji="1" lang="ja-JP" altLang="en-US" dirty="0"/>
          </a:p>
        </p:txBody>
      </p:sp>
      <p:cxnSp>
        <p:nvCxnSpPr>
          <p:cNvPr id="9" name="直線コネクタ 8">
            <a:extLst>
              <a:ext uri="{FF2B5EF4-FFF2-40B4-BE49-F238E27FC236}">
                <a16:creationId xmlns:a16="http://schemas.microsoft.com/office/drawing/2014/main" id="{1BDAF84D-8122-4E13-8739-C0F1A295FFC6}"/>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1" name="テキスト ボックス 10">
            <a:extLst>
              <a:ext uri="{FF2B5EF4-FFF2-40B4-BE49-F238E27FC236}">
                <a16:creationId xmlns:a16="http://schemas.microsoft.com/office/drawing/2014/main" id="{6575A25C-C03B-4720-876B-6367021EE62C}"/>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４　青果対策をめぐる情勢</a:t>
            </a:r>
          </a:p>
        </p:txBody>
      </p:sp>
      <p:sp>
        <p:nvSpPr>
          <p:cNvPr id="5" name="角丸四角形 5">
            <a:extLst>
              <a:ext uri="{FF2B5EF4-FFF2-40B4-BE49-F238E27FC236}">
                <a16:creationId xmlns:a16="http://schemas.microsoft.com/office/drawing/2014/main" id="{55F1C25D-D815-4149-90E3-70CC56F7408C}"/>
              </a:ext>
            </a:extLst>
          </p:cNvPr>
          <p:cNvSpPr/>
          <p:nvPr/>
        </p:nvSpPr>
        <p:spPr>
          <a:xfrm>
            <a:off x="99664" y="678819"/>
            <a:ext cx="8961847" cy="1484035"/>
          </a:xfrm>
          <a:prstGeom prst="roundRect">
            <a:avLst>
              <a:gd name="adj" fmla="val 9029"/>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0"/>
          <a:lstStyle/>
          <a:p>
            <a:pPr marL="179999" indent="-457198"/>
            <a:r>
              <a:rPr lang="ja-JP" altLang="en-US" dirty="0">
                <a:latin typeface="+mn-ea"/>
              </a:rPr>
              <a:t>①　燃油等の生産資材の高止まりが想定されるなか、野菜・果樹経営等の所得を確保するため、生産コストの動向等をふまえた、適正な価格形成の実現が必要。</a:t>
            </a:r>
            <a:endParaRPr lang="en-US" altLang="ja-JP" dirty="0">
              <a:latin typeface="+mn-ea"/>
            </a:endParaRPr>
          </a:p>
          <a:p>
            <a:pPr marL="179999" indent="-457198"/>
            <a:r>
              <a:rPr lang="ja-JP" altLang="en-US" dirty="0">
                <a:latin typeface="+mn-ea"/>
              </a:rPr>
              <a:t>②　また、野菜価格安定制度の堅持、果樹の生産基盤強化・省力化、需給環境を的確に捉えた加工・業務用野菜等の生産、物流の効率化など、産地づくりや維持・強化に向けた施策が必要。</a:t>
            </a:r>
          </a:p>
        </p:txBody>
      </p:sp>
      <p:sp>
        <p:nvSpPr>
          <p:cNvPr id="33" name="角丸四角形吹き出し 21">
            <a:extLst>
              <a:ext uri="{FF2B5EF4-FFF2-40B4-BE49-F238E27FC236}">
                <a16:creationId xmlns:a16="http://schemas.microsoft.com/office/drawing/2014/main" id="{D9F56E8E-50B7-FD68-D68A-5513E7422B62}"/>
              </a:ext>
            </a:extLst>
          </p:cNvPr>
          <p:cNvSpPr/>
          <p:nvPr/>
        </p:nvSpPr>
        <p:spPr>
          <a:xfrm>
            <a:off x="179513" y="6423653"/>
            <a:ext cx="8615974" cy="387758"/>
          </a:xfrm>
          <a:prstGeom prst="roundRect">
            <a:avLst/>
          </a:prstGeom>
          <a:solidFill>
            <a:srgbClr val="FFEFF3"/>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lnSpc>
                <a:spcPct val="120000"/>
              </a:lnSpc>
            </a:pPr>
            <a:r>
              <a:rPr lang="ja-JP" altLang="en-US" b="1" u="sng" dirty="0">
                <a:solidFill>
                  <a:srgbClr val="FF0000"/>
                </a:solidFill>
                <a:latin typeface="メイリオ" pitchFamily="50" charset="-128"/>
                <a:ea typeface="メイリオ" pitchFamily="50" charset="-128"/>
                <a:cs typeface="メイリオ" pitchFamily="50" charset="-128"/>
              </a:rPr>
              <a:t>野菜・果樹産地の維持・強化に向けた施策が必要</a:t>
            </a:r>
            <a:endParaRPr lang="en-US" altLang="ja-JP" b="1" u="sng" dirty="0">
              <a:solidFill>
                <a:srgbClr val="FF0000"/>
              </a:solidFill>
              <a:latin typeface="メイリオ" pitchFamily="50" charset="-128"/>
              <a:ea typeface="メイリオ" pitchFamily="50" charset="-128"/>
              <a:cs typeface="メイリオ" pitchFamily="50" charset="-128"/>
            </a:endParaRPr>
          </a:p>
        </p:txBody>
      </p:sp>
      <p:pic>
        <p:nvPicPr>
          <p:cNvPr id="58" name="図 57">
            <a:extLst>
              <a:ext uri="{FF2B5EF4-FFF2-40B4-BE49-F238E27FC236}">
                <a16:creationId xmlns:a16="http://schemas.microsoft.com/office/drawing/2014/main" id="{658E8344-D0F5-3AC7-4D4F-38D80487DC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904" t="9020" r="6904" b="10008"/>
          <a:stretch/>
        </p:blipFill>
        <p:spPr>
          <a:xfrm>
            <a:off x="611560" y="4623599"/>
            <a:ext cx="3420007" cy="1757729"/>
          </a:xfrm>
          <a:prstGeom prst="rect">
            <a:avLst/>
          </a:prstGeom>
        </p:spPr>
      </p:pic>
      <p:pic>
        <p:nvPicPr>
          <p:cNvPr id="59" name="図 58">
            <a:extLst>
              <a:ext uri="{FF2B5EF4-FFF2-40B4-BE49-F238E27FC236}">
                <a16:creationId xmlns:a16="http://schemas.microsoft.com/office/drawing/2014/main" id="{058C58E5-92DC-297F-C87C-DB7B6AFB27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058" t="91852" r="22874" b="2177"/>
          <a:stretch/>
        </p:blipFill>
        <p:spPr>
          <a:xfrm>
            <a:off x="1095076" y="5926792"/>
            <a:ext cx="2252788" cy="160179"/>
          </a:xfrm>
          <a:prstGeom prst="rect">
            <a:avLst/>
          </a:prstGeom>
        </p:spPr>
      </p:pic>
      <p:pic>
        <p:nvPicPr>
          <p:cNvPr id="66" name="図 65">
            <a:extLst>
              <a:ext uri="{FF2B5EF4-FFF2-40B4-BE49-F238E27FC236}">
                <a16:creationId xmlns:a16="http://schemas.microsoft.com/office/drawing/2014/main" id="{DA6D2ECC-CED6-7FE6-B2AF-EA3B0A220A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1035" y="2420888"/>
            <a:ext cx="2379477" cy="1705714"/>
          </a:xfrm>
          <a:prstGeom prst="rect">
            <a:avLst/>
          </a:prstGeom>
        </p:spPr>
      </p:pic>
      <p:sp>
        <p:nvSpPr>
          <p:cNvPr id="69" name="テキスト ボックス 68">
            <a:extLst>
              <a:ext uri="{FF2B5EF4-FFF2-40B4-BE49-F238E27FC236}">
                <a16:creationId xmlns:a16="http://schemas.microsoft.com/office/drawing/2014/main" id="{80940FE2-AD1C-1CB3-1036-15CC5F1C8586}"/>
              </a:ext>
            </a:extLst>
          </p:cNvPr>
          <p:cNvSpPr txBox="1"/>
          <p:nvPr/>
        </p:nvSpPr>
        <p:spPr>
          <a:xfrm>
            <a:off x="4067944" y="2414057"/>
            <a:ext cx="2904772" cy="276999"/>
          </a:xfrm>
          <a:prstGeom prst="rect">
            <a:avLst/>
          </a:prstGeom>
          <a:noFill/>
        </p:spPr>
        <p:txBody>
          <a:bodyPr wrap="square" rtlCol="0">
            <a:spAutoFit/>
          </a:bodyPr>
          <a:lstStyle/>
          <a:p>
            <a:pPr algn="ctr"/>
            <a:r>
              <a:rPr lang="ja-JP" altLang="en-US" sz="1200" dirty="0">
                <a:solidFill>
                  <a:prstClr val="black"/>
                </a:solidFill>
                <a:latin typeface="+mj-ea"/>
                <a:ea typeface="+mj-ea"/>
              </a:rPr>
              <a:t>＜果樹経営体数と果樹産出額の推移＞</a:t>
            </a:r>
          </a:p>
        </p:txBody>
      </p:sp>
      <p:sp>
        <p:nvSpPr>
          <p:cNvPr id="74" name="角丸四角形吹き出し 19">
            <a:extLst>
              <a:ext uri="{FF2B5EF4-FFF2-40B4-BE49-F238E27FC236}">
                <a16:creationId xmlns:a16="http://schemas.microsoft.com/office/drawing/2014/main" id="{7FCA979B-844B-A543-61D6-1286794B8E9A}"/>
              </a:ext>
            </a:extLst>
          </p:cNvPr>
          <p:cNvSpPr/>
          <p:nvPr/>
        </p:nvSpPr>
        <p:spPr>
          <a:xfrm flipH="1">
            <a:off x="7801034" y="2758002"/>
            <a:ext cx="1307470" cy="382966"/>
          </a:xfrm>
          <a:prstGeom prst="wedgeRoundRectCallout">
            <a:avLst>
              <a:gd name="adj1" fmla="val -16808"/>
              <a:gd name="adj2" fmla="val 70066"/>
              <a:gd name="adj3" fmla="val 16667"/>
            </a:avLst>
          </a:prstGeom>
          <a:ln w="12700">
            <a:solidFill>
              <a:schemeClr val="accent5"/>
            </a:solidFill>
          </a:ln>
        </p:spPr>
        <p:style>
          <a:lnRef idx="2">
            <a:schemeClr val="accent2"/>
          </a:lnRef>
          <a:fillRef idx="1">
            <a:schemeClr val="lt1"/>
          </a:fillRef>
          <a:effectRef idx="0">
            <a:schemeClr val="accent2"/>
          </a:effectRef>
          <a:fontRef idx="minor">
            <a:schemeClr val="dk1"/>
          </a:fontRef>
        </p:style>
        <p:txBody>
          <a:bodyPr lIns="36000" rIns="36000" rtlCol="0" anchor="ctr"/>
          <a:lstStyle/>
          <a:p>
            <a:pPr>
              <a:lnSpc>
                <a:spcPts val="1100"/>
              </a:lnSpc>
            </a:pPr>
            <a:r>
              <a:rPr lang="ja-JP" altLang="en-US" sz="900" dirty="0">
                <a:solidFill>
                  <a:schemeClr val="tx1"/>
                </a:solidFill>
                <a:latin typeface="メイリオ" panose="020B0604030504040204" pitchFamily="50" charset="-128"/>
                <a:ea typeface="メイリオ" panose="020B0604030504040204" pitchFamily="50" charset="-128"/>
              </a:rPr>
              <a:t>予算額の減少等により</a:t>
            </a:r>
            <a:r>
              <a:rPr lang="ja-JP" altLang="en-US" sz="900" b="1" u="sng" dirty="0">
                <a:solidFill>
                  <a:srgbClr val="FF0000"/>
                </a:solidFill>
                <a:latin typeface="メイリオ" panose="020B0604030504040204" pitchFamily="50" charset="-128"/>
                <a:ea typeface="メイリオ" panose="020B0604030504040204" pitchFamily="50" charset="-128"/>
              </a:rPr>
              <a:t>予算不足が顕在化</a:t>
            </a:r>
            <a:endParaRPr lang="en-US" altLang="ja-JP" sz="900" b="1" u="sng" dirty="0">
              <a:solidFill>
                <a:srgbClr val="FF0000"/>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963E63D-D4EE-10EF-7204-BE37EF84E9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22535" y="4610926"/>
            <a:ext cx="241364" cy="612048"/>
          </a:xfrm>
          <a:prstGeom prst="rect">
            <a:avLst/>
          </a:prstGeom>
        </p:spPr>
      </p:pic>
      <p:sp>
        <p:nvSpPr>
          <p:cNvPr id="7" name="四角形: 角を丸くする 6">
            <a:extLst>
              <a:ext uri="{FF2B5EF4-FFF2-40B4-BE49-F238E27FC236}">
                <a16:creationId xmlns:a16="http://schemas.microsoft.com/office/drawing/2014/main" id="{57F40CE0-6E53-8BC6-2A5F-5EC18A1746EE}"/>
              </a:ext>
            </a:extLst>
          </p:cNvPr>
          <p:cNvSpPr/>
          <p:nvPr/>
        </p:nvSpPr>
        <p:spPr>
          <a:xfrm>
            <a:off x="4737137" y="4547617"/>
            <a:ext cx="4263922" cy="1830948"/>
          </a:xfrm>
          <a:prstGeom prst="roundRect">
            <a:avLst>
              <a:gd name="adj" fmla="val 397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8FEBD7F-8947-4DA4-7295-840C93437FA4}"/>
              </a:ext>
            </a:extLst>
          </p:cNvPr>
          <p:cNvSpPr txBox="1"/>
          <p:nvPr/>
        </p:nvSpPr>
        <p:spPr>
          <a:xfrm>
            <a:off x="4737137" y="4259585"/>
            <a:ext cx="4371367" cy="355686"/>
          </a:xfrm>
          <a:prstGeom prst="rect">
            <a:avLst/>
          </a:prstGeom>
          <a:noFill/>
        </p:spPr>
        <p:txBody>
          <a:bodyPr wrap="square" lIns="0" tIns="38963" rIns="0" bIns="38963" rtlCol="0">
            <a:spAutoFit/>
          </a:bodyPr>
          <a:lstStyle/>
          <a:p>
            <a:pPr algn="ct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産地の維持・強化に向けた取り組み</a:t>
            </a:r>
            <a:r>
              <a:rPr lang="en-US" altLang="ja-JP" b="1" dirty="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pic>
        <p:nvPicPr>
          <p:cNvPr id="10" name="図 9" descr="温室, 建物, 羊, 座る が含まれている画像&#10;&#10;自動的に生成された説明">
            <a:extLst>
              <a:ext uri="{FF2B5EF4-FFF2-40B4-BE49-F238E27FC236}">
                <a16:creationId xmlns:a16="http://schemas.microsoft.com/office/drawing/2014/main" id="{C5D36C1C-2190-CFCD-8804-CF92569AE6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6213" y="5484530"/>
            <a:ext cx="901414" cy="676061"/>
          </a:xfrm>
          <a:prstGeom prst="rect">
            <a:avLst/>
          </a:prstGeom>
        </p:spPr>
      </p:pic>
      <p:pic>
        <p:nvPicPr>
          <p:cNvPr id="12" name="図 11">
            <a:extLst>
              <a:ext uri="{FF2B5EF4-FFF2-40B4-BE49-F238E27FC236}">
                <a16:creationId xmlns:a16="http://schemas.microsoft.com/office/drawing/2014/main" id="{8CB12B84-D55F-F21C-0E25-4E334EFAA7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10077" y="5498085"/>
            <a:ext cx="829803" cy="649752"/>
          </a:xfrm>
          <a:prstGeom prst="rect">
            <a:avLst/>
          </a:prstGeom>
        </p:spPr>
      </p:pic>
      <p:sp>
        <p:nvSpPr>
          <p:cNvPr id="13" name="テキスト ボックス 12">
            <a:extLst>
              <a:ext uri="{FF2B5EF4-FFF2-40B4-BE49-F238E27FC236}">
                <a16:creationId xmlns:a16="http://schemas.microsoft.com/office/drawing/2014/main" id="{1BB8D7B3-7E51-2549-A36B-B310E19ACA26}"/>
              </a:ext>
            </a:extLst>
          </p:cNvPr>
          <p:cNvSpPr txBox="1"/>
          <p:nvPr/>
        </p:nvSpPr>
        <p:spPr>
          <a:xfrm>
            <a:off x="6156176" y="6104329"/>
            <a:ext cx="1484702" cy="276999"/>
          </a:xfrm>
          <a:prstGeom prst="rect">
            <a:avLst/>
          </a:prstGeom>
          <a:noFill/>
        </p:spPr>
        <p:txBody>
          <a:bodyPr wrap="none" rtlCol="0">
            <a:spAutoFit/>
          </a:bodyPr>
          <a:lstStyle/>
          <a:p>
            <a:r>
              <a:rPr lang="ja-JP" altLang="en-US" sz="1200" dirty="0"/>
              <a:t>担い手の確保・育成</a:t>
            </a:r>
            <a:endParaRPr lang="en-US" altLang="ja-JP" sz="1200" dirty="0"/>
          </a:p>
        </p:txBody>
      </p:sp>
      <p:sp>
        <p:nvSpPr>
          <p:cNvPr id="14" name="テキスト ボックス 13">
            <a:extLst>
              <a:ext uri="{FF2B5EF4-FFF2-40B4-BE49-F238E27FC236}">
                <a16:creationId xmlns:a16="http://schemas.microsoft.com/office/drawing/2014/main" id="{293FF5DC-B39F-7753-2602-BD0CE3FCEEF6}"/>
              </a:ext>
            </a:extLst>
          </p:cNvPr>
          <p:cNvSpPr txBox="1"/>
          <p:nvPr/>
        </p:nvSpPr>
        <p:spPr>
          <a:xfrm>
            <a:off x="8634327" y="6137159"/>
            <a:ext cx="364202" cy="307777"/>
          </a:xfrm>
          <a:prstGeom prst="rect">
            <a:avLst/>
          </a:prstGeom>
          <a:noFill/>
        </p:spPr>
        <p:txBody>
          <a:bodyPr wrap="none" rtlCol="0">
            <a:spAutoFit/>
          </a:bodyPr>
          <a:lstStyle/>
          <a:p>
            <a:r>
              <a:rPr lang="ja-JP" altLang="en-US" sz="1400" dirty="0"/>
              <a:t>等</a:t>
            </a:r>
            <a:endParaRPr lang="en-US" altLang="ja-JP" sz="1400" dirty="0"/>
          </a:p>
        </p:txBody>
      </p:sp>
      <p:sp>
        <p:nvSpPr>
          <p:cNvPr id="15" name="テキスト ボックス 14">
            <a:extLst>
              <a:ext uri="{FF2B5EF4-FFF2-40B4-BE49-F238E27FC236}">
                <a16:creationId xmlns:a16="http://schemas.microsoft.com/office/drawing/2014/main" id="{CDC26FAD-608C-E2B2-273A-77C14F1710B6}"/>
              </a:ext>
            </a:extLst>
          </p:cNvPr>
          <p:cNvSpPr txBox="1"/>
          <p:nvPr/>
        </p:nvSpPr>
        <p:spPr>
          <a:xfrm>
            <a:off x="7740352" y="6104329"/>
            <a:ext cx="1009939" cy="276999"/>
          </a:xfrm>
          <a:prstGeom prst="rect">
            <a:avLst/>
          </a:prstGeom>
          <a:noFill/>
        </p:spPr>
        <p:txBody>
          <a:bodyPr wrap="square" rtlCol="0">
            <a:spAutoFit/>
          </a:bodyPr>
          <a:lstStyle/>
          <a:p>
            <a:r>
              <a:rPr lang="ja-JP" altLang="en-US" sz="1200" dirty="0"/>
              <a:t>物流合理化</a:t>
            </a:r>
            <a:endParaRPr lang="en-US" altLang="ja-JP" sz="1200" dirty="0"/>
          </a:p>
        </p:txBody>
      </p:sp>
      <p:pic>
        <p:nvPicPr>
          <p:cNvPr id="16" name="図 15">
            <a:extLst>
              <a:ext uri="{FF2B5EF4-FFF2-40B4-BE49-F238E27FC236}">
                <a16:creationId xmlns:a16="http://schemas.microsoft.com/office/drawing/2014/main" id="{701C4DEB-07A5-A2AD-A1F1-C9651EC6F78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22136" y="4594628"/>
            <a:ext cx="932719" cy="686677"/>
          </a:xfrm>
          <a:prstGeom prst="rect">
            <a:avLst/>
          </a:prstGeom>
        </p:spPr>
      </p:pic>
      <p:sp>
        <p:nvSpPr>
          <p:cNvPr id="17" name="テキスト ボックス 16">
            <a:extLst>
              <a:ext uri="{FF2B5EF4-FFF2-40B4-BE49-F238E27FC236}">
                <a16:creationId xmlns:a16="http://schemas.microsoft.com/office/drawing/2014/main" id="{249A828F-2104-4306-21CC-AC467CAFA9D5}"/>
              </a:ext>
            </a:extLst>
          </p:cNvPr>
          <p:cNvSpPr txBox="1"/>
          <p:nvPr/>
        </p:nvSpPr>
        <p:spPr>
          <a:xfrm>
            <a:off x="6111952" y="5230127"/>
            <a:ext cx="1338828" cy="276999"/>
          </a:xfrm>
          <a:prstGeom prst="rect">
            <a:avLst/>
          </a:prstGeom>
          <a:noFill/>
        </p:spPr>
        <p:txBody>
          <a:bodyPr wrap="none" rtlCol="0">
            <a:spAutoFit/>
          </a:bodyPr>
          <a:lstStyle/>
          <a:p>
            <a:r>
              <a:rPr lang="ja-JP" altLang="en-US" sz="1200" dirty="0"/>
              <a:t>果樹の改植・新植</a:t>
            </a:r>
            <a:endParaRPr lang="en-US" altLang="ja-JP" sz="1200" dirty="0"/>
          </a:p>
        </p:txBody>
      </p:sp>
      <p:pic>
        <p:nvPicPr>
          <p:cNvPr id="18" name="図 17">
            <a:extLst>
              <a:ext uri="{FF2B5EF4-FFF2-40B4-BE49-F238E27FC236}">
                <a16:creationId xmlns:a16="http://schemas.microsoft.com/office/drawing/2014/main" id="{CA03FCB7-66E6-F03B-3989-7BED730353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32824" y="4590216"/>
            <a:ext cx="1061557" cy="695503"/>
          </a:xfrm>
          <a:prstGeom prst="rect">
            <a:avLst/>
          </a:prstGeom>
        </p:spPr>
      </p:pic>
      <p:sp>
        <p:nvSpPr>
          <p:cNvPr id="19" name="テキスト ボックス 18">
            <a:extLst>
              <a:ext uri="{FF2B5EF4-FFF2-40B4-BE49-F238E27FC236}">
                <a16:creationId xmlns:a16="http://schemas.microsoft.com/office/drawing/2014/main" id="{5DAD9500-3541-186A-F1D8-153B06AE000E}"/>
              </a:ext>
            </a:extLst>
          </p:cNvPr>
          <p:cNvSpPr txBox="1"/>
          <p:nvPr/>
        </p:nvSpPr>
        <p:spPr>
          <a:xfrm>
            <a:off x="4742487" y="5215820"/>
            <a:ext cx="1415772" cy="276999"/>
          </a:xfrm>
          <a:prstGeom prst="rect">
            <a:avLst/>
          </a:prstGeom>
          <a:noFill/>
        </p:spPr>
        <p:txBody>
          <a:bodyPr wrap="none" rtlCol="0">
            <a:spAutoFit/>
          </a:bodyPr>
          <a:lstStyle/>
          <a:p>
            <a:r>
              <a:rPr lang="ja-JP" altLang="en-US" sz="1200" dirty="0"/>
              <a:t>集出荷施設の整備</a:t>
            </a:r>
            <a:endParaRPr lang="en-US" altLang="ja-JP" sz="1200" dirty="0"/>
          </a:p>
        </p:txBody>
      </p:sp>
      <p:pic>
        <p:nvPicPr>
          <p:cNvPr id="20" name="図 19">
            <a:extLst>
              <a:ext uri="{FF2B5EF4-FFF2-40B4-BE49-F238E27FC236}">
                <a16:creationId xmlns:a16="http://schemas.microsoft.com/office/drawing/2014/main" id="{9B8B82B0-366B-30FC-8200-6752157E62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59000" y="4623599"/>
            <a:ext cx="932719" cy="674194"/>
          </a:xfrm>
          <a:prstGeom prst="rect">
            <a:avLst/>
          </a:prstGeom>
        </p:spPr>
      </p:pic>
      <p:sp>
        <p:nvSpPr>
          <p:cNvPr id="21" name="テキスト ボックス 20">
            <a:extLst>
              <a:ext uri="{FF2B5EF4-FFF2-40B4-BE49-F238E27FC236}">
                <a16:creationId xmlns:a16="http://schemas.microsoft.com/office/drawing/2014/main" id="{6CD886A7-1147-051C-A8C9-A26A2CB3B3E4}"/>
              </a:ext>
            </a:extLst>
          </p:cNvPr>
          <p:cNvSpPr txBox="1"/>
          <p:nvPr/>
        </p:nvSpPr>
        <p:spPr>
          <a:xfrm>
            <a:off x="7415072" y="5230127"/>
            <a:ext cx="1667444" cy="276999"/>
          </a:xfrm>
          <a:prstGeom prst="rect">
            <a:avLst/>
          </a:prstGeom>
          <a:noFill/>
        </p:spPr>
        <p:txBody>
          <a:bodyPr wrap="none" rtlCol="0">
            <a:spAutoFit/>
          </a:bodyPr>
          <a:lstStyle/>
          <a:p>
            <a:r>
              <a:rPr lang="ja-JP" altLang="en-US" sz="1200" dirty="0"/>
              <a:t>需要に応じた野菜生産</a:t>
            </a:r>
            <a:endParaRPr lang="en-US" altLang="ja-JP" sz="1200" dirty="0"/>
          </a:p>
        </p:txBody>
      </p:sp>
      <p:sp>
        <p:nvSpPr>
          <p:cNvPr id="23" name="テキスト ボックス 22">
            <a:extLst>
              <a:ext uri="{FF2B5EF4-FFF2-40B4-BE49-F238E27FC236}">
                <a16:creationId xmlns:a16="http://schemas.microsoft.com/office/drawing/2014/main" id="{D4E34B5D-158E-7CA4-B2FD-B0A815FD2C79}"/>
              </a:ext>
            </a:extLst>
          </p:cNvPr>
          <p:cNvSpPr txBox="1"/>
          <p:nvPr/>
        </p:nvSpPr>
        <p:spPr>
          <a:xfrm>
            <a:off x="4716018" y="2195572"/>
            <a:ext cx="4314715" cy="369332"/>
          </a:xfrm>
          <a:prstGeom prst="rect">
            <a:avLst/>
          </a:prstGeom>
          <a:noFill/>
        </p:spPr>
        <p:txBody>
          <a:bodyPr wrap="square" rtlCol="0">
            <a:spAutoFit/>
          </a:bodyPr>
          <a:lstStyle/>
          <a:p>
            <a:pPr algn="ctr"/>
            <a:r>
              <a:rPr lang="en-US" altLang="ja-JP" b="1" dirty="0">
                <a:solidFill>
                  <a:prstClr val="black"/>
                </a:solidFill>
                <a:latin typeface="メイリオ" panose="020B0604030504040204" pitchFamily="50" charset="-128"/>
                <a:ea typeface="メイリオ" panose="020B0604030504040204" pitchFamily="50" charset="-128"/>
              </a:rPr>
              <a:t>【</a:t>
            </a:r>
            <a:r>
              <a:rPr lang="ja-JP" altLang="en-US" b="1" dirty="0">
                <a:solidFill>
                  <a:prstClr val="black"/>
                </a:solidFill>
                <a:latin typeface="メイリオ" panose="020B0604030504040204" pitchFamily="50" charset="-128"/>
                <a:ea typeface="メイリオ" panose="020B0604030504040204" pitchFamily="50" charset="-128"/>
              </a:rPr>
              <a:t>果樹</a:t>
            </a:r>
            <a:r>
              <a:rPr lang="en-US" altLang="ja-JP" b="1" dirty="0">
                <a:solidFill>
                  <a:prstClr val="black"/>
                </a:solidFill>
                <a:latin typeface="メイリオ" panose="020B0604030504040204" pitchFamily="50" charset="-128"/>
                <a:ea typeface="メイリオ" panose="020B0604030504040204" pitchFamily="50" charset="-128"/>
              </a:rPr>
              <a:t>】</a:t>
            </a:r>
          </a:p>
        </p:txBody>
      </p:sp>
      <p:pic>
        <p:nvPicPr>
          <p:cNvPr id="24" name="図 23">
            <a:extLst>
              <a:ext uri="{FF2B5EF4-FFF2-40B4-BE49-F238E27FC236}">
                <a16:creationId xmlns:a16="http://schemas.microsoft.com/office/drawing/2014/main" id="{B997ED56-1730-E433-4A0D-B4568745E5B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28221" y="5484803"/>
            <a:ext cx="1009939" cy="658330"/>
          </a:xfrm>
          <a:prstGeom prst="rect">
            <a:avLst/>
          </a:prstGeom>
        </p:spPr>
      </p:pic>
      <p:sp>
        <p:nvSpPr>
          <p:cNvPr id="25" name="テキスト ボックス 24">
            <a:extLst>
              <a:ext uri="{FF2B5EF4-FFF2-40B4-BE49-F238E27FC236}">
                <a16:creationId xmlns:a16="http://schemas.microsoft.com/office/drawing/2014/main" id="{9FD377A6-E521-5DB7-DF76-BE23CDBFC42F}"/>
              </a:ext>
            </a:extLst>
          </p:cNvPr>
          <p:cNvSpPr txBox="1"/>
          <p:nvPr/>
        </p:nvSpPr>
        <p:spPr>
          <a:xfrm>
            <a:off x="4734607" y="6104329"/>
            <a:ext cx="1415772" cy="276999"/>
          </a:xfrm>
          <a:prstGeom prst="rect">
            <a:avLst/>
          </a:prstGeom>
          <a:noFill/>
        </p:spPr>
        <p:txBody>
          <a:bodyPr wrap="none" rtlCol="0">
            <a:spAutoFit/>
          </a:bodyPr>
          <a:lstStyle/>
          <a:p>
            <a:r>
              <a:rPr lang="ja-JP" altLang="en-US" sz="1200" dirty="0"/>
              <a:t>苗木等の安定供給</a:t>
            </a:r>
            <a:endParaRPr lang="en-US" altLang="ja-JP" sz="1200" dirty="0"/>
          </a:p>
        </p:txBody>
      </p:sp>
      <p:sp>
        <p:nvSpPr>
          <p:cNvPr id="26" name="テキスト ボックス 25">
            <a:extLst>
              <a:ext uri="{FF2B5EF4-FFF2-40B4-BE49-F238E27FC236}">
                <a16:creationId xmlns:a16="http://schemas.microsoft.com/office/drawing/2014/main" id="{1D6C8C1F-0B32-4095-C066-AEB93C73D1CF}"/>
              </a:ext>
            </a:extLst>
          </p:cNvPr>
          <p:cNvSpPr txBox="1"/>
          <p:nvPr/>
        </p:nvSpPr>
        <p:spPr>
          <a:xfrm>
            <a:off x="6546385" y="2414057"/>
            <a:ext cx="2904772" cy="276999"/>
          </a:xfrm>
          <a:prstGeom prst="rect">
            <a:avLst/>
          </a:prstGeom>
          <a:noFill/>
        </p:spPr>
        <p:txBody>
          <a:bodyPr wrap="square" rtlCol="0">
            <a:spAutoFit/>
          </a:bodyPr>
          <a:lstStyle/>
          <a:p>
            <a:pPr algn="ctr"/>
            <a:r>
              <a:rPr lang="ja-JP" altLang="en-US" sz="1200" dirty="0">
                <a:solidFill>
                  <a:prstClr val="black"/>
                </a:solidFill>
                <a:latin typeface="+mj-ea"/>
                <a:ea typeface="+mj-ea"/>
              </a:rPr>
              <a:t>＜果樹支援対策の予算額の推移＞</a:t>
            </a:r>
          </a:p>
        </p:txBody>
      </p:sp>
      <p:graphicFrame>
        <p:nvGraphicFramePr>
          <p:cNvPr id="31" name="グラフ 30">
            <a:extLst>
              <a:ext uri="{FF2B5EF4-FFF2-40B4-BE49-F238E27FC236}">
                <a16:creationId xmlns:a16="http://schemas.microsoft.com/office/drawing/2014/main" id="{573F9006-CD7F-273C-4F3E-855BE6F49F55}"/>
              </a:ext>
            </a:extLst>
          </p:cNvPr>
          <p:cNvGraphicFramePr>
            <a:graphicFrameLocks/>
          </p:cNvGraphicFramePr>
          <p:nvPr/>
        </p:nvGraphicFramePr>
        <p:xfrm>
          <a:off x="4353489" y="2678206"/>
          <a:ext cx="2522767" cy="158514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8" name="グラフ 27">
            <a:extLst>
              <a:ext uri="{FF2B5EF4-FFF2-40B4-BE49-F238E27FC236}">
                <a16:creationId xmlns:a16="http://schemas.microsoft.com/office/drawing/2014/main" id="{02858D1F-795F-436C-8EF0-93724175CA79}"/>
              </a:ext>
            </a:extLst>
          </p:cNvPr>
          <p:cNvGraphicFramePr>
            <a:graphicFrameLocks/>
          </p:cNvGraphicFramePr>
          <p:nvPr/>
        </p:nvGraphicFramePr>
        <p:xfrm>
          <a:off x="117218" y="2451203"/>
          <a:ext cx="4238758" cy="1985909"/>
        </p:xfrm>
        <a:graphic>
          <a:graphicData uri="http://schemas.openxmlformats.org/drawingml/2006/chart">
            <c:chart xmlns:c="http://schemas.openxmlformats.org/drawingml/2006/chart" xmlns:r="http://schemas.openxmlformats.org/officeDocument/2006/relationships" r:id="rId13"/>
          </a:graphicData>
        </a:graphic>
      </p:graphicFrame>
      <p:sp>
        <p:nvSpPr>
          <p:cNvPr id="29" name="テキスト ボックス 28">
            <a:extLst>
              <a:ext uri="{FF2B5EF4-FFF2-40B4-BE49-F238E27FC236}">
                <a16:creationId xmlns:a16="http://schemas.microsoft.com/office/drawing/2014/main" id="{ADECF506-CB2B-53D9-7B96-9D3A7C4FCAFD}"/>
              </a:ext>
            </a:extLst>
          </p:cNvPr>
          <p:cNvSpPr txBox="1"/>
          <p:nvPr/>
        </p:nvSpPr>
        <p:spPr>
          <a:xfrm>
            <a:off x="135879" y="4259585"/>
            <a:ext cx="4371367" cy="355686"/>
          </a:xfrm>
          <a:prstGeom prst="rect">
            <a:avLst/>
          </a:prstGeom>
          <a:noFill/>
        </p:spPr>
        <p:txBody>
          <a:bodyPr wrap="square" lIns="0" tIns="38963" rIns="0" bIns="38963" rtlCol="0">
            <a:spAutoFit/>
          </a:bodyPr>
          <a:lstStyle/>
          <a:p>
            <a:pPr algn="ct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野菜の用途別国産割合</a:t>
            </a:r>
            <a:r>
              <a:rPr lang="en-US" altLang="ja-JP" b="1" dirty="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E0DCEE0-D940-401B-9A5D-B16B349DD85A}"/>
              </a:ext>
            </a:extLst>
          </p:cNvPr>
          <p:cNvSpPr txBox="1"/>
          <p:nvPr/>
        </p:nvSpPr>
        <p:spPr>
          <a:xfrm>
            <a:off x="-194880" y="2195572"/>
            <a:ext cx="5054912" cy="369332"/>
          </a:xfrm>
          <a:prstGeom prst="rect">
            <a:avLst/>
          </a:prstGeom>
          <a:noFill/>
        </p:spPr>
        <p:txBody>
          <a:bodyPr wrap="square" rtlCol="0">
            <a:spAutoFit/>
          </a:bodyPr>
          <a:lstStyle/>
          <a:p>
            <a:pPr algn="ctr"/>
            <a:r>
              <a:rPr lang="en-US" altLang="ja-JP" b="1" dirty="0">
                <a:solidFill>
                  <a:prstClr val="black"/>
                </a:solidFill>
                <a:latin typeface="メイリオ" panose="020B0604030504040204" pitchFamily="50" charset="-128"/>
                <a:ea typeface="メイリオ" panose="020B0604030504040204" pitchFamily="50" charset="-128"/>
              </a:rPr>
              <a:t>【</a:t>
            </a:r>
            <a:r>
              <a:rPr lang="ja-JP" altLang="en-US" b="1" dirty="0">
                <a:solidFill>
                  <a:prstClr val="black"/>
                </a:solidFill>
                <a:latin typeface="メイリオ" panose="020B0604030504040204" pitchFamily="50" charset="-128"/>
                <a:ea typeface="メイリオ" panose="020B0604030504040204" pitchFamily="50" charset="-128"/>
              </a:rPr>
              <a:t>生産資材価格および農産物価格の推移</a:t>
            </a:r>
            <a:r>
              <a:rPr lang="en-US" altLang="ja-JP" b="1" dirty="0">
                <a:solidFill>
                  <a:prstClr val="black"/>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042849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2F5A8D4-9825-FAEC-CEE3-7E7D3208CD9A}"/>
              </a:ext>
            </a:extLst>
          </p:cNvPr>
          <p:cNvSpPr>
            <a:spLocks noGrp="1"/>
          </p:cNvSpPr>
          <p:nvPr>
            <p:ph type="sldNum" sz="quarter" idx="12"/>
          </p:nvPr>
        </p:nvSpPr>
        <p:spPr/>
        <p:txBody>
          <a:bodyPr/>
          <a:lstStyle/>
          <a:p>
            <a:fld id="{AC0CF3E3-977F-49A5-8EC7-B81E16CC7256}" type="slidenum">
              <a:rPr kumimoji="1" lang="ja-JP" altLang="en-US" smtClean="0"/>
              <a:pPr/>
              <a:t>62</a:t>
            </a:fld>
            <a:endParaRPr kumimoji="1" lang="ja-JP" altLang="en-US"/>
          </a:p>
        </p:txBody>
      </p:sp>
      <p:sp>
        <p:nvSpPr>
          <p:cNvPr id="4" name="角丸四角形 5">
            <a:extLst>
              <a:ext uri="{FF2B5EF4-FFF2-40B4-BE49-F238E27FC236}">
                <a16:creationId xmlns:a16="http://schemas.microsoft.com/office/drawing/2014/main" id="{59C8D6C1-5D99-E351-B042-391CE3079C76}"/>
              </a:ext>
            </a:extLst>
          </p:cNvPr>
          <p:cNvSpPr/>
          <p:nvPr/>
        </p:nvSpPr>
        <p:spPr>
          <a:xfrm>
            <a:off x="107504" y="620685"/>
            <a:ext cx="8928992" cy="1290175"/>
          </a:xfrm>
          <a:prstGeom prst="roundRect">
            <a:avLst>
              <a:gd name="adj" fmla="val 7429"/>
            </a:avLst>
          </a:prstGeom>
          <a:ln w="19050"/>
        </p:spPr>
        <p:style>
          <a:lnRef idx="2">
            <a:schemeClr val="dk1"/>
          </a:lnRef>
          <a:fillRef idx="1">
            <a:schemeClr val="lt1"/>
          </a:fillRef>
          <a:effectRef idx="0">
            <a:schemeClr val="dk1"/>
          </a:effectRef>
          <a:fontRef idx="minor">
            <a:schemeClr val="dk1"/>
          </a:fontRef>
        </p:style>
        <p:txBody>
          <a:bodyPr lIns="72000" rIns="72000" rtlCol="0" anchor="t" anchorCtr="0"/>
          <a:lstStyle/>
          <a:p>
            <a:pPr marL="215999" indent="-457198"/>
            <a:r>
              <a:rPr lang="ja-JP" altLang="en-US" dirty="0"/>
              <a:t>①　農業における環境負荷の低減に向けて、今後様々な施策の具体化が予定されている。</a:t>
            </a:r>
            <a:endParaRPr lang="en-US" altLang="ja-JP" dirty="0"/>
          </a:p>
          <a:p>
            <a:pPr marL="215999" indent="-457198"/>
            <a:r>
              <a:rPr lang="ja-JP" altLang="en-US" dirty="0"/>
              <a:t>②　ＪＡグループは、①自然環境への負荷の緩和、②組合員便益の実現、③食料安全保障の確保の３つのバランスのとれた「環境調和型農業」の取り組み方針を令和６年３月に策定見込みであり、その内容を反映することが必要。</a:t>
            </a:r>
          </a:p>
        </p:txBody>
      </p:sp>
      <p:cxnSp>
        <p:nvCxnSpPr>
          <p:cNvPr id="5" name="直線コネクタ 4">
            <a:extLst>
              <a:ext uri="{FF2B5EF4-FFF2-40B4-BE49-F238E27FC236}">
                <a16:creationId xmlns:a16="http://schemas.microsoft.com/office/drawing/2014/main" id="{3E66E08C-1ABD-1593-6FE4-EE948FD7778F}"/>
              </a:ext>
            </a:extLst>
          </p:cNvPr>
          <p:cNvCxnSpPr/>
          <p:nvPr/>
        </p:nvCxnSpPr>
        <p:spPr>
          <a:xfrm>
            <a:off x="0" y="529283"/>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6" name="テキスト ボックス 5">
            <a:extLst>
              <a:ext uri="{FF2B5EF4-FFF2-40B4-BE49-F238E27FC236}">
                <a16:creationId xmlns:a16="http://schemas.microsoft.com/office/drawing/2014/main" id="{6E98930F-28AB-99B0-E7E7-30F50851D9F7}"/>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５　環境対策をめぐる情勢</a:t>
            </a:r>
          </a:p>
        </p:txBody>
      </p:sp>
      <p:sp>
        <p:nvSpPr>
          <p:cNvPr id="7" name="テキスト ボックス 6">
            <a:extLst>
              <a:ext uri="{FF2B5EF4-FFF2-40B4-BE49-F238E27FC236}">
                <a16:creationId xmlns:a16="http://schemas.microsoft.com/office/drawing/2014/main" id="{33301CBC-9252-44DB-BA3C-C578F08E78E2}"/>
              </a:ext>
            </a:extLst>
          </p:cNvPr>
          <p:cNvSpPr txBox="1"/>
          <p:nvPr/>
        </p:nvSpPr>
        <p:spPr>
          <a:xfrm>
            <a:off x="131914" y="2157816"/>
            <a:ext cx="3287958" cy="1656185"/>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gn="ctr"/>
            <a:r>
              <a:rPr lang="ja-JP" altLang="en-US" sz="20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みどりの食料システム戦略</a:t>
            </a:r>
            <a:endParaRPr lang="en-US" altLang="ja-JP" sz="20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（令和３年５月策定）</a:t>
            </a:r>
            <a:endParaRPr lang="en-US" altLang="ja-JP" sz="16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2050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年までに目指す姿（主な</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KPI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・農林水産業の</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CO₂</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ゼロセミッション化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・化学農薬の使用量</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低減</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・化学肥料の使用量</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低減　など</a:t>
            </a:r>
          </a:p>
        </p:txBody>
      </p:sp>
      <p:sp>
        <p:nvSpPr>
          <p:cNvPr id="8" name="大かっこ 7">
            <a:extLst>
              <a:ext uri="{FF2B5EF4-FFF2-40B4-BE49-F238E27FC236}">
                <a16:creationId xmlns:a16="http://schemas.microsoft.com/office/drawing/2014/main" id="{0563B12B-207B-0975-5F76-04CC92237D22}"/>
              </a:ext>
            </a:extLst>
          </p:cNvPr>
          <p:cNvSpPr/>
          <p:nvPr/>
        </p:nvSpPr>
        <p:spPr>
          <a:xfrm>
            <a:off x="179514" y="2757089"/>
            <a:ext cx="3024334" cy="1036592"/>
          </a:xfrm>
          <a:prstGeom prst="bracketPair">
            <a:avLst>
              <a:gd name="adj" fmla="val 137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F6CFA8D2-A769-534B-3C87-5696644BBE3E}"/>
              </a:ext>
            </a:extLst>
          </p:cNvPr>
          <p:cNvSpPr/>
          <p:nvPr/>
        </p:nvSpPr>
        <p:spPr>
          <a:xfrm rot="5400000">
            <a:off x="1979712" y="3772013"/>
            <a:ext cx="3672408" cy="360039"/>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29CDAA1-BE42-5D5D-AD99-30E8F8FBE212}"/>
              </a:ext>
            </a:extLst>
          </p:cNvPr>
          <p:cNvSpPr txBox="1"/>
          <p:nvPr/>
        </p:nvSpPr>
        <p:spPr>
          <a:xfrm>
            <a:off x="131914" y="3933056"/>
            <a:ext cx="3287958" cy="1656185"/>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wrap="square" bIns="72000" rtlCol="0" anchor="ctr" anchorCtr="1">
            <a:noAutofit/>
          </a:bodyPr>
          <a:lstStyle/>
          <a:p>
            <a:pPr algn="ctr"/>
            <a:r>
              <a:rPr lang="ja-JP" altLang="en-US" sz="20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みどりの食料システム法</a:t>
            </a:r>
            <a:endParaRPr lang="en-US" altLang="ja-JP" sz="20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（令和４年４月策定）</a:t>
            </a:r>
            <a:endParaRPr lang="en-US" altLang="ja-JP" sz="16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計画の認定により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・無利子・低利の資金調達</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・農機等の特別償却</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・行政手続きのワンストップ化　など</a:t>
            </a:r>
          </a:p>
        </p:txBody>
      </p:sp>
      <p:sp>
        <p:nvSpPr>
          <p:cNvPr id="12" name="テキスト ボックス 11">
            <a:extLst>
              <a:ext uri="{FF2B5EF4-FFF2-40B4-BE49-F238E27FC236}">
                <a16:creationId xmlns:a16="http://schemas.microsoft.com/office/drawing/2014/main" id="{B93B309D-690B-2B0C-57E6-7C25A70639D3}"/>
              </a:ext>
            </a:extLst>
          </p:cNvPr>
          <p:cNvSpPr txBox="1"/>
          <p:nvPr/>
        </p:nvSpPr>
        <p:spPr>
          <a:xfrm>
            <a:off x="4152931" y="2115827"/>
            <a:ext cx="4752528" cy="1200329"/>
          </a:xfrm>
          <a:prstGeom prst="rect">
            <a:avLst/>
          </a:prstGeom>
          <a:noFill/>
          <a:ln>
            <a:solidFill>
              <a:schemeClr val="tx1"/>
            </a:solidFill>
          </a:ln>
        </p:spPr>
        <p:txBody>
          <a:bodyPr wrap="square" rtlCol="0">
            <a:spAutoFit/>
          </a:bodyPr>
          <a:lstStyle/>
          <a:p>
            <a:pPr marL="182563" indent="-182563"/>
            <a:r>
              <a:rPr kumimoji="1" lang="ja-JP" altLang="en-US" dirty="0"/>
              <a:t>①</a:t>
            </a:r>
            <a:r>
              <a:rPr kumimoji="1" lang="ja-JP" altLang="en-US" b="1" u="sng" dirty="0">
                <a:solidFill>
                  <a:srgbClr val="FF0000"/>
                </a:solidFill>
              </a:rPr>
              <a:t>令和６年度より、</a:t>
            </a:r>
            <a:r>
              <a:rPr lang="ja-JP" altLang="en-US" dirty="0"/>
              <a:t>補助金等の交付を受ける場合に最低限行う環境負荷低減の実践を義務化する</a:t>
            </a:r>
            <a:r>
              <a:rPr lang="ja-JP" altLang="en-US" b="1" u="sng" dirty="0">
                <a:solidFill>
                  <a:srgbClr val="FF0000"/>
                </a:solidFill>
              </a:rPr>
              <a:t>「クロスコンプライアンス」を試行実施</a:t>
            </a:r>
            <a:endParaRPr lang="en-US" altLang="ja-JP" b="1" u="sng" dirty="0">
              <a:solidFill>
                <a:srgbClr val="FF0000"/>
              </a:solidFill>
            </a:endParaRPr>
          </a:p>
          <a:p>
            <a:pPr marL="182563" indent="-182563"/>
            <a:r>
              <a:rPr kumimoji="1" lang="ja-JP" altLang="en-US" dirty="0"/>
              <a:t>　　</a:t>
            </a:r>
            <a:r>
              <a:rPr kumimoji="1" lang="en-US" altLang="ja-JP" dirty="0"/>
              <a:t>※</a:t>
            </a:r>
            <a:r>
              <a:rPr kumimoji="1" lang="ja-JP" altLang="en-US" dirty="0"/>
              <a:t>本格実施は令和９年度を目標</a:t>
            </a:r>
          </a:p>
        </p:txBody>
      </p:sp>
      <p:sp>
        <p:nvSpPr>
          <p:cNvPr id="14" name="テキスト ボックス 13">
            <a:extLst>
              <a:ext uri="{FF2B5EF4-FFF2-40B4-BE49-F238E27FC236}">
                <a16:creationId xmlns:a16="http://schemas.microsoft.com/office/drawing/2014/main" id="{2ED716B1-D8F9-BD07-BD70-D62D44A218D1}"/>
              </a:ext>
            </a:extLst>
          </p:cNvPr>
          <p:cNvSpPr txBox="1"/>
          <p:nvPr/>
        </p:nvSpPr>
        <p:spPr>
          <a:xfrm>
            <a:off x="4139952" y="3570888"/>
            <a:ext cx="4752528" cy="923330"/>
          </a:xfrm>
          <a:prstGeom prst="rect">
            <a:avLst/>
          </a:prstGeom>
          <a:noFill/>
          <a:ln>
            <a:solidFill>
              <a:schemeClr val="tx1"/>
            </a:solidFill>
          </a:ln>
        </p:spPr>
        <p:txBody>
          <a:bodyPr wrap="square" rtlCol="0">
            <a:spAutoFit/>
          </a:bodyPr>
          <a:lstStyle/>
          <a:p>
            <a:pPr marL="182563" indent="-182563"/>
            <a:r>
              <a:rPr kumimoji="1" lang="ja-JP" altLang="en-US" dirty="0"/>
              <a:t>②</a:t>
            </a:r>
            <a:r>
              <a:rPr lang="ja-JP" altLang="en-US" b="1" u="sng" dirty="0">
                <a:solidFill>
                  <a:srgbClr val="FF0000"/>
                </a:solidFill>
              </a:rPr>
              <a:t>令和７年度より、</a:t>
            </a:r>
            <a:r>
              <a:rPr lang="ja-JP" altLang="en-US" dirty="0"/>
              <a:t>環境保全型農業直接支払交付金及び多面的機能支払交付金について、</a:t>
            </a:r>
            <a:r>
              <a:rPr lang="ja-JP" altLang="en-US" b="1" u="sng" dirty="0">
                <a:solidFill>
                  <a:srgbClr val="FF0000"/>
                </a:solidFill>
              </a:rPr>
              <a:t>新たな仕組みを導入</a:t>
            </a:r>
            <a:r>
              <a:rPr lang="ja-JP" altLang="en-US" dirty="0"/>
              <a:t>することを検討</a:t>
            </a:r>
            <a:endParaRPr kumimoji="1" lang="ja-JP" altLang="en-US" dirty="0"/>
          </a:p>
        </p:txBody>
      </p:sp>
      <p:sp>
        <p:nvSpPr>
          <p:cNvPr id="15" name="テキスト ボックス 14">
            <a:extLst>
              <a:ext uri="{FF2B5EF4-FFF2-40B4-BE49-F238E27FC236}">
                <a16:creationId xmlns:a16="http://schemas.microsoft.com/office/drawing/2014/main" id="{E092974E-106C-5B8E-01C5-FD6B40D5105E}"/>
              </a:ext>
            </a:extLst>
          </p:cNvPr>
          <p:cNvSpPr txBox="1"/>
          <p:nvPr/>
        </p:nvSpPr>
        <p:spPr>
          <a:xfrm>
            <a:off x="4139952" y="4748951"/>
            <a:ext cx="4752528" cy="1200329"/>
          </a:xfrm>
          <a:prstGeom prst="rect">
            <a:avLst/>
          </a:prstGeom>
          <a:noFill/>
          <a:ln>
            <a:solidFill>
              <a:schemeClr val="tx1"/>
            </a:solidFill>
          </a:ln>
        </p:spPr>
        <p:txBody>
          <a:bodyPr wrap="square" rtlCol="0">
            <a:spAutoFit/>
          </a:bodyPr>
          <a:lstStyle/>
          <a:p>
            <a:pPr marL="182563" indent="-182563"/>
            <a:r>
              <a:rPr kumimoji="1" lang="ja-JP" altLang="en-US" dirty="0"/>
              <a:t>③</a:t>
            </a:r>
            <a:r>
              <a:rPr kumimoji="1" lang="ja-JP" altLang="en-US" b="1" u="sng" dirty="0">
                <a:solidFill>
                  <a:srgbClr val="FF0000"/>
                </a:solidFill>
              </a:rPr>
              <a:t>令和９年度を目標</a:t>
            </a:r>
            <a:r>
              <a:rPr kumimoji="1" lang="ja-JP" altLang="en-US" dirty="0"/>
              <a:t>に、みどりの食料システム法に基づき環境負荷低減に取り組む農業者による</a:t>
            </a:r>
            <a:r>
              <a:rPr kumimoji="1" lang="ja-JP" altLang="en-US" b="1" u="sng" dirty="0">
                <a:solidFill>
                  <a:srgbClr val="FF0000"/>
                </a:solidFill>
              </a:rPr>
              <a:t>先進的な営農活動を支援する仕組みに移行</a:t>
            </a:r>
            <a:r>
              <a:rPr kumimoji="1" lang="ja-JP" altLang="en-US" dirty="0"/>
              <a:t>することを検討。</a:t>
            </a:r>
          </a:p>
        </p:txBody>
      </p:sp>
      <p:pic>
        <p:nvPicPr>
          <p:cNvPr id="20" name="図 19">
            <a:extLst>
              <a:ext uri="{FF2B5EF4-FFF2-40B4-BE49-F238E27FC236}">
                <a16:creationId xmlns:a16="http://schemas.microsoft.com/office/drawing/2014/main" id="{52F3A783-5062-16A0-4E3D-3F0B1863A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1468" y="6052166"/>
            <a:ext cx="1760532" cy="733952"/>
          </a:xfrm>
          <a:prstGeom prst="rect">
            <a:avLst/>
          </a:prstGeom>
        </p:spPr>
      </p:pic>
      <p:pic>
        <p:nvPicPr>
          <p:cNvPr id="1026" name="Picture 2" descr="SDGs非国連主体用ロゴ">
            <a:extLst>
              <a:ext uri="{FF2B5EF4-FFF2-40B4-BE49-F238E27FC236}">
                <a16:creationId xmlns:a16="http://schemas.microsoft.com/office/drawing/2014/main" id="{A5A2D1F1-BE8E-4304-97FB-4704CF4975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917" y="5658828"/>
            <a:ext cx="2220868" cy="120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44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06D658-1D45-4713-ACDA-8E86F680B6B8}"/>
              </a:ext>
            </a:extLst>
          </p:cNvPr>
          <p:cNvSpPr>
            <a:spLocks noGrp="1"/>
          </p:cNvSpPr>
          <p:nvPr>
            <p:ph type="sldNum" sz="quarter" idx="12"/>
          </p:nvPr>
        </p:nvSpPr>
        <p:spPr/>
        <p:txBody>
          <a:bodyPr/>
          <a:lstStyle/>
          <a:p>
            <a:fld id="{AC0CF3E3-977F-49A5-8EC7-B81E16CC7256}" type="slidenum">
              <a:rPr kumimoji="1" lang="ja-JP" altLang="en-US" smtClean="0"/>
              <a:pPr/>
              <a:t>63</a:t>
            </a:fld>
            <a:endParaRPr kumimoji="1" lang="ja-JP" altLang="en-US"/>
          </a:p>
        </p:txBody>
      </p:sp>
      <p:cxnSp>
        <p:nvCxnSpPr>
          <p:cNvPr id="3" name="直線コネクタ 2">
            <a:extLst>
              <a:ext uri="{FF2B5EF4-FFF2-40B4-BE49-F238E27FC236}">
                <a16:creationId xmlns:a16="http://schemas.microsoft.com/office/drawing/2014/main" id="{49054DAD-487A-4313-D000-B32639E1D6E2}"/>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テキスト ボックス 3">
            <a:extLst>
              <a:ext uri="{FF2B5EF4-FFF2-40B4-BE49-F238E27FC236}">
                <a16:creationId xmlns:a16="http://schemas.microsoft.com/office/drawing/2014/main" id="{508FFBA5-813B-CCB8-5BDC-B9A5E90AFF9B}"/>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６　都市農業対策をめぐる情勢</a:t>
            </a:r>
          </a:p>
        </p:txBody>
      </p:sp>
      <p:sp>
        <p:nvSpPr>
          <p:cNvPr id="6" name="角丸四角形 5">
            <a:extLst>
              <a:ext uri="{FF2B5EF4-FFF2-40B4-BE49-F238E27FC236}">
                <a16:creationId xmlns:a16="http://schemas.microsoft.com/office/drawing/2014/main" id="{44CA56F2-8D00-F061-0D75-B993D644D7EE}"/>
              </a:ext>
            </a:extLst>
          </p:cNvPr>
          <p:cNvSpPr/>
          <p:nvPr/>
        </p:nvSpPr>
        <p:spPr>
          <a:xfrm>
            <a:off x="99664" y="678819"/>
            <a:ext cx="8961847" cy="2318134"/>
          </a:xfrm>
          <a:prstGeom prst="roundRect">
            <a:avLst>
              <a:gd name="adj" fmla="val 9029"/>
            </a:avLst>
          </a:prstGeom>
          <a:ln w="19050"/>
        </p:spPr>
        <p:style>
          <a:lnRef idx="2">
            <a:schemeClr val="dk1"/>
          </a:lnRef>
          <a:fillRef idx="1">
            <a:schemeClr val="lt1"/>
          </a:fillRef>
          <a:effectRef idx="0">
            <a:schemeClr val="dk1"/>
          </a:effectRef>
          <a:fontRef idx="minor">
            <a:schemeClr val="dk1"/>
          </a:fontRef>
        </p:style>
        <p:txBody>
          <a:bodyPr lIns="36000" rIns="36000" rtlCol="0" anchor="ctr" anchorCtr="0"/>
          <a:lstStyle/>
          <a:p>
            <a:pPr marL="179999" indent="-457198"/>
            <a:r>
              <a:rPr lang="ja-JP" altLang="en-US" dirty="0">
                <a:latin typeface="+mn-ea"/>
              </a:rPr>
              <a:t>①　</a:t>
            </a:r>
            <a:r>
              <a:rPr lang="ja-JP" altLang="ja-JP" dirty="0">
                <a:latin typeface="+mn-ea"/>
              </a:rPr>
              <a:t>三大都市圏の</a:t>
            </a:r>
            <a:r>
              <a:rPr lang="en-US" altLang="ja-JP" dirty="0">
                <a:latin typeface="+mn-ea"/>
              </a:rPr>
              <a:t>｢2022</a:t>
            </a:r>
            <a:r>
              <a:rPr lang="ja-JP" altLang="ja-JP" dirty="0">
                <a:latin typeface="+mn-ea"/>
              </a:rPr>
              <a:t>年問題</a:t>
            </a:r>
            <a:r>
              <a:rPr lang="en-US" altLang="ja-JP" dirty="0">
                <a:latin typeface="+mn-ea"/>
              </a:rPr>
              <a:t>｣</a:t>
            </a:r>
            <a:r>
              <a:rPr lang="ja-JP" altLang="en-US" dirty="0">
                <a:latin typeface="+mn-ea"/>
              </a:rPr>
              <a:t>は、</a:t>
            </a:r>
            <a:r>
              <a:rPr lang="en-US" altLang="ja-JP" dirty="0">
                <a:latin typeface="+mn-ea"/>
              </a:rPr>
              <a:t>JA</a:t>
            </a:r>
            <a:r>
              <a:rPr lang="ja-JP" altLang="ja-JP" dirty="0">
                <a:latin typeface="+mn-ea"/>
              </a:rPr>
              <a:t>グループ</a:t>
            </a:r>
            <a:r>
              <a:rPr lang="ja-JP" altLang="en-US" dirty="0">
                <a:latin typeface="+mn-ea"/>
              </a:rPr>
              <a:t>等の</a:t>
            </a:r>
            <a:r>
              <a:rPr lang="ja-JP" altLang="ja-JP" dirty="0">
                <a:latin typeface="+mn-ea"/>
              </a:rPr>
              <a:t>取り組みにより、生産緑地の約９割が特定生産緑地に指定され、都市農地の保全</a:t>
            </a:r>
            <a:r>
              <a:rPr lang="ja-JP" altLang="en-US" dirty="0">
                <a:latin typeface="+mn-ea"/>
              </a:rPr>
              <a:t>が図られたが、来たる</a:t>
            </a:r>
            <a:r>
              <a:rPr lang="en-US" altLang="ja-JP" dirty="0">
                <a:latin typeface="+mn-ea"/>
              </a:rPr>
              <a:t>2032</a:t>
            </a:r>
            <a:r>
              <a:rPr lang="ja-JP" altLang="en-US" dirty="0">
                <a:latin typeface="+mn-ea"/>
              </a:rPr>
              <a:t>年に備え、農家組合員等に対し営農継続や農地保全を働きかけるとともに、必要な環境整備を図る必要。</a:t>
            </a:r>
            <a:endParaRPr lang="en-US" altLang="ja-JP" dirty="0">
              <a:latin typeface="+mn-ea"/>
            </a:endParaRPr>
          </a:p>
          <a:p>
            <a:pPr marL="179999" indent="-457198"/>
            <a:r>
              <a:rPr lang="ja-JP" altLang="en-US" dirty="0">
                <a:latin typeface="+mn-ea"/>
              </a:rPr>
              <a:t>②　また、地方圏は、近年、徐々に生産緑地制度の導入自治体が増え、直近の</a:t>
            </a:r>
            <a:r>
              <a:rPr lang="en-US" altLang="ja-JP" dirty="0">
                <a:latin typeface="+mn-ea"/>
              </a:rPr>
              <a:t>2022</a:t>
            </a:r>
            <a:r>
              <a:rPr lang="ja-JP" altLang="en-US" dirty="0">
                <a:latin typeface="+mn-ea"/>
              </a:rPr>
              <a:t>年では宇都宮市と岐阜市で導入された。今後もさらなる地方圏の都市部の農地保全に向け各自治体の導入検討を活性化させる必要。</a:t>
            </a:r>
            <a:endParaRPr lang="en-US" altLang="ja-JP" dirty="0">
              <a:latin typeface="+mn-ea"/>
            </a:endParaRPr>
          </a:p>
          <a:p>
            <a:pPr marL="179999" indent="-457198"/>
            <a:r>
              <a:rPr lang="ja-JP" altLang="en-US" dirty="0">
                <a:latin typeface="+mn-ea"/>
              </a:rPr>
              <a:t>③　このほか、都市農業の活性化と農地保全に向けた関連予算や税制にかかる政策提案について検討をすすめる必要。</a:t>
            </a:r>
          </a:p>
        </p:txBody>
      </p:sp>
      <p:sp>
        <p:nvSpPr>
          <p:cNvPr id="7" name="正方形/長方形 6">
            <a:extLst>
              <a:ext uri="{FF2B5EF4-FFF2-40B4-BE49-F238E27FC236}">
                <a16:creationId xmlns:a16="http://schemas.microsoft.com/office/drawing/2014/main" id="{4F095323-D735-1BC3-1C54-83535552BFBD}"/>
              </a:ext>
            </a:extLst>
          </p:cNvPr>
          <p:cNvSpPr/>
          <p:nvPr/>
        </p:nvSpPr>
        <p:spPr>
          <a:xfrm>
            <a:off x="-28808" y="3068961"/>
            <a:ext cx="5255080" cy="351292"/>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1600" b="1" dirty="0">
                <a:latin typeface="メイリオ" panose="020B0604030504040204" pitchFamily="50" charset="-128"/>
                <a:ea typeface="メイリオ" panose="020B0604030504040204" pitchFamily="50" charset="-128"/>
              </a:rPr>
              <a:t>【</a:t>
            </a:r>
            <a:r>
              <a:rPr lang="ja-JP" altLang="ja-JP" sz="1600" b="1" kern="100" dirty="0">
                <a:effectLst/>
                <a:ea typeface="ＭＳ ゴシック" panose="020B0609070205080204" pitchFamily="49" charset="-128"/>
                <a:cs typeface="Times New Roman" panose="02020603050405020304" pitchFamily="18" charset="0"/>
              </a:rPr>
              <a:t>特定生産緑地指定の指定状況（</a:t>
            </a:r>
            <a:r>
              <a:rPr lang="en-US" altLang="ja-JP" sz="1600" b="1" kern="100" dirty="0">
                <a:effectLst/>
                <a:ea typeface="ＭＳ ゴシック" panose="020B0609070205080204" pitchFamily="49" charset="-128"/>
                <a:cs typeface="Times New Roman" panose="02020603050405020304" pitchFamily="18" charset="0"/>
              </a:rPr>
              <a:t>2022</a:t>
            </a:r>
            <a:r>
              <a:rPr lang="ja-JP" altLang="ja-JP" sz="1600" b="1" kern="100" dirty="0">
                <a:effectLst/>
                <a:ea typeface="ＭＳ ゴシック" panose="020B0609070205080204" pitchFamily="49" charset="-128"/>
                <a:cs typeface="Times New Roman" panose="02020603050405020304" pitchFamily="18" charset="0"/>
              </a:rPr>
              <a:t>年</a:t>
            </a:r>
            <a:r>
              <a:rPr lang="en-US" altLang="ja-JP" sz="1600" b="1" kern="100" dirty="0">
                <a:effectLst/>
                <a:ea typeface="ＭＳ ゴシック" panose="020B0609070205080204" pitchFamily="49" charset="-128"/>
                <a:cs typeface="Times New Roman" panose="02020603050405020304" pitchFamily="18" charset="0"/>
              </a:rPr>
              <a:t>12</a:t>
            </a:r>
            <a:r>
              <a:rPr lang="ja-JP" altLang="ja-JP" sz="1600" b="1" kern="100" dirty="0">
                <a:effectLst/>
                <a:ea typeface="ＭＳ ゴシック" panose="020B0609070205080204" pitchFamily="49" charset="-128"/>
                <a:cs typeface="Times New Roman" panose="02020603050405020304" pitchFamily="18" charset="0"/>
              </a:rPr>
              <a:t>月末時点）</a:t>
            </a:r>
            <a:r>
              <a:rPr lang="en-US" altLang="ja-JP" sz="1600" b="1" dirty="0">
                <a:latin typeface="メイリオ" panose="020B0604030504040204" pitchFamily="50" charset="-128"/>
                <a:ea typeface="メイリオ" panose="020B0604030504040204" pitchFamily="50" charset="-128"/>
              </a:rPr>
              <a:t>】</a:t>
            </a:r>
            <a:endParaRPr lang="ja-JP" altLang="en-US" sz="1600"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E4274684-F3C1-CC05-9E44-B60ADC0F2C63}"/>
              </a:ext>
            </a:extLst>
          </p:cNvPr>
          <p:cNvGrpSpPr>
            <a:grpSpLocks noChangeAspect="1"/>
          </p:cNvGrpSpPr>
          <p:nvPr/>
        </p:nvGrpSpPr>
        <p:grpSpPr>
          <a:xfrm>
            <a:off x="130096" y="3544591"/>
            <a:ext cx="2303269" cy="2332681"/>
            <a:chOff x="395537" y="3540834"/>
            <a:chExt cx="2520279" cy="2552462"/>
          </a:xfrm>
        </p:grpSpPr>
        <p:pic>
          <p:nvPicPr>
            <p:cNvPr id="1026" name="図 1">
              <a:extLst>
                <a:ext uri="{FF2B5EF4-FFF2-40B4-BE49-F238E27FC236}">
                  <a16:creationId xmlns:a16="http://schemas.microsoft.com/office/drawing/2014/main" id="{0154EE45-49D4-B51E-7E0A-68B3040CFC0C}"/>
                </a:ext>
              </a:extLst>
            </p:cNvPr>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395537" y="3540834"/>
              <a:ext cx="2520279" cy="25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
              <a:extLst>
                <a:ext uri="{FF2B5EF4-FFF2-40B4-BE49-F238E27FC236}">
                  <a16:creationId xmlns:a16="http://schemas.microsoft.com/office/drawing/2014/main" id="{55B2FA54-E4D0-C99C-EFDB-798C05FCAFDB}"/>
                </a:ext>
              </a:extLst>
            </p:cNvPr>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943640" y="4630154"/>
              <a:ext cx="1656951" cy="1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
              <a:extLst>
                <a:ext uri="{FF2B5EF4-FFF2-40B4-BE49-F238E27FC236}">
                  <a16:creationId xmlns:a16="http://schemas.microsoft.com/office/drawing/2014/main" id="{55585BE0-1017-DB09-D13E-39052E9B1073}"/>
                </a:ext>
              </a:extLst>
            </p:cNvPr>
            <p:cNvPicPr>
              <a:picLocks noChangeAspect="1" noChangeArrowheads="1"/>
            </p:cNvPicPr>
            <p:nvPr/>
          </p:nvPicPr>
          <p:blipFill rotWithShape="1">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2843808" y="5877272"/>
              <a:ext cx="7200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図 1">
            <a:extLst>
              <a:ext uri="{FF2B5EF4-FFF2-40B4-BE49-F238E27FC236}">
                <a16:creationId xmlns:a16="http://schemas.microsoft.com/office/drawing/2014/main" id="{5A964A90-96C8-B8D7-96B9-150E849CD30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26053"/>
          <a:stretch>
            <a:fillRect/>
          </a:stretch>
        </p:blipFill>
        <p:spPr bwMode="auto">
          <a:xfrm>
            <a:off x="6149784" y="3423760"/>
            <a:ext cx="2814704" cy="26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40582048-5786-F13F-71B2-36F11D2A28B5}"/>
              </a:ext>
            </a:extLst>
          </p:cNvPr>
          <p:cNvSpPr/>
          <p:nvPr/>
        </p:nvSpPr>
        <p:spPr>
          <a:xfrm>
            <a:off x="6055836" y="3068960"/>
            <a:ext cx="3052668" cy="359979"/>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1400" b="1" dirty="0">
                <a:latin typeface="メイリオ" panose="020B0604030504040204" pitchFamily="50" charset="-128"/>
                <a:ea typeface="メイリオ" panose="020B0604030504040204" pitchFamily="50" charset="-128"/>
              </a:rPr>
              <a:t>【</a:t>
            </a:r>
            <a:r>
              <a:rPr lang="ja-JP" altLang="ja-JP" sz="1400" b="1" kern="100" dirty="0">
                <a:effectLst/>
                <a:ea typeface="ＭＳ ゴシック" panose="020B0609070205080204" pitchFamily="49" charset="-128"/>
                <a:cs typeface="Times New Roman" panose="02020603050405020304" pitchFamily="18" charset="0"/>
              </a:rPr>
              <a:t>地方圏での生産緑地制度導入実績</a:t>
            </a:r>
            <a:r>
              <a:rPr lang="en-US" altLang="ja-JP" sz="1400" b="1" dirty="0">
                <a:latin typeface="メイリオ" panose="020B0604030504040204" pitchFamily="50" charset="-128"/>
                <a:ea typeface="メイリオ" panose="020B0604030504040204" pitchFamily="50" charset="-128"/>
              </a:rPr>
              <a:t>】</a:t>
            </a:r>
            <a:endParaRPr lang="ja-JP" altLang="en-US" sz="1400" b="1"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B7F714CB-33E8-F8C7-1A5F-5FE6B8437D48}"/>
              </a:ext>
            </a:extLst>
          </p:cNvPr>
          <p:cNvGrpSpPr>
            <a:grpSpLocks noChangeAspect="1"/>
          </p:cNvGrpSpPr>
          <p:nvPr/>
        </p:nvGrpSpPr>
        <p:grpSpPr>
          <a:xfrm>
            <a:off x="2531351" y="3505268"/>
            <a:ext cx="3455674" cy="2402640"/>
            <a:chOff x="876190" y="3415010"/>
            <a:chExt cx="4603274" cy="2968035"/>
          </a:xfrm>
        </p:grpSpPr>
        <p:pic>
          <p:nvPicPr>
            <p:cNvPr id="1028" name="図 1">
              <a:extLst>
                <a:ext uri="{FF2B5EF4-FFF2-40B4-BE49-F238E27FC236}">
                  <a16:creationId xmlns:a16="http://schemas.microsoft.com/office/drawing/2014/main" id="{84470499-0BA4-590F-12DC-C66495CD007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654"/>
            <a:stretch/>
          </p:blipFill>
          <p:spPr bwMode="auto">
            <a:xfrm>
              <a:off x="876190" y="3415010"/>
              <a:ext cx="4602147" cy="2968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図 1">
              <a:extLst>
                <a:ext uri="{FF2B5EF4-FFF2-40B4-BE49-F238E27FC236}">
                  <a16:creationId xmlns:a16="http://schemas.microsoft.com/office/drawing/2014/main" id="{46B3AC61-C0FE-4583-5E86-E88AFE26BA8C}"/>
                </a:ext>
              </a:extLst>
            </p:cNvPr>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73464" y="5656502"/>
              <a:ext cx="306000" cy="40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角丸四角形吹き出し 21">
            <a:extLst>
              <a:ext uri="{FF2B5EF4-FFF2-40B4-BE49-F238E27FC236}">
                <a16:creationId xmlns:a16="http://schemas.microsoft.com/office/drawing/2014/main" id="{F98E5CDE-C941-A07E-7A4B-FE24A8009D24}"/>
              </a:ext>
            </a:extLst>
          </p:cNvPr>
          <p:cNvSpPr/>
          <p:nvPr/>
        </p:nvSpPr>
        <p:spPr>
          <a:xfrm>
            <a:off x="130097" y="5992924"/>
            <a:ext cx="4369896" cy="747387"/>
          </a:xfrm>
          <a:prstGeom prst="wedgeRoundRectCallout">
            <a:avLst>
              <a:gd name="adj1" fmla="val -22871"/>
              <a:gd name="adj2" fmla="val -108627"/>
              <a:gd name="adj3" fmla="val 16667"/>
            </a:avLst>
          </a:prstGeom>
          <a:solidFill>
            <a:srgbClr val="FFEFF3"/>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a:lnSpc>
                <a:spcPct val="120000"/>
              </a:lnSpc>
            </a:pPr>
            <a:r>
              <a:rPr lang="en-US" altLang="ja-JP" sz="1400" b="1" u="sng" dirty="0">
                <a:solidFill>
                  <a:srgbClr val="FF0000"/>
                </a:solidFill>
                <a:latin typeface="メイリオ" pitchFamily="50" charset="-128"/>
                <a:ea typeface="メイリオ" pitchFamily="50" charset="-128"/>
                <a:cs typeface="メイリオ" pitchFamily="50" charset="-128"/>
              </a:rPr>
              <a:t>2032</a:t>
            </a:r>
            <a:r>
              <a:rPr lang="ja-JP" altLang="en-US" sz="1400" b="1" u="sng" dirty="0">
                <a:solidFill>
                  <a:srgbClr val="FF0000"/>
                </a:solidFill>
                <a:latin typeface="メイリオ" pitchFamily="50" charset="-128"/>
                <a:ea typeface="メイリオ" pitchFamily="50" charset="-128"/>
                <a:cs typeface="メイリオ" pitchFamily="50" charset="-128"/>
              </a:rPr>
              <a:t>年の指定期限を見据え、現在の農家組合員やその後継者がより多くの再指定を選択するよう働きかけ、あわせて必要な環境整備を求めることが必要。</a:t>
            </a:r>
            <a:endParaRPr lang="en-US" altLang="ja-JP" sz="1400" b="1" u="sng" dirty="0">
              <a:solidFill>
                <a:srgbClr val="FF0000"/>
              </a:solidFill>
              <a:latin typeface="メイリオ" pitchFamily="50" charset="-128"/>
              <a:ea typeface="メイリオ" pitchFamily="50" charset="-128"/>
              <a:cs typeface="メイリオ" pitchFamily="50" charset="-128"/>
            </a:endParaRPr>
          </a:p>
        </p:txBody>
      </p:sp>
      <p:sp>
        <p:nvSpPr>
          <p:cNvPr id="19" name="正方形/長方形 18">
            <a:extLst>
              <a:ext uri="{FF2B5EF4-FFF2-40B4-BE49-F238E27FC236}">
                <a16:creationId xmlns:a16="http://schemas.microsoft.com/office/drawing/2014/main" id="{E581B887-B2EE-EEB8-0A79-25DE2125FF98}"/>
              </a:ext>
            </a:extLst>
          </p:cNvPr>
          <p:cNvSpPr/>
          <p:nvPr/>
        </p:nvSpPr>
        <p:spPr>
          <a:xfrm>
            <a:off x="159420" y="3529500"/>
            <a:ext cx="541674" cy="179990"/>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ja-JP" sz="1000" b="1" kern="100" dirty="0">
                <a:effectLst/>
                <a:ea typeface="ＭＳ ゴシック" panose="020B0609070205080204" pitchFamily="49" charset="-128"/>
                <a:cs typeface="Times New Roman" panose="02020603050405020304" pitchFamily="18" charset="0"/>
              </a:rPr>
              <a:t>（</a:t>
            </a:r>
            <a:r>
              <a:rPr lang="ja-JP" altLang="en-US" sz="1000" b="1" kern="100" dirty="0">
                <a:effectLst/>
                <a:ea typeface="ＭＳ ゴシック" panose="020B0609070205080204" pitchFamily="49" charset="-128"/>
                <a:cs typeface="Times New Roman" panose="02020603050405020304" pitchFamily="18" charset="0"/>
              </a:rPr>
              <a:t>全国</a:t>
            </a:r>
            <a:r>
              <a:rPr lang="ja-JP" altLang="ja-JP" sz="1000" b="1" kern="100" dirty="0">
                <a:effectLst/>
                <a:ea typeface="ＭＳ ゴシック" panose="020B0609070205080204" pitchFamily="49" charset="-128"/>
                <a:cs typeface="Times New Roman" panose="02020603050405020304" pitchFamily="18" charset="0"/>
              </a:rPr>
              <a:t>）</a:t>
            </a:r>
            <a:endParaRPr lang="ja-JP" altLang="en-US" sz="1000" b="1" dirty="0">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A4696AC-82A6-3C6B-3E0E-7FBC7B120289}"/>
              </a:ext>
            </a:extLst>
          </p:cNvPr>
          <p:cNvSpPr/>
          <p:nvPr/>
        </p:nvSpPr>
        <p:spPr>
          <a:xfrm>
            <a:off x="3920733" y="3550643"/>
            <a:ext cx="936104" cy="176846"/>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ja-JP" sz="1000" b="1" kern="100" dirty="0">
                <a:effectLst/>
                <a:ea typeface="ＭＳ ゴシック" panose="020B0609070205080204" pitchFamily="49" charset="-128"/>
                <a:cs typeface="Times New Roman" panose="02020603050405020304" pitchFamily="18" charset="0"/>
              </a:rPr>
              <a:t>（</a:t>
            </a:r>
            <a:r>
              <a:rPr lang="ja-JP" altLang="en-US" sz="1000" b="1" kern="100" dirty="0">
                <a:effectLst/>
                <a:ea typeface="ＭＳ ゴシック" panose="020B0609070205080204" pitchFamily="49" charset="-128"/>
                <a:cs typeface="Times New Roman" panose="02020603050405020304" pitchFamily="18" charset="0"/>
              </a:rPr>
              <a:t>都道府県別</a:t>
            </a:r>
            <a:r>
              <a:rPr lang="ja-JP" altLang="ja-JP" sz="1000" b="1" kern="100" dirty="0">
                <a:effectLst/>
                <a:ea typeface="ＭＳ ゴシック" panose="020B0609070205080204" pitchFamily="49" charset="-128"/>
                <a:cs typeface="Times New Roman" panose="02020603050405020304" pitchFamily="18" charset="0"/>
              </a:rPr>
              <a:t>）</a:t>
            </a:r>
            <a:endParaRPr lang="ja-JP" altLang="en-US" sz="1000"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E169445A-2B12-D137-2071-B658894974E1}"/>
              </a:ext>
            </a:extLst>
          </p:cNvPr>
          <p:cNvSpPr txBox="1"/>
          <p:nvPr/>
        </p:nvSpPr>
        <p:spPr>
          <a:xfrm>
            <a:off x="4569809" y="5948348"/>
            <a:ext cx="1416370" cy="461665"/>
          </a:xfrm>
          <a:prstGeom prst="rect">
            <a:avLst/>
          </a:prstGeom>
          <a:noFill/>
        </p:spPr>
        <p:txBody>
          <a:bodyPr wrap="square">
            <a:spAutoFit/>
          </a:bodyPr>
          <a:lstStyle/>
          <a:p>
            <a:r>
              <a:rPr lang="ja-JP" altLang="ja-JP" sz="800" kern="100" dirty="0">
                <a:effectLst/>
                <a:latin typeface="+mj-ea"/>
                <a:ea typeface="+mj-ea"/>
                <a:cs typeface="Times New Roman" panose="02020603050405020304" pitchFamily="18" charset="0"/>
              </a:rPr>
              <a:t>出典：国土交通省</a:t>
            </a:r>
            <a:r>
              <a:rPr lang="en-US" altLang="ja-JP" sz="800" kern="100" dirty="0">
                <a:effectLst/>
                <a:latin typeface="+mj-ea"/>
                <a:ea typeface="+mj-ea"/>
                <a:cs typeface="Times New Roman" panose="02020603050405020304" pitchFamily="18" charset="0"/>
              </a:rPr>
              <a:t>(2022)</a:t>
            </a:r>
          </a:p>
          <a:p>
            <a:r>
              <a:rPr lang="ja-JP" altLang="ja-JP" sz="800" kern="100" dirty="0">
                <a:effectLst/>
                <a:latin typeface="+mj-ea"/>
                <a:ea typeface="+mj-ea"/>
                <a:cs typeface="Times New Roman" panose="02020603050405020304" pitchFamily="18" charset="0"/>
              </a:rPr>
              <a:t>「特定生産緑地の指定状況</a:t>
            </a:r>
            <a:endParaRPr lang="en-US" altLang="ja-JP" sz="800" kern="100" dirty="0">
              <a:effectLst/>
              <a:latin typeface="+mj-ea"/>
              <a:ea typeface="+mj-ea"/>
              <a:cs typeface="Times New Roman" panose="02020603050405020304" pitchFamily="18" charset="0"/>
            </a:endParaRPr>
          </a:p>
          <a:p>
            <a:r>
              <a:rPr lang="ja-JP" altLang="en-US" sz="800" kern="100" dirty="0">
                <a:latin typeface="+mj-ea"/>
                <a:ea typeface="+mj-ea"/>
                <a:cs typeface="Times New Roman" panose="02020603050405020304" pitchFamily="18" charset="0"/>
              </a:rPr>
              <a:t>　</a:t>
            </a:r>
            <a:r>
              <a:rPr lang="ja-JP" altLang="ja-JP" sz="800" kern="100" dirty="0">
                <a:effectLst/>
                <a:latin typeface="+mj-ea"/>
                <a:ea typeface="+mj-ea"/>
                <a:cs typeface="Times New Roman" panose="02020603050405020304" pitchFamily="18" charset="0"/>
              </a:rPr>
              <a:t>【面積・割合】</a:t>
            </a:r>
            <a:r>
              <a:rPr lang="ja-JP" altLang="en-US" sz="800" kern="100" dirty="0">
                <a:effectLst/>
                <a:latin typeface="+mj-ea"/>
                <a:ea typeface="+mj-ea"/>
                <a:cs typeface="Times New Roman" panose="02020603050405020304" pitchFamily="18" charset="0"/>
              </a:rPr>
              <a:t>」</a:t>
            </a:r>
            <a:endParaRPr lang="ja-JP" altLang="en-US" sz="800" dirty="0">
              <a:latin typeface="+mj-ea"/>
              <a:ea typeface="+mj-ea"/>
            </a:endParaRPr>
          </a:p>
        </p:txBody>
      </p:sp>
      <p:sp>
        <p:nvSpPr>
          <p:cNvPr id="25" name="テキスト ボックス 24">
            <a:extLst>
              <a:ext uri="{FF2B5EF4-FFF2-40B4-BE49-F238E27FC236}">
                <a16:creationId xmlns:a16="http://schemas.microsoft.com/office/drawing/2014/main" id="{6A52D0FF-1FB9-12BE-F24B-0EABFF9EFD51}"/>
              </a:ext>
            </a:extLst>
          </p:cNvPr>
          <p:cNvSpPr txBox="1"/>
          <p:nvPr/>
        </p:nvSpPr>
        <p:spPr>
          <a:xfrm>
            <a:off x="6055994" y="6093295"/>
            <a:ext cx="3001405" cy="707886"/>
          </a:xfrm>
          <a:prstGeom prst="rect">
            <a:avLst/>
          </a:prstGeom>
          <a:noFill/>
        </p:spPr>
        <p:txBody>
          <a:bodyPr wrap="square">
            <a:spAutoFit/>
          </a:bodyPr>
          <a:lstStyle/>
          <a:p>
            <a:r>
              <a:rPr lang="ja-JP" altLang="en-US" sz="800" kern="100" dirty="0">
                <a:effectLst/>
                <a:latin typeface="+mj-ea"/>
                <a:ea typeface="+mj-ea"/>
                <a:cs typeface="Times New Roman" panose="02020603050405020304" pitchFamily="18" charset="0"/>
              </a:rPr>
              <a:t>出典：国土交通省（</a:t>
            </a:r>
            <a:r>
              <a:rPr lang="en-US" altLang="ja-JP" sz="800" kern="100" dirty="0">
                <a:effectLst/>
                <a:latin typeface="+mj-ea"/>
                <a:ea typeface="+mj-ea"/>
                <a:cs typeface="Times New Roman" panose="02020603050405020304" pitchFamily="18" charset="0"/>
              </a:rPr>
              <a:t>2021</a:t>
            </a:r>
            <a:r>
              <a:rPr lang="ja-JP" altLang="en-US" sz="800" kern="100" dirty="0">
                <a:effectLst/>
                <a:latin typeface="+mj-ea"/>
                <a:ea typeface="+mj-ea"/>
                <a:cs typeface="Times New Roman" panose="02020603050405020304" pitchFamily="18" charset="0"/>
              </a:rPr>
              <a:t>）「都市計画現況調査」</a:t>
            </a:r>
            <a:endParaRPr lang="en-US" altLang="ja-JP" sz="800" kern="100" dirty="0">
              <a:effectLst/>
              <a:latin typeface="+mj-ea"/>
              <a:ea typeface="+mj-ea"/>
              <a:cs typeface="Times New Roman" panose="02020603050405020304" pitchFamily="18" charset="0"/>
            </a:endParaRPr>
          </a:p>
          <a:p>
            <a:r>
              <a:rPr lang="en-US" altLang="ja-JP" sz="800" kern="100" dirty="0">
                <a:effectLst/>
                <a:latin typeface="+mj-ea"/>
                <a:ea typeface="+mj-ea"/>
                <a:cs typeface="Times New Roman" panose="02020603050405020304" pitchFamily="18" charset="0"/>
              </a:rPr>
              <a:t>※2022</a:t>
            </a:r>
            <a:r>
              <a:rPr lang="ja-JP" altLang="en-US" sz="800" kern="100" dirty="0">
                <a:effectLst/>
                <a:latin typeface="+mj-ea"/>
                <a:ea typeface="+mj-ea"/>
                <a:cs typeface="Times New Roman" panose="02020603050405020304" pitchFamily="18" charset="0"/>
              </a:rPr>
              <a:t>年度に制度が導入された宇都宮と岐阜市は</a:t>
            </a:r>
            <a:r>
              <a:rPr lang="en-US" altLang="ja-JP" sz="800" kern="100" dirty="0">
                <a:effectLst/>
                <a:latin typeface="+mj-ea"/>
                <a:ea typeface="+mj-ea"/>
                <a:cs typeface="Times New Roman" panose="02020603050405020304" pitchFamily="18" charset="0"/>
              </a:rPr>
              <a:t>2022</a:t>
            </a:r>
            <a:r>
              <a:rPr lang="ja-JP" altLang="en-US" sz="800" kern="100" dirty="0">
                <a:effectLst/>
                <a:latin typeface="+mj-ea"/>
                <a:ea typeface="+mj-ea"/>
                <a:cs typeface="Times New Roman" panose="02020603050405020304" pitchFamily="18" charset="0"/>
              </a:rPr>
              <a:t>年</a:t>
            </a:r>
            <a:r>
              <a:rPr lang="en-US" altLang="ja-JP" sz="800" kern="100" dirty="0">
                <a:effectLst/>
                <a:latin typeface="+mj-ea"/>
                <a:ea typeface="+mj-ea"/>
                <a:cs typeface="Times New Roman" panose="02020603050405020304" pitchFamily="18" charset="0"/>
              </a:rPr>
              <a:t>12</a:t>
            </a:r>
            <a:r>
              <a:rPr lang="ja-JP" altLang="en-US" sz="800" kern="100" dirty="0">
                <a:effectLst/>
                <a:latin typeface="+mj-ea"/>
                <a:ea typeface="+mj-ea"/>
                <a:cs typeface="Times New Roman" panose="02020603050405020304" pitchFamily="18" charset="0"/>
              </a:rPr>
              <a:t>月末現在のデータを記載したが、合計には加えていない　</a:t>
            </a:r>
            <a:endParaRPr lang="en-US" altLang="ja-JP" sz="800" kern="100" dirty="0">
              <a:effectLst/>
              <a:latin typeface="+mj-ea"/>
              <a:ea typeface="+mj-ea"/>
              <a:cs typeface="Times New Roman" panose="02020603050405020304" pitchFamily="18" charset="0"/>
            </a:endParaRPr>
          </a:p>
          <a:p>
            <a:r>
              <a:rPr lang="en-US" altLang="ja-JP" sz="800" kern="100" dirty="0">
                <a:latin typeface="+mj-ea"/>
                <a:ea typeface="+mj-ea"/>
                <a:cs typeface="Times New Roman" panose="02020603050405020304" pitchFamily="18" charset="0"/>
              </a:rPr>
              <a:t>※</a:t>
            </a:r>
            <a:r>
              <a:rPr lang="ja-JP" altLang="en-US" sz="800" kern="100" dirty="0">
                <a:latin typeface="+mj-ea"/>
                <a:ea typeface="+mj-ea"/>
                <a:cs typeface="Times New Roman" panose="02020603050405020304" pitchFamily="18" charset="0"/>
              </a:rPr>
              <a:t>上記に加え、現在</a:t>
            </a:r>
            <a:r>
              <a:rPr lang="ja-JP" altLang="en-US" sz="800" b="1" kern="100" dirty="0">
                <a:latin typeface="+mj-ea"/>
                <a:ea typeface="+mj-ea"/>
                <a:cs typeface="Times New Roman" panose="02020603050405020304" pitchFamily="18" charset="0"/>
              </a:rPr>
              <a:t>、</a:t>
            </a:r>
            <a:r>
              <a:rPr lang="ja-JP" altLang="en-US" sz="800" b="1" u="sng" kern="100" dirty="0">
                <a:latin typeface="+mj-ea"/>
                <a:ea typeface="+mj-ea"/>
                <a:cs typeface="Times New Roman" panose="02020603050405020304" pitchFamily="18" charset="0"/>
              </a:rPr>
              <a:t>松山市において行政・</a:t>
            </a:r>
            <a:r>
              <a:rPr lang="en-US" altLang="ja-JP" sz="800" b="1" u="sng" kern="100" dirty="0">
                <a:latin typeface="+mj-ea"/>
                <a:ea typeface="+mj-ea"/>
                <a:cs typeface="Times New Roman" panose="02020603050405020304" pitchFamily="18" charset="0"/>
              </a:rPr>
              <a:t>JA</a:t>
            </a:r>
            <a:r>
              <a:rPr lang="ja-JP" altLang="en-US" sz="800" b="1" u="sng" kern="100" dirty="0">
                <a:latin typeface="+mj-ea"/>
                <a:ea typeface="+mj-ea"/>
                <a:cs typeface="Times New Roman" panose="02020603050405020304" pitchFamily="18" charset="0"/>
              </a:rPr>
              <a:t>・中央会等による制度導入にかかる共同研究会</a:t>
            </a:r>
            <a:r>
              <a:rPr lang="ja-JP" altLang="en-US" sz="800" kern="100" dirty="0">
                <a:latin typeface="+mj-ea"/>
                <a:ea typeface="+mj-ea"/>
                <a:cs typeface="Times New Roman" panose="02020603050405020304" pitchFamily="18" charset="0"/>
              </a:rPr>
              <a:t>が進められている。</a:t>
            </a:r>
            <a:endParaRPr lang="ja-JP" altLang="en-US" sz="800" dirty="0">
              <a:latin typeface="+mj-ea"/>
              <a:ea typeface="+mj-ea"/>
            </a:endParaRPr>
          </a:p>
        </p:txBody>
      </p:sp>
    </p:spTree>
    <p:extLst>
      <p:ext uri="{BB962C8B-B14F-4D97-AF65-F5344CB8AC3E}">
        <p14:creationId xmlns:p14="http://schemas.microsoft.com/office/powerpoint/2010/main" val="2816795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AC0CF3E3-977F-49A5-8EC7-B81E16CC7256}" type="slidenum">
              <a:rPr kumimoji="1" lang="ja-JP" altLang="en-US" smtClean="0"/>
              <a:pPr/>
              <a:t>64</a:t>
            </a:fld>
            <a:endParaRPr kumimoji="1" lang="ja-JP" altLang="en-US"/>
          </a:p>
        </p:txBody>
      </p:sp>
      <p:sp>
        <p:nvSpPr>
          <p:cNvPr id="6" name="テキスト ボックス 5">
            <a:extLst>
              <a:ext uri="{FF2B5EF4-FFF2-40B4-BE49-F238E27FC236}">
                <a16:creationId xmlns:a16="http://schemas.microsoft.com/office/drawing/2014/main" id="{5F18E429-0B32-9D18-F7FB-389CA937AFF2}"/>
              </a:ext>
            </a:extLst>
          </p:cNvPr>
          <p:cNvSpPr txBox="1"/>
          <p:nvPr/>
        </p:nvSpPr>
        <p:spPr>
          <a:xfrm>
            <a:off x="0" y="0"/>
            <a:ext cx="9144000" cy="461665"/>
          </a:xfrm>
          <a:prstGeom prst="rect">
            <a:avLst/>
          </a:prstGeom>
          <a:noFill/>
        </p:spPr>
        <p:txBody>
          <a:bodyPr wrap="square" rtlCol="0">
            <a:spAutoFit/>
          </a:bodyPr>
          <a:lstStyle/>
          <a:p>
            <a:r>
              <a:rPr lang="en-US" altLang="ja-JP" sz="2400" dirty="0">
                <a:latin typeface="HGS創英角ｺﾞｼｯｸUB" pitchFamily="50" charset="-128"/>
                <a:ea typeface="HGS創英角ｺﾞｼｯｸUB" pitchFamily="50" charset="-128"/>
              </a:rPr>
              <a:t>【</a:t>
            </a:r>
            <a:r>
              <a:rPr lang="ja-JP" altLang="en-US" sz="2400" dirty="0">
                <a:latin typeface="HGS創英角ｺﾞｼｯｸUB" pitchFamily="50" charset="-128"/>
                <a:ea typeface="HGS創英角ｺﾞｼｯｸUB" pitchFamily="50" charset="-128"/>
              </a:rPr>
              <a:t>今後の主な日程等（想定）</a:t>
            </a:r>
            <a:r>
              <a:rPr lang="en-US" altLang="ja-JP" sz="2400" dirty="0">
                <a:latin typeface="HGS創英角ｺﾞｼｯｸUB" pitchFamily="50" charset="-128"/>
                <a:ea typeface="HGS創英角ｺﾞｼｯｸUB" pitchFamily="50" charset="-128"/>
              </a:rPr>
              <a:t>】</a:t>
            </a:r>
            <a:endParaRPr lang="ja-JP" altLang="en-US" sz="2400" dirty="0">
              <a:latin typeface="HGS創英角ｺﾞｼｯｸUB" pitchFamily="50" charset="-128"/>
              <a:ea typeface="HGS創英角ｺﾞｼｯｸUB" pitchFamily="50" charset="-128"/>
            </a:endParaRPr>
          </a:p>
        </p:txBody>
      </p:sp>
      <p:pic>
        <p:nvPicPr>
          <p:cNvPr id="3" name="図 2">
            <a:extLst>
              <a:ext uri="{FF2B5EF4-FFF2-40B4-BE49-F238E27FC236}">
                <a16:creationId xmlns:a16="http://schemas.microsoft.com/office/drawing/2014/main" id="{1A754C97-9177-A0F1-C47A-3563C5335944}"/>
              </a:ext>
            </a:extLst>
          </p:cNvPr>
          <p:cNvPicPr>
            <a:picLocks noChangeAspect="1"/>
          </p:cNvPicPr>
          <p:nvPr/>
        </p:nvPicPr>
        <p:blipFill>
          <a:blip r:embed="rId2"/>
          <a:stretch>
            <a:fillRect/>
          </a:stretch>
        </p:blipFill>
        <p:spPr>
          <a:xfrm>
            <a:off x="251520" y="548680"/>
            <a:ext cx="8496944" cy="623731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8" name="正方形/長方形 11"/>
          <p:cNvSpPr>
            <a:spLocks noChangeArrowheads="1"/>
          </p:cNvSpPr>
          <p:nvPr/>
        </p:nvSpPr>
        <p:spPr bwMode="auto">
          <a:xfrm>
            <a:off x="45740" y="78667"/>
            <a:ext cx="8182912" cy="461665"/>
          </a:xfrm>
          <a:prstGeom prst="rect">
            <a:avLst/>
          </a:prstGeom>
          <a:noFill/>
          <a:ln w="9525">
            <a:noFill/>
            <a:miter lim="800000"/>
            <a:headEnd/>
            <a:tailEnd/>
          </a:ln>
        </p:spPr>
        <p:txBody>
          <a:bodyPr wrap="square">
            <a:spAutoFit/>
          </a:bodyPr>
          <a:lstStyle/>
          <a:p>
            <a:r>
              <a:rPr lang="ja-JP" altLang="en-US" sz="2400" dirty="0">
                <a:solidFill>
                  <a:prstClr val="black"/>
                </a:solidFill>
                <a:latin typeface="HGS創英角ｺﾞｼｯｸUB" pitchFamily="50" charset="-128"/>
                <a:ea typeface="HGS創英角ｺﾞｼｯｸUB" pitchFamily="50" charset="-128"/>
              </a:rPr>
              <a:t>ＪＡグループに認められた各種特例と政策支援の重要性</a:t>
            </a:r>
            <a:endParaRPr lang="en-US" altLang="ja-JP" sz="2400" dirty="0">
              <a:solidFill>
                <a:prstClr val="black"/>
              </a:solidFill>
              <a:latin typeface="HGS創英角ｺﾞｼｯｸUB" pitchFamily="50" charset="-128"/>
              <a:ea typeface="HGS創英角ｺﾞｼｯｸUB" pitchFamily="50" charset="-128"/>
            </a:endParaRPr>
          </a:p>
        </p:txBody>
      </p:sp>
      <p:sp>
        <p:nvSpPr>
          <p:cNvPr id="2" name="スライド番号プレースホルダー 1">
            <a:extLst>
              <a:ext uri="{FF2B5EF4-FFF2-40B4-BE49-F238E27FC236}">
                <a16:creationId xmlns:a16="http://schemas.microsoft.com/office/drawing/2014/main" id="{354F3B83-FBEC-3C95-3055-38E8FC95861A}"/>
              </a:ext>
            </a:extLst>
          </p:cNvPr>
          <p:cNvSpPr>
            <a:spLocks noGrp="1"/>
          </p:cNvSpPr>
          <p:nvPr>
            <p:ph type="sldNum" sz="quarter" idx="12"/>
          </p:nvPr>
        </p:nvSpPr>
        <p:spPr>
          <a:xfrm>
            <a:off x="7010400" y="6450011"/>
            <a:ext cx="2133600" cy="365125"/>
          </a:xfrm>
        </p:spPr>
        <p:txBody>
          <a:bodyPr/>
          <a:lstStyle/>
          <a:p>
            <a:fld id="{26BC72AB-1A91-404D-9235-FADD9D08ACB3}" type="slidenum">
              <a:rPr kumimoji="1" lang="ja-JP" altLang="en-US" smtClean="0"/>
              <a:pPr/>
              <a:t>6</a:t>
            </a:fld>
            <a:endParaRPr kumimoji="1" lang="ja-JP" altLang="en-US" dirty="0"/>
          </a:p>
        </p:txBody>
      </p:sp>
      <p:grpSp>
        <p:nvGrpSpPr>
          <p:cNvPr id="11" name="グループ化 10">
            <a:extLst>
              <a:ext uri="{FF2B5EF4-FFF2-40B4-BE49-F238E27FC236}">
                <a16:creationId xmlns:a16="http://schemas.microsoft.com/office/drawing/2014/main" id="{307113E0-11B4-B5AE-4E1B-51370C6FF749}"/>
              </a:ext>
            </a:extLst>
          </p:cNvPr>
          <p:cNvGrpSpPr/>
          <p:nvPr/>
        </p:nvGrpSpPr>
        <p:grpSpPr>
          <a:xfrm>
            <a:off x="3545289" y="3495631"/>
            <a:ext cx="1902236" cy="1394546"/>
            <a:chOff x="5839400" y="4404126"/>
            <a:chExt cx="1586866" cy="1202680"/>
          </a:xfrm>
        </p:grpSpPr>
        <p:sp>
          <p:nvSpPr>
            <p:cNvPr id="12" name="テキスト ボックス 11">
              <a:extLst>
                <a:ext uri="{FF2B5EF4-FFF2-40B4-BE49-F238E27FC236}">
                  <a16:creationId xmlns:a16="http://schemas.microsoft.com/office/drawing/2014/main" id="{9D11B7D7-27C8-568C-E562-451461CA06F3}"/>
                </a:ext>
              </a:extLst>
            </p:cNvPr>
            <p:cNvSpPr txBox="1"/>
            <p:nvPr/>
          </p:nvSpPr>
          <p:spPr>
            <a:xfrm>
              <a:off x="5839400" y="5237474"/>
              <a:ext cx="1586866" cy="369332"/>
            </a:xfrm>
            <a:prstGeom prst="rect">
              <a:avLst/>
            </a:prstGeom>
            <a:noFill/>
          </p:spPr>
          <p:txBody>
            <a:bodyPr wrap="square" rtlCol="0">
              <a:spAutoFit/>
            </a:bodyPr>
            <a:lstStyle/>
            <a:p>
              <a:pPr algn="ctr"/>
              <a:r>
                <a:rPr kumimoji="1" lang="en-US" altLang="ja-JP" b="1" dirty="0">
                  <a:latin typeface="メイリオ" panose="020B0604030504040204" pitchFamily="50" charset="-128"/>
                  <a:ea typeface="メイリオ" panose="020B0604030504040204" pitchFamily="50" charset="-128"/>
                </a:rPr>
                <a:t>JA</a:t>
              </a:r>
              <a:r>
                <a:rPr kumimoji="1" lang="ja-JP" altLang="en-US" b="1" dirty="0">
                  <a:latin typeface="メイリオ" panose="020B0604030504040204" pitchFamily="50" charset="-128"/>
                  <a:ea typeface="メイリオ" panose="020B0604030504040204" pitchFamily="50" charset="-128"/>
                </a:rPr>
                <a:t>グループ</a:t>
              </a:r>
            </a:p>
          </p:txBody>
        </p:sp>
        <p:pic>
          <p:nvPicPr>
            <p:cNvPr id="13" name="Picture 4" descr="\\sv-files\県中公開\A_総務企画課\E01_中央会コンプラ・JAマーク関連\JAマーク\JAマーク_紙印刷用\JAマーク_紙印刷用.gif">
              <a:extLst>
                <a:ext uri="{FF2B5EF4-FFF2-40B4-BE49-F238E27FC236}">
                  <a16:creationId xmlns:a16="http://schemas.microsoft.com/office/drawing/2014/main" id="{E5766B39-8B26-9F8D-1A74-20C6123FF37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88526" y="4404126"/>
              <a:ext cx="1218861" cy="770363"/>
            </a:xfrm>
            <a:prstGeom prst="rect">
              <a:avLst/>
            </a:prstGeom>
            <a:noFill/>
            <a:ln w="9525">
              <a:noFill/>
              <a:miter lim="800000"/>
              <a:headEnd/>
              <a:tailEnd/>
            </a:ln>
          </p:spPr>
        </p:pic>
      </p:grpSp>
      <p:sp>
        <p:nvSpPr>
          <p:cNvPr id="17" name="角丸四角形 16">
            <a:extLst>
              <a:ext uri="{FF2B5EF4-FFF2-40B4-BE49-F238E27FC236}">
                <a16:creationId xmlns:a16="http://schemas.microsoft.com/office/drawing/2014/main" id="{81853149-A32E-C740-BD09-41D0BB35D884}"/>
              </a:ext>
            </a:extLst>
          </p:cNvPr>
          <p:cNvSpPr/>
          <p:nvPr/>
        </p:nvSpPr>
        <p:spPr bwMode="auto">
          <a:xfrm>
            <a:off x="150530" y="3446347"/>
            <a:ext cx="2794193" cy="853113"/>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a:buFont typeface="Arial" charset="0"/>
              <a:buNone/>
              <a:defRPr/>
            </a:pPr>
            <a:r>
              <a:rPr kumimoji="1" lang="ja-JP" altLang="en-US" dirty="0">
                <a:solidFill>
                  <a:srgbClr val="FF0000"/>
                </a:solidFill>
              </a:rPr>
              <a:t>法人税率の軽減</a:t>
            </a:r>
            <a:r>
              <a:rPr kumimoji="1" lang="ja-JP" altLang="en-US" dirty="0"/>
              <a:t>等</a:t>
            </a:r>
            <a:endParaRPr kumimoji="1" lang="en-US" altLang="ja-JP" dirty="0"/>
          </a:p>
          <a:p>
            <a:pPr algn="ctr">
              <a:buFont typeface="Arial" charset="0"/>
              <a:buNone/>
              <a:defRPr/>
            </a:pPr>
            <a:r>
              <a:rPr lang="ja-JP" altLang="en-US" dirty="0"/>
              <a:t>（</a:t>
            </a:r>
            <a:r>
              <a:rPr lang="en-US" altLang="ja-JP" dirty="0"/>
              <a:t>23.2</a:t>
            </a:r>
            <a:r>
              <a:rPr lang="ja-JP" altLang="en-US" dirty="0"/>
              <a:t>％⇒</a:t>
            </a:r>
            <a:r>
              <a:rPr lang="en-US" altLang="ja-JP" dirty="0"/>
              <a:t>19</a:t>
            </a:r>
            <a:r>
              <a:rPr lang="ja-JP" altLang="en-US" dirty="0"/>
              <a:t>％）</a:t>
            </a:r>
            <a:endParaRPr lang="en-US" altLang="ja-JP" dirty="0"/>
          </a:p>
          <a:p>
            <a:pPr algn="ctr">
              <a:buFont typeface="Arial" charset="0"/>
              <a:buNone/>
              <a:defRPr/>
            </a:pPr>
            <a:r>
              <a:rPr lang="en-US" altLang="ja-JP" sz="1200" dirty="0"/>
              <a:t>※</a:t>
            </a:r>
            <a:r>
              <a:rPr lang="ja-JP" altLang="en-US" sz="1200" dirty="0"/>
              <a:t>一部免除</a:t>
            </a:r>
            <a:endParaRPr kumimoji="1" lang="ja-JP" altLang="en-US" dirty="0"/>
          </a:p>
        </p:txBody>
      </p:sp>
      <p:sp>
        <p:nvSpPr>
          <p:cNvPr id="18" name="角丸四角形 16">
            <a:extLst>
              <a:ext uri="{FF2B5EF4-FFF2-40B4-BE49-F238E27FC236}">
                <a16:creationId xmlns:a16="http://schemas.microsoft.com/office/drawing/2014/main" id="{E16B3FC8-4FD4-2B91-3C14-7E81630A67A7}"/>
              </a:ext>
            </a:extLst>
          </p:cNvPr>
          <p:cNvSpPr/>
          <p:nvPr/>
        </p:nvSpPr>
        <p:spPr bwMode="auto">
          <a:xfrm>
            <a:off x="2839036" y="1718652"/>
            <a:ext cx="3356729" cy="853113"/>
          </a:xfrm>
          <a:prstGeom prst="roundRect">
            <a:avLst/>
          </a:prstGeom>
          <a:solidFill>
            <a:schemeClr val="tx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a:buFont typeface="Arial" charset="0"/>
              <a:buNone/>
              <a:defRPr/>
            </a:pPr>
            <a:r>
              <a:rPr kumimoji="1" lang="ja-JP" altLang="en-US" dirty="0">
                <a:solidFill>
                  <a:srgbClr val="FF0000"/>
                </a:solidFill>
              </a:rPr>
              <a:t>出資配当</a:t>
            </a:r>
            <a:r>
              <a:rPr lang="ja-JP" altLang="en-US" dirty="0"/>
              <a:t>：</a:t>
            </a:r>
            <a:r>
              <a:rPr lang="en-US" altLang="ja-JP" dirty="0">
                <a:solidFill>
                  <a:srgbClr val="FF0000"/>
                </a:solidFill>
              </a:rPr>
              <a:t>50</a:t>
            </a:r>
            <a:r>
              <a:rPr lang="ja-JP" altLang="en-US" dirty="0">
                <a:solidFill>
                  <a:srgbClr val="FF0000"/>
                </a:solidFill>
              </a:rPr>
              <a:t>％</a:t>
            </a:r>
            <a:r>
              <a:rPr kumimoji="1" lang="ja-JP" altLang="en-US" dirty="0">
                <a:solidFill>
                  <a:srgbClr val="FF0000"/>
                </a:solidFill>
              </a:rPr>
              <a:t>益金不算入</a:t>
            </a:r>
            <a:endParaRPr kumimoji="1" lang="en-US" altLang="ja-JP" dirty="0">
              <a:solidFill>
                <a:srgbClr val="FF0000"/>
              </a:solidFill>
            </a:endParaRPr>
          </a:p>
          <a:p>
            <a:pPr algn="ctr">
              <a:buFont typeface="Arial" charset="0"/>
              <a:buNone/>
              <a:defRPr/>
            </a:pPr>
            <a:r>
              <a:rPr lang="ja-JP" altLang="en-US" dirty="0">
                <a:solidFill>
                  <a:srgbClr val="FF0000"/>
                </a:solidFill>
              </a:rPr>
              <a:t>事業分量配当</a:t>
            </a:r>
            <a:r>
              <a:rPr lang="ja-JP" altLang="en-US" dirty="0"/>
              <a:t>：</a:t>
            </a:r>
            <a:r>
              <a:rPr lang="ja-JP" altLang="en-US" dirty="0">
                <a:solidFill>
                  <a:srgbClr val="FF0000"/>
                </a:solidFill>
              </a:rPr>
              <a:t>全額損金算入</a:t>
            </a:r>
            <a:endParaRPr kumimoji="1" lang="ja-JP" altLang="en-US" dirty="0">
              <a:solidFill>
                <a:srgbClr val="FF0000"/>
              </a:solidFill>
            </a:endParaRPr>
          </a:p>
        </p:txBody>
      </p:sp>
      <p:sp>
        <p:nvSpPr>
          <p:cNvPr id="19" name="角丸四角形 16">
            <a:extLst>
              <a:ext uri="{FF2B5EF4-FFF2-40B4-BE49-F238E27FC236}">
                <a16:creationId xmlns:a16="http://schemas.microsoft.com/office/drawing/2014/main" id="{46E69AC3-10CE-4220-D9CC-FFD9BF255A42}"/>
              </a:ext>
            </a:extLst>
          </p:cNvPr>
          <p:cNvSpPr/>
          <p:nvPr/>
        </p:nvSpPr>
        <p:spPr bwMode="auto">
          <a:xfrm>
            <a:off x="7448" y="4790493"/>
            <a:ext cx="2441721" cy="853113"/>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buFont typeface="Arial" charset="0"/>
              <a:buNone/>
              <a:defRPr/>
            </a:pPr>
            <a:r>
              <a:rPr kumimoji="1" lang="ja-JP" altLang="en-US" dirty="0"/>
              <a:t>事務所や倉庫、病院の</a:t>
            </a:r>
            <a:r>
              <a:rPr kumimoji="1" lang="ja-JP" altLang="en-US" dirty="0">
                <a:solidFill>
                  <a:srgbClr val="FF0000"/>
                </a:solidFill>
              </a:rPr>
              <a:t>固定資産税は</a:t>
            </a:r>
            <a:endParaRPr kumimoji="1" lang="en-US" altLang="ja-JP" dirty="0">
              <a:solidFill>
                <a:srgbClr val="FF0000"/>
              </a:solidFill>
            </a:endParaRPr>
          </a:p>
          <a:p>
            <a:pPr algn="ctr">
              <a:buFont typeface="Arial" charset="0"/>
              <a:buNone/>
              <a:defRPr/>
            </a:pPr>
            <a:r>
              <a:rPr lang="ja-JP" altLang="en-US" dirty="0">
                <a:solidFill>
                  <a:srgbClr val="FF0000"/>
                </a:solidFill>
              </a:rPr>
              <a:t>非課税</a:t>
            </a:r>
            <a:endParaRPr kumimoji="1" lang="ja-JP" altLang="en-US" dirty="0">
              <a:solidFill>
                <a:srgbClr val="FF0000"/>
              </a:solidFill>
            </a:endParaRPr>
          </a:p>
        </p:txBody>
      </p:sp>
      <p:sp>
        <p:nvSpPr>
          <p:cNvPr id="20" name="角丸四角形 16">
            <a:extLst>
              <a:ext uri="{FF2B5EF4-FFF2-40B4-BE49-F238E27FC236}">
                <a16:creationId xmlns:a16="http://schemas.microsoft.com/office/drawing/2014/main" id="{871C7A7A-132A-7AC2-1E97-E00D11683EB9}"/>
              </a:ext>
            </a:extLst>
          </p:cNvPr>
          <p:cNvSpPr/>
          <p:nvPr/>
        </p:nvSpPr>
        <p:spPr bwMode="auto">
          <a:xfrm>
            <a:off x="6482526" y="4724887"/>
            <a:ext cx="2603602" cy="853113"/>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buFont typeface="Arial" charset="0"/>
              <a:buNone/>
              <a:defRPr/>
            </a:pPr>
            <a:r>
              <a:rPr kumimoji="1" lang="ja-JP" altLang="en-US" dirty="0">
                <a:solidFill>
                  <a:srgbClr val="FF0000"/>
                </a:solidFill>
              </a:rPr>
              <a:t>独禁法の適用除外</a:t>
            </a:r>
            <a:endParaRPr kumimoji="1" lang="en-US" altLang="ja-JP" dirty="0">
              <a:solidFill>
                <a:srgbClr val="FF0000"/>
              </a:solidFill>
            </a:endParaRPr>
          </a:p>
          <a:p>
            <a:pPr algn="ctr">
              <a:buFont typeface="Arial" charset="0"/>
              <a:buNone/>
              <a:defRPr/>
            </a:pPr>
            <a:r>
              <a:rPr lang="ja-JP" altLang="en-US" dirty="0"/>
              <a:t>（共同購入・共同販売が可能）</a:t>
            </a:r>
            <a:endParaRPr kumimoji="1" lang="ja-JP" altLang="en-US" dirty="0"/>
          </a:p>
        </p:txBody>
      </p:sp>
      <p:sp>
        <p:nvSpPr>
          <p:cNvPr id="21" name="角丸四角形 16">
            <a:extLst>
              <a:ext uri="{FF2B5EF4-FFF2-40B4-BE49-F238E27FC236}">
                <a16:creationId xmlns:a16="http://schemas.microsoft.com/office/drawing/2014/main" id="{5A9A6D50-F809-F094-A6E4-33EE72F36BB5}"/>
              </a:ext>
            </a:extLst>
          </p:cNvPr>
          <p:cNvSpPr/>
          <p:nvPr/>
        </p:nvSpPr>
        <p:spPr bwMode="auto">
          <a:xfrm>
            <a:off x="4572000" y="5255763"/>
            <a:ext cx="2255046" cy="853113"/>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buFont typeface="Arial" charset="0"/>
              <a:buNone/>
              <a:defRPr/>
            </a:pPr>
            <a:r>
              <a:rPr kumimoji="1" lang="ja-JP" altLang="en-US" dirty="0"/>
              <a:t>共同利用施設の　　　</a:t>
            </a:r>
            <a:r>
              <a:rPr kumimoji="1" lang="ja-JP" altLang="en-US" dirty="0">
                <a:solidFill>
                  <a:srgbClr val="FF0000"/>
                </a:solidFill>
              </a:rPr>
              <a:t>建設支援・税制措置</a:t>
            </a:r>
            <a:endParaRPr kumimoji="1" lang="en-US" altLang="ja-JP" dirty="0">
              <a:solidFill>
                <a:srgbClr val="FF0000"/>
              </a:solidFill>
            </a:endParaRPr>
          </a:p>
          <a:p>
            <a:pPr algn="ctr">
              <a:buFont typeface="Arial" charset="0"/>
              <a:buNone/>
              <a:defRPr/>
            </a:pPr>
            <a:r>
              <a:rPr lang="ja-JP" altLang="en-US" dirty="0"/>
              <a:t>（補助事業等）</a:t>
            </a:r>
            <a:endParaRPr kumimoji="1" lang="ja-JP" altLang="en-US" dirty="0"/>
          </a:p>
        </p:txBody>
      </p:sp>
      <p:pic>
        <p:nvPicPr>
          <p:cNvPr id="24" name="Picture 7">
            <a:extLst>
              <a:ext uri="{FF2B5EF4-FFF2-40B4-BE49-F238E27FC236}">
                <a16:creationId xmlns:a16="http://schemas.microsoft.com/office/drawing/2014/main" id="{AF8506FF-76E8-B9AD-0937-19B46632D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790" y="5720717"/>
            <a:ext cx="777246" cy="102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グラフィックス 25" descr="下降基調のグラフ 単色塗りつぶし">
            <a:extLst>
              <a:ext uri="{FF2B5EF4-FFF2-40B4-BE49-F238E27FC236}">
                <a16:creationId xmlns:a16="http://schemas.microsoft.com/office/drawing/2014/main" id="{7F8D770A-25BD-A6B3-C45A-B2163F0BD7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9208" y="4005064"/>
            <a:ext cx="914400" cy="914400"/>
          </a:xfrm>
          <a:prstGeom prst="rect">
            <a:avLst/>
          </a:prstGeom>
        </p:spPr>
      </p:pic>
      <p:pic>
        <p:nvPicPr>
          <p:cNvPr id="32" name="グラフィックス 31" descr="最新のアーキテクチャ 枠線">
            <a:extLst>
              <a:ext uri="{FF2B5EF4-FFF2-40B4-BE49-F238E27FC236}">
                <a16:creationId xmlns:a16="http://schemas.microsoft.com/office/drawing/2014/main" id="{07CEF4BF-572E-E993-5A44-B6F6C0140D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719380" y="5953153"/>
            <a:ext cx="914400" cy="914400"/>
          </a:xfrm>
          <a:prstGeom prst="rect">
            <a:avLst/>
          </a:prstGeom>
        </p:spPr>
      </p:pic>
      <p:pic>
        <p:nvPicPr>
          <p:cNvPr id="35" name="グラフィックス 34" descr="倉庫 単色塗りつぶし">
            <a:extLst>
              <a:ext uri="{FF2B5EF4-FFF2-40B4-BE49-F238E27FC236}">
                <a16:creationId xmlns:a16="http://schemas.microsoft.com/office/drawing/2014/main" id="{A231451E-5B8A-4C83-B412-D2B6FDCE94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633780" y="6036407"/>
            <a:ext cx="914400" cy="769093"/>
          </a:xfrm>
          <a:prstGeom prst="rect">
            <a:avLst/>
          </a:prstGeom>
        </p:spPr>
      </p:pic>
      <p:pic>
        <p:nvPicPr>
          <p:cNvPr id="37" name="グラフィックス 36" descr="共有 枠線">
            <a:extLst>
              <a:ext uri="{FF2B5EF4-FFF2-40B4-BE49-F238E27FC236}">
                <a16:creationId xmlns:a16="http://schemas.microsoft.com/office/drawing/2014/main" id="{B7A8C8AC-9460-BFCF-2676-07872F4DFC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891486" y="2331446"/>
            <a:ext cx="1102133" cy="1102133"/>
          </a:xfrm>
          <a:prstGeom prst="rect">
            <a:avLst/>
          </a:prstGeom>
        </p:spPr>
      </p:pic>
      <p:sp>
        <p:nvSpPr>
          <p:cNvPr id="39" name="テキスト ボックス 38">
            <a:extLst>
              <a:ext uri="{FF2B5EF4-FFF2-40B4-BE49-F238E27FC236}">
                <a16:creationId xmlns:a16="http://schemas.microsoft.com/office/drawing/2014/main" id="{0EBF46D5-F5F4-9AE6-048C-F08FA82F98C3}"/>
              </a:ext>
            </a:extLst>
          </p:cNvPr>
          <p:cNvSpPr txBox="1"/>
          <p:nvPr/>
        </p:nvSpPr>
        <p:spPr>
          <a:xfrm>
            <a:off x="-66294" y="1640950"/>
            <a:ext cx="3261414" cy="461665"/>
          </a:xfrm>
          <a:prstGeom prst="rect">
            <a:avLst/>
          </a:prstGeom>
          <a:noFill/>
        </p:spPr>
        <p:txBody>
          <a:bodyPr wrap="square" rtlCol="0">
            <a:spAutoFit/>
          </a:bodyPr>
          <a:lstStyle/>
          <a:p>
            <a:r>
              <a:rPr kumimoji="1" lang="ja-JP" altLang="en-US" sz="2400" dirty="0">
                <a:latin typeface="HGS創英角ｺﾞｼｯｸUB" panose="020B0900000000000000" pitchFamily="50" charset="-128"/>
                <a:ea typeface="HGS創英角ｺﾞｼｯｸUB" panose="020B0900000000000000" pitchFamily="50" charset="-128"/>
              </a:rPr>
              <a:t>≪</a:t>
            </a:r>
            <a:r>
              <a:rPr lang="ja-JP" altLang="en-US" sz="2400" dirty="0">
                <a:latin typeface="HGS創英角ｺﾞｼｯｸUB" panose="020B0900000000000000" pitchFamily="50" charset="-128"/>
                <a:ea typeface="HGS創英角ｺﾞｼｯｸUB" panose="020B0900000000000000" pitchFamily="50" charset="-128"/>
              </a:rPr>
              <a:t>各種政策支援例</a:t>
            </a:r>
            <a:r>
              <a:rPr kumimoji="1" lang="ja-JP" altLang="en-US" sz="2400" dirty="0">
                <a:latin typeface="HGS創英角ｺﾞｼｯｸUB" panose="020B0900000000000000" pitchFamily="50" charset="-128"/>
                <a:ea typeface="HGS創英角ｺﾞｼｯｸUB" panose="020B0900000000000000" pitchFamily="50" charset="-128"/>
              </a:rPr>
              <a:t>≫</a:t>
            </a:r>
          </a:p>
        </p:txBody>
      </p:sp>
      <p:grpSp>
        <p:nvGrpSpPr>
          <p:cNvPr id="40" name="グループ化 39">
            <a:extLst>
              <a:ext uri="{FF2B5EF4-FFF2-40B4-BE49-F238E27FC236}">
                <a16:creationId xmlns:a16="http://schemas.microsoft.com/office/drawing/2014/main" id="{8A725ED0-454D-EAB4-DA68-58E578120B1D}"/>
              </a:ext>
            </a:extLst>
          </p:cNvPr>
          <p:cNvGrpSpPr/>
          <p:nvPr/>
        </p:nvGrpSpPr>
        <p:grpSpPr>
          <a:xfrm>
            <a:off x="6892194" y="5611594"/>
            <a:ext cx="1881435" cy="1093780"/>
            <a:chOff x="6056219" y="5499410"/>
            <a:chExt cx="2267451" cy="1288855"/>
          </a:xfrm>
        </p:grpSpPr>
        <p:pic>
          <p:nvPicPr>
            <p:cNvPr id="1028" name="Picture 4" descr="米農家のイラスト（農業） | かわいいフリー素材集 いらすとや">
              <a:extLst>
                <a:ext uri="{FF2B5EF4-FFF2-40B4-BE49-F238E27FC236}">
                  <a16:creationId xmlns:a16="http://schemas.microsoft.com/office/drawing/2014/main" id="{707B4F24-D939-53C2-8CCF-3444503A01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4939" y="5546308"/>
              <a:ext cx="1275754" cy="12039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いろいろな果物農家の人のイラスト | かわいいフリー素材集 いらすとや">
              <a:extLst>
                <a:ext uri="{FF2B5EF4-FFF2-40B4-BE49-F238E27FC236}">
                  <a16:creationId xmlns:a16="http://schemas.microsoft.com/office/drawing/2014/main" id="{3C8F2E8A-36AA-8571-8083-E2DEB431E1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56219" y="5499410"/>
              <a:ext cx="583115" cy="1241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いろいろな果物農家の家族のイラスト | かわいいフリー素材集 いらすとや">
              <a:extLst>
                <a:ext uri="{FF2B5EF4-FFF2-40B4-BE49-F238E27FC236}">
                  <a16:creationId xmlns:a16="http://schemas.microsoft.com/office/drawing/2014/main" id="{F443939F-0341-8F33-4489-9BE2297FC2F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4982"/>
            <a:stretch/>
          </p:blipFill>
          <p:spPr bwMode="auto">
            <a:xfrm>
              <a:off x="7785550" y="5546307"/>
              <a:ext cx="538120" cy="124195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角丸四角形 5">
            <a:extLst>
              <a:ext uri="{FF2B5EF4-FFF2-40B4-BE49-F238E27FC236}">
                <a16:creationId xmlns:a16="http://schemas.microsoft.com/office/drawing/2014/main" id="{B0F36B9B-1355-BFED-452C-FBC01483724A}"/>
              </a:ext>
            </a:extLst>
          </p:cNvPr>
          <p:cNvSpPr/>
          <p:nvPr/>
        </p:nvSpPr>
        <p:spPr>
          <a:xfrm>
            <a:off x="28939" y="764704"/>
            <a:ext cx="9053277" cy="853113"/>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pPr>
              <a:buFont typeface="Arial" charset="0"/>
              <a:buNone/>
              <a:defRPr/>
            </a:pPr>
            <a:r>
              <a:rPr lang="ja-JP" altLang="en-US" sz="2400" dirty="0"/>
              <a:t>　ＪＡグループの組織・事業・経営に寄与する予算・税制度等の支援措置も、不断の農政対策の展開があってこそ維持・拡充できる。</a:t>
            </a:r>
            <a:endParaRPr lang="en-US" altLang="ja-JP" sz="2400" dirty="0" err="1">
              <a:latin typeface="+mn-ea"/>
            </a:endParaRPr>
          </a:p>
        </p:txBody>
      </p:sp>
      <p:sp>
        <p:nvSpPr>
          <p:cNvPr id="7" name="角丸四角形 16">
            <a:extLst>
              <a:ext uri="{FF2B5EF4-FFF2-40B4-BE49-F238E27FC236}">
                <a16:creationId xmlns:a16="http://schemas.microsoft.com/office/drawing/2014/main" id="{E7A1E60F-C726-207C-4D80-ED27C12927D9}"/>
              </a:ext>
            </a:extLst>
          </p:cNvPr>
          <p:cNvSpPr/>
          <p:nvPr/>
        </p:nvSpPr>
        <p:spPr bwMode="auto">
          <a:xfrm>
            <a:off x="6084169" y="3548972"/>
            <a:ext cx="2553318" cy="853113"/>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buFont typeface="Arial" charset="0"/>
              <a:buNone/>
              <a:defRPr/>
            </a:pPr>
            <a:r>
              <a:rPr kumimoji="1" lang="ja-JP" altLang="en-US" dirty="0">
                <a:solidFill>
                  <a:srgbClr val="FF0000"/>
                </a:solidFill>
              </a:rPr>
              <a:t>インボイスの農協特例</a:t>
            </a:r>
            <a:endParaRPr lang="en-US" altLang="ja-JP" dirty="0">
              <a:solidFill>
                <a:srgbClr val="FF0000"/>
              </a:solidFill>
            </a:endParaRPr>
          </a:p>
          <a:p>
            <a:pPr algn="ctr">
              <a:buFont typeface="Arial" charset="0"/>
              <a:buNone/>
              <a:defRPr/>
            </a:pPr>
            <a:r>
              <a:rPr lang="ja-JP" altLang="en-US" dirty="0"/>
              <a:t>（無条件委託・共同計算はインボイス不要）</a:t>
            </a:r>
            <a:endParaRPr lang="en-US" altLang="ja-JP" dirty="0"/>
          </a:p>
        </p:txBody>
      </p:sp>
      <p:pic>
        <p:nvPicPr>
          <p:cNvPr id="5" name="図 4" descr="白いバックグラウンドの前にある交通標識&#10;&#10;中程度の精度で自動的に生成された説明">
            <a:extLst>
              <a:ext uri="{FF2B5EF4-FFF2-40B4-BE49-F238E27FC236}">
                <a16:creationId xmlns:a16="http://schemas.microsoft.com/office/drawing/2014/main" id="{B01613D6-C79D-8723-F048-77774945729D}"/>
              </a:ext>
            </a:extLst>
          </p:cNvPr>
          <p:cNvPicPr>
            <a:picLocks noChangeAspect="1"/>
          </p:cNvPicPr>
          <p:nvPr/>
        </p:nvPicPr>
        <p:blipFill>
          <a:blip r:embed="rId15">
            <a:extLst>
              <a:ext uri="{837473B0-CC2E-450A-ABE3-18F120FF3D39}">
                <a1611:picAttrSrcUrl xmlns="" xmlns:a1611="http://schemas.microsoft.com/office/drawing/2016/11/main" r:id="rId16"/>
              </a:ext>
            </a:extLst>
          </a:blip>
          <a:stretch>
            <a:fillRect/>
          </a:stretch>
        </p:blipFill>
        <p:spPr>
          <a:xfrm>
            <a:off x="8322681" y="3892534"/>
            <a:ext cx="915348" cy="915348"/>
          </a:xfrm>
          <a:prstGeom prst="rect">
            <a:avLst/>
          </a:prstGeom>
        </p:spPr>
      </p:pic>
      <p:sp>
        <p:nvSpPr>
          <p:cNvPr id="9" name="角丸四角形 16">
            <a:extLst>
              <a:ext uri="{FF2B5EF4-FFF2-40B4-BE49-F238E27FC236}">
                <a16:creationId xmlns:a16="http://schemas.microsoft.com/office/drawing/2014/main" id="{3A40CE86-F33B-3B0F-C00C-4D5CAA2F0C06}"/>
              </a:ext>
            </a:extLst>
          </p:cNvPr>
          <p:cNvSpPr/>
          <p:nvPr/>
        </p:nvSpPr>
        <p:spPr bwMode="auto">
          <a:xfrm>
            <a:off x="849693" y="2439910"/>
            <a:ext cx="2441721" cy="853113"/>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buFont typeface="Arial" charset="0"/>
              <a:buNone/>
              <a:defRPr/>
            </a:pPr>
            <a:r>
              <a:rPr kumimoji="1" lang="ja-JP" altLang="en-US" dirty="0">
                <a:solidFill>
                  <a:srgbClr val="FF0000"/>
                </a:solidFill>
              </a:rPr>
              <a:t>総合事業</a:t>
            </a:r>
            <a:r>
              <a:rPr kumimoji="1" lang="ja-JP" altLang="en-US" dirty="0"/>
              <a:t>が営める</a:t>
            </a:r>
            <a:endParaRPr kumimoji="1" lang="en-US" altLang="ja-JP" dirty="0"/>
          </a:p>
          <a:p>
            <a:pPr algn="ctr">
              <a:buFont typeface="Arial" charset="0"/>
              <a:buNone/>
              <a:defRPr/>
            </a:pPr>
            <a:r>
              <a:rPr lang="ja-JP" altLang="en-US" dirty="0"/>
              <a:t>（銀行等は兼業禁止）</a:t>
            </a:r>
            <a:endParaRPr lang="en-US" altLang="ja-JP" dirty="0"/>
          </a:p>
        </p:txBody>
      </p:sp>
      <p:sp>
        <p:nvSpPr>
          <p:cNvPr id="10" name="角丸四角形 16">
            <a:extLst>
              <a:ext uri="{FF2B5EF4-FFF2-40B4-BE49-F238E27FC236}">
                <a16:creationId xmlns:a16="http://schemas.microsoft.com/office/drawing/2014/main" id="{CBC6CB43-9989-2CCB-79D8-206BA36752CC}"/>
              </a:ext>
            </a:extLst>
          </p:cNvPr>
          <p:cNvSpPr/>
          <p:nvPr/>
        </p:nvSpPr>
        <p:spPr bwMode="auto">
          <a:xfrm>
            <a:off x="5508104" y="2430373"/>
            <a:ext cx="2786203" cy="853113"/>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buFont typeface="Arial" charset="0"/>
              <a:buNone/>
              <a:defRPr/>
            </a:pPr>
            <a:r>
              <a:rPr kumimoji="1" lang="ja-JP" altLang="en-US" dirty="0">
                <a:solidFill>
                  <a:srgbClr val="FF0000"/>
                </a:solidFill>
              </a:rPr>
              <a:t>准組合員</a:t>
            </a:r>
            <a:r>
              <a:rPr kumimoji="1" lang="ja-JP" altLang="en-US" dirty="0"/>
              <a:t>は</a:t>
            </a:r>
            <a:r>
              <a:rPr kumimoji="1" lang="ja-JP" altLang="en-US" dirty="0">
                <a:solidFill>
                  <a:srgbClr val="FF0000"/>
                </a:solidFill>
              </a:rPr>
              <a:t>利用制限無し</a:t>
            </a:r>
            <a:r>
              <a:rPr kumimoji="1" lang="ja-JP" altLang="en-US" dirty="0"/>
              <a:t>員外利用も一定枠内可能</a:t>
            </a:r>
            <a:endParaRPr kumimoji="1" lang="en-US" altLang="ja-JP" dirty="0"/>
          </a:p>
          <a:p>
            <a:pPr algn="ctr">
              <a:buFont typeface="Arial" charset="0"/>
              <a:buNone/>
              <a:defRPr/>
            </a:pPr>
            <a:r>
              <a:rPr lang="ja-JP" altLang="en-US" dirty="0"/>
              <a:t>（生協等は不可）</a:t>
            </a:r>
            <a:endParaRPr lang="en-US" altLang="ja-JP" dirty="0"/>
          </a:p>
        </p:txBody>
      </p:sp>
      <p:pic>
        <p:nvPicPr>
          <p:cNvPr id="27" name="グラフィックス 26" descr="環状の矢印 単色塗りつぶし">
            <a:extLst>
              <a:ext uri="{FF2B5EF4-FFF2-40B4-BE49-F238E27FC236}">
                <a16:creationId xmlns:a16="http://schemas.microsoft.com/office/drawing/2014/main" id="{A592523D-16E6-C37A-9394-3840116ACC7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29390" y="2425612"/>
            <a:ext cx="914400" cy="914400"/>
          </a:xfrm>
          <a:prstGeom prst="rect">
            <a:avLst/>
          </a:prstGeom>
        </p:spPr>
      </p:pic>
      <p:pic>
        <p:nvPicPr>
          <p:cNvPr id="36" name="グラフィックス 35" descr="ダンス 枠線">
            <a:extLst>
              <a:ext uri="{FF2B5EF4-FFF2-40B4-BE49-F238E27FC236}">
                <a16:creationId xmlns:a16="http://schemas.microsoft.com/office/drawing/2014/main" id="{A3BAE295-7C94-B319-E9E7-C2774F7F12B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8186695" y="2475891"/>
            <a:ext cx="914400" cy="914400"/>
          </a:xfrm>
          <a:prstGeom prst="rect">
            <a:avLst/>
          </a:prstGeom>
        </p:spPr>
      </p:pic>
      <p:cxnSp>
        <p:nvCxnSpPr>
          <p:cNvPr id="38" name="直線コネクタ 37">
            <a:extLst>
              <a:ext uri="{FF2B5EF4-FFF2-40B4-BE49-F238E27FC236}">
                <a16:creationId xmlns:a16="http://schemas.microsoft.com/office/drawing/2014/main" id="{DAF58DE9-8259-7EE3-5911-0BB3CBB83F6F}"/>
              </a:ext>
            </a:extLst>
          </p:cNvPr>
          <p:cNvCxnSpPr/>
          <p:nvPr/>
        </p:nvCxnSpPr>
        <p:spPr>
          <a:xfrm>
            <a:off x="0" y="620688"/>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4" name="円: 塗りつぶしなし 3">
            <a:extLst>
              <a:ext uri="{FF2B5EF4-FFF2-40B4-BE49-F238E27FC236}">
                <a16:creationId xmlns:a16="http://schemas.microsoft.com/office/drawing/2014/main" id="{B515F620-C1B4-0FED-58E7-CA88860185BC}"/>
              </a:ext>
            </a:extLst>
          </p:cNvPr>
          <p:cNvSpPr/>
          <p:nvPr/>
        </p:nvSpPr>
        <p:spPr>
          <a:xfrm rot="21031517">
            <a:off x="3107985" y="3282558"/>
            <a:ext cx="2734939" cy="1686573"/>
          </a:xfrm>
          <a:prstGeom prst="donut">
            <a:avLst>
              <a:gd name="adj" fmla="val 3066"/>
            </a:avLst>
          </a:prstGeom>
          <a:solidFill>
            <a:schemeClr val="accent4">
              <a:lumMod val="40000"/>
              <a:lumOff val="6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a:extLst>
              <a:ext uri="{FF2B5EF4-FFF2-40B4-BE49-F238E27FC236}">
                <a16:creationId xmlns:a16="http://schemas.microsoft.com/office/drawing/2014/main" id="{B878CC12-6183-EB57-9497-A61E7397BF8F}"/>
              </a:ext>
            </a:extLst>
          </p:cNvPr>
          <p:cNvSpPr/>
          <p:nvPr/>
        </p:nvSpPr>
        <p:spPr>
          <a:xfrm>
            <a:off x="7951105" y="6578776"/>
            <a:ext cx="120824" cy="136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37A8A68-0D7B-3307-BE36-02FD74B78951}"/>
              </a:ext>
            </a:extLst>
          </p:cNvPr>
          <p:cNvSpPr/>
          <p:nvPr/>
        </p:nvSpPr>
        <p:spPr>
          <a:xfrm>
            <a:off x="7587627" y="6458720"/>
            <a:ext cx="130434" cy="2901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3C630FC-DF90-DB3E-AA11-A24D32FF02A7}"/>
              </a:ext>
            </a:extLst>
          </p:cNvPr>
          <p:cNvSpPr/>
          <p:nvPr/>
        </p:nvSpPr>
        <p:spPr>
          <a:xfrm>
            <a:off x="7672717" y="6705374"/>
            <a:ext cx="340398" cy="136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16">
            <a:extLst>
              <a:ext uri="{FF2B5EF4-FFF2-40B4-BE49-F238E27FC236}">
                <a16:creationId xmlns:a16="http://schemas.microsoft.com/office/drawing/2014/main" id="{7D995467-F464-5676-3AC6-30327F169C8B}"/>
              </a:ext>
            </a:extLst>
          </p:cNvPr>
          <p:cNvSpPr/>
          <p:nvPr/>
        </p:nvSpPr>
        <p:spPr bwMode="auto">
          <a:xfrm>
            <a:off x="2212430" y="5265869"/>
            <a:ext cx="2326996" cy="853113"/>
          </a:xfrm>
          <a:prstGeom prst="roundRect">
            <a:avLst/>
          </a:prstGeom>
          <a:solidFill>
            <a:schemeClr val="accent3">
              <a:lumMod val="20000"/>
              <a:lumOff val="80000"/>
            </a:schemeClr>
          </a:soli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buFont typeface="Arial" charset="0"/>
              <a:buNone/>
              <a:defRPr/>
            </a:pPr>
            <a:r>
              <a:rPr kumimoji="1" lang="ja-JP" altLang="en-US" dirty="0"/>
              <a:t>中央会の</a:t>
            </a:r>
            <a:r>
              <a:rPr lang="ja-JP" altLang="en-US" dirty="0"/>
              <a:t>法人税特例</a:t>
            </a:r>
            <a:endParaRPr kumimoji="1" lang="en-US" altLang="ja-JP" dirty="0"/>
          </a:p>
          <a:p>
            <a:pPr algn="ctr">
              <a:buFont typeface="Arial" charset="0"/>
              <a:buNone/>
              <a:defRPr/>
            </a:pPr>
            <a:r>
              <a:rPr lang="en-US" altLang="ja-JP" dirty="0"/>
              <a:t>(</a:t>
            </a:r>
            <a:r>
              <a:rPr lang="ja-JP" altLang="en-US" dirty="0">
                <a:solidFill>
                  <a:srgbClr val="FF0000"/>
                </a:solidFill>
              </a:rPr>
              <a:t>収益事業のみ課税</a:t>
            </a:r>
            <a:r>
              <a:rPr lang="en-US" altLang="ja-JP" dirty="0"/>
              <a:t>)</a:t>
            </a:r>
            <a:endParaRPr kumimoji="1" lang="ja-JP" altLang="en-US" dirty="0"/>
          </a:p>
        </p:txBody>
      </p:sp>
      <p:pic>
        <p:nvPicPr>
          <p:cNvPr id="22" name="グラフィックス 21" descr="税額 枠線">
            <a:extLst>
              <a:ext uri="{FF2B5EF4-FFF2-40B4-BE49-F238E27FC236}">
                <a16:creationId xmlns:a16="http://schemas.microsoft.com/office/drawing/2014/main" id="{97CE8D76-E6B0-25BF-2F6C-AB47A2A45B6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2782816" y="6081409"/>
            <a:ext cx="759460" cy="759460"/>
          </a:xfrm>
          <a:prstGeom prst="rect">
            <a:avLst/>
          </a:prstGeom>
        </p:spPr>
      </p:pic>
      <p:pic>
        <p:nvPicPr>
          <p:cNvPr id="29" name="グラフィックス 28" descr="硬貨 単色塗りつぶし">
            <a:extLst>
              <a:ext uri="{FF2B5EF4-FFF2-40B4-BE49-F238E27FC236}">
                <a16:creationId xmlns:a16="http://schemas.microsoft.com/office/drawing/2014/main" id="{1A7EEF93-CDD1-16C7-5666-6F75FC4B1B4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3527153" y="6108876"/>
            <a:ext cx="700833" cy="700833"/>
          </a:xfrm>
          <a:prstGeom prst="rect">
            <a:avLst/>
          </a:prstGeom>
        </p:spPr>
      </p:pic>
    </p:spTree>
    <p:extLst>
      <p:ext uri="{BB962C8B-B14F-4D97-AF65-F5344CB8AC3E}">
        <p14:creationId xmlns:p14="http://schemas.microsoft.com/office/powerpoint/2010/main" val="75725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矢印: 右 13">
            <a:extLst>
              <a:ext uri="{FF2B5EF4-FFF2-40B4-BE49-F238E27FC236}">
                <a16:creationId xmlns:a16="http://schemas.microsoft.com/office/drawing/2014/main" id="{3FE053E2-F6F4-EA42-5711-E38C614E1878}"/>
              </a:ext>
            </a:extLst>
          </p:cNvPr>
          <p:cNvSpPr/>
          <p:nvPr/>
        </p:nvSpPr>
        <p:spPr>
          <a:xfrm rot="16700838">
            <a:off x="-479688" y="4303690"/>
            <a:ext cx="2378158" cy="667345"/>
          </a:xfrm>
          <a:prstGeom prst="rightArrow">
            <a:avLst/>
          </a:prstGeom>
          <a:solidFill>
            <a:schemeClr val="accent3">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四角形: 角を丸くする 90">
            <a:extLst>
              <a:ext uri="{FF2B5EF4-FFF2-40B4-BE49-F238E27FC236}">
                <a16:creationId xmlns:a16="http://schemas.microsoft.com/office/drawing/2014/main" id="{41A8D62C-B11E-4158-D93A-0A8F2324266B}"/>
              </a:ext>
            </a:extLst>
          </p:cNvPr>
          <p:cNvSpPr/>
          <p:nvPr/>
        </p:nvSpPr>
        <p:spPr>
          <a:xfrm>
            <a:off x="91180" y="5862284"/>
            <a:ext cx="8841654" cy="92371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農業政策の決定プロセス①</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官邸・農水省・与党の３者間で政策の調整・とりまとめがなされる中、ＪＡグループの意思反映に向け、一体となった働きかけが必要。</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948264" y="6525345"/>
            <a:ext cx="2133600" cy="260648"/>
          </a:xfrm>
        </p:spPr>
        <p:txBody>
          <a:bodyPr/>
          <a:lstStyle/>
          <a:p>
            <a:fld id="{AC0CF3E3-977F-49A5-8EC7-B81E16CC7256}" type="slidenum">
              <a:rPr kumimoji="1" lang="ja-JP" altLang="en-US" smtClean="0"/>
              <a:pPr/>
              <a:t>7</a:t>
            </a:fld>
            <a:endParaRPr kumimoji="1" lang="ja-JP" altLang="en-US"/>
          </a:p>
        </p:txBody>
      </p:sp>
      <p:sp>
        <p:nvSpPr>
          <p:cNvPr id="15" name="二等辺三角形 14">
            <a:extLst>
              <a:ext uri="{FF2B5EF4-FFF2-40B4-BE49-F238E27FC236}">
                <a16:creationId xmlns:a16="http://schemas.microsoft.com/office/drawing/2014/main" id="{AB2C4414-44CD-75C8-D221-31502B4EF91B}"/>
              </a:ext>
            </a:extLst>
          </p:cNvPr>
          <p:cNvSpPr/>
          <p:nvPr/>
        </p:nvSpPr>
        <p:spPr>
          <a:xfrm rot="10800000" flipV="1">
            <a:off x="1706883" y="2015862"/>
            <a:ext cx="6088206" cy="1176357"/>
          </a:xfrm>
          <a:prstGeom prst="triangle">
            <a:avLst>
              <a:gd name="adj" fmla="val 49671"/>
            </a:avLst>
          </a:prstGeom>
          <a:solidFill>
            <a:schemeClr val="accent4">
              <a:lumMod val="20000"/>
              <a:lumOff val="80000"/>
            </a:schemeClr>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4015FC5-B690-0BA0-6F83-C74D0BD42771}"/>
              </a:ext>
            </a:extLst>
          </p:cNvPr>
          <p:cNvSpPr/>
          <p:nvPr/>
        </p:nvSpPr>
        <p:spPr>
          <a:xfrm>
            <a:off x="-130187" y="1504533"/>
            <a:ext cx="5912963" cy="38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メイリオ" panose="020B0604030504040204" pitchFamily="50" charset="-128"/>
                <a:ea typeface="メイリオ" panose="020B0604030504040204" pitchFamily="50" charset="-128"/>
              </a:rPr>
              <a:t>～農業政策決定と</a:t>
            </a:r>
            <a:r>
              <a:rPr lang="en-US" altLang="ja-JP" b="1" dirty="0">
                <a:solidFill>
                  <a:schemeClr val="tx1"/>
                </a:solidFill>
                <a:latin typeface="メイリオ" panose="020B0604030504040204" pitchFamily="50" charset="-128"/>
                <a:ea typeface="メイリオ" panose="020B0604030504040204" pitchFamily="50" charset="-128"/>
              </a:rPr>
              <a:t>JA</a:t>
            </a:r>
            <a:r>
              <a:rPr lang="ja-JP" altLang="en-US" b="1" dirty="0">
                <a:solidFill>
                  <a:schemeClr val="tx1"/>
                </a:solidFill>
                <a:latin typeface="メイリオ" panose="020B0604030504040204" pitchFamily="50" charset="-128"/>
                <a:ea typeface="メイリオ" panose="020B0604030504040204" pitchFamily="50" charset="-128"/>
              </a:rPr>
              <a:t>グループの働きかけイメージ～</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17" name="角丸四角形 64">
            <a:extLst>
              <a:ext uri="{FF2B5EF4-FFF2-40B4-BE49-F238E27FC236}">
                <a16:creationId xmlns:a16="http://schemas.microsoft.com/office/drawing/2014/main" id="{5D8F6396-0D9B-1860-6F89-6782A8A81B27}"/>
              </a:ext>
            </a:extLst>
          </p:cNvPr>
          <p:cNvSpPr/>
          <p:nvPr/>
        </p:nvSpPr>
        <p:spPr>
          <a:xfrm>
            <a:off x="855765" y="2804554"/>
            <a:ext cx="1665901" cy="581770"/>
          </a:xfrm>
          <a:prstGeom prst="roundRect">
            <a:avLst/>
          </a:prstGeom>
          <a:solidFill>
            <a:srgbClr val="92D050"/>
          </a:solidFill>
          <a:ln/>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600" b="1" dirty="0">
                <a:latin typeface="メイリオ" panose="020B0604030504040204" pitchFamily="50" charset="-128"/>
                <a:ea typeface="メイリオ" panose="020B0604030504040204" pitchFamily="50" charset="-128"/>
              </a:rPr>
              <a:t>農林水産省</a:t>
            </a:r>
          </a:p>
        </p:txBody>
      </p:sp>
      <p:sp>
        <p:nvSpPr>
          <p:cNvPr id="18" name="角丸四角形 65">
            <a:extLst>
              <a:ext uri="{FF2B5EF4-FFF2-40B4-BE49-F238E27FC236}">
                <a16:creationId xmlns:a16="http://schemas.microsoft.com/office/drawing/2014/main" id="{2B3A32FD-5782-0308-28D5-C63E886F7439}"/>
              </a:ext>
            </a:extLst>
          </p:cNvPr>
          <p:cNvSpPr/>
          <p:nvPr/>
        </p:nvSpPr>
        <p:spPr>
          <a:xfrm>
            <a:off x="6481898" y="2790795"/>
            <a:ext cx="2535130" cy="567131"/>
          </a:xfrm>
          <a:prstGeom prst="roundRect">
            <a:avLst/>
          </a:prstGeom>
          <a:solidFill>
            <a:schemeClr val="accent3">
              <a:lumMod val="20000"/>
              <a:lumOff val="80000"/>
            </a:schemeClr>
          </a:solidFill>
          <a:ln>
            <a:solidFill>
              <a:schemeClr val="accent3">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latin typeface="メイリオ" panose="020B0604030504040204" pitchFamily="50" charset="-128"/>
                <a:ea typeface="メイリオ" panose="020B0604030504040204" pitchFamily="50" charset="-128"/>
              </a:rPr>
              <a:t>与党（自民党・公明党）</a:t>
            </a:r>
            <a:endParaRPr lang="en-US" altLang="ja-JP" sz="1600" b="1" dirty="0">
              <a:latin typeface="メイリオ" panose="020B0604030504040204" pitchFamily="50" charset="-128"/>
              <a:ea typeface="メイリオ" panose="020B0604030504040204" pitchFamily="50" charset="-128"/>
            </a:endParaRPr>
          </a:p>
          <a:p>
            <a:pPr algn="ctr"/>
            <a:r>
              <a:rPr lang="ja-JP" altLang="en-US" sz="1600" b="1" dirty="0">
                <a:latin typeface="メイリオ" panose="020B0604030504040204" pitchFamily="50" charset="-128"/>
                <a:ea typeface="メイリオ" panose="020B0604030504040204" pitchFamily="50" charset="-128"/>
              </a:rPr>
              <a:t>（農林インナー等）</a:t>
            </a:r>
          </a:p>
        </p:txBody>
      </p:sp>
      <p:sp>
        <p:nvSpPr>
          <p:cNvPr id="20" name="角丸四角形 67">
            <a:extLst>
              <a:ext uri="{FF2B5EF4-FFF2-40B4-BE49-F238E27FC236}">
                <a16:creationId xmlns:a16="http://schemas.microsoft.com/office/drawing/2014/main" id="{8F05375E-44AE-01C2-ED73-CE84C6AFB602}"/>
              </a:ext>
            </a:extLst>
          </p:cNvPr>
          <p:cNvSpPr/>
          <p:nvPr/>
        </p:nvSpPr>
        <p:spPr>
          <a:xfrm>
            <a:off x="3898323" y="1864107"/>
            <a:ext cx="1656000" cy="576000"/>
          </a:xfrm>
          <a:prstGeom prst="roundRect">
            <a:avLst/>
          </a:prstGeom>
          <a:solidFill>
            <a:schemeClr val="accent4">
              <a:lumMod val="20000"/>
              <a:lumOff val="80000"/>
            </a:schemeClr>
          </a:solidFill>
          <a:ln>
            <a:solidFill>
              <a:srgbClr val="312D8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latin typeface="メイリオ" panose="020B0604030504040204" pitchFamily="50" charset="-128"/>
                <a:ea typeface="メイリオ" panose="020B0604030504040204" pitchFamily="50" charset="-128"/>
              </a:rPr>
              <a:t>首相官邸</a:t>
            </a:r>
          </a:p>
        </p:txBody>
      </p:sp>
      <p:pic>
        <p:nvPicPr>
          <p:cNvPr id="26" name="Picture 4" descr="\\sv-files\県中公開\A_総務企画課\E01_中央会コンプラ・JAマーク関連\JAマーク\JAマーク_紙印刷用\JAマーク_紙印刷用.gif">
            <a:extLst>
              <a:ext uri="{FF2B5EF4-FFF2-40B4-BE49-F238E27FC236}">
                <a16:creationId xmlns:a16="http://schemas.microsoft.com/office/drawing/2014/main" id="{1A624BAE-F5BD-5662-D282-27C3E155DFB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3832" y="5852215"/>
            <a:ext cx="1218861" cy="770363"/>
          </a:xfrm>
          <a:prstGeom prst="rect">
            <a:avLst/>
          </a:prstGeom>
          <a:noFill/>
          <a:ln w="9525">
            <a:noFill/>
            <a:miter lim="800000"/>
            <a:headEnd/>
            <a:tailEnd/>
          </a:ln>
        </p:spPr>
      </p:pic>
      <p:sp>
        <p:nvSpPr>
          <p:cNvPr id="30" name="正方形/長方形 29">
            <a:extLst>
              <a:ext uri="{FF2B5EF4-FFF2-40B4-BE49-F238E27FC236}">
                <a16:creationId xmlns:a16="http://schemas.microsoft.com/office/drawing/2014/main" id="{8D283770-5D26-0486-5ADA-0D29DA1EA732}"/>
              </a:ext>
            </a:extLst>
          </p:cNvPr>
          <p:cNvSpPr/>
          <p:nvPr/>
        </p:nvSpPr>
        <p:spPr>
          <a:xfrm>
            <a:off x="3776097" y="2587870"/>
            <a:ext cx="1871722" cy="38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３機関で</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gn="ctr"/>
            <a:r>
              <a:rPr kumimoji="1" lang="ja-JP" altLang="en-US" b="1" dirty="0">
                <a:solidFill>
                  <a:schemeClr val="tx1"/>
                </a:solidFill>
                <a:latin typeface="メイリオ" panose="020B0604030504040204" pitchFamily="50" charset="-128"/>
                <a:ea typeface="メイリオ" panose="020B0604030504040204" pitchFamily="50" charset="-128"/>
              </a:rPr>
              <a:t>農業政策を決定</a:t>
            </a:r>
          </a:p>
        </p:txBody>
      </p:sp>
      <p:sp>
        <p:nvSpPr>
          <p:cNvPr id="66" name="吹き出し: 角を丸めた四角形 65">
            <a:extLst>
              <a:ext uri="{FF2B5EF4-FFF2-40B4-BE49-F238E27FC236}">
                <a16:creationId xmlns:a16="http://schemas.microsoft.com/office/drawing/2014/main" id="{CFBE7CEE-3B98-0F3D-38DE-D19B2067677E}"/>
              </a:ext>
            </a:extLst>
          </p:cNvPr>
          <p:cNvSpPr/>
          <p:nvPr/>
        </p:nvSpPr>
        <p:spPr>
          <a:xfrm>
            <a:off x="1838659" y="3528599"/>
            <a:ext cx="7268475" cy="2130419"/>
          </a:xfrm>
          <a:prstGeom prst="wedgeRoundRectCallout">
            <a:avLst>
              <a:gd name="adj1" fmla="val 37340"/>
              <a:gd name="adj2" fmla="val -55657"/>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L 字 39">
            <a:extLst>
              <a:ext uri="{FF2B5EF4-FFF2-40B4-BE49-F238E27FC236}">
                <a16:creationId xmlns:a16="http://schemas.microsoft.com/office/drawing/2014/main" id="{2FA53D45-01C0-36E6-B8FE-8DB59665F93C}"/>
              </a:ext>
            </a:extLst>
          </p:cNvPr>
          <p:cNvSpPr/>
          <p:nvPr/>
        </p:nvSpPr>
        <p:spPr>
          <a:xfrm flipH="1" flipV="1">
            <a:off x="2050797" y="3795639"/>
            <a:ext cx="4600896" cy="1808687"/>
          </a:xfrm>
          <a:prstGeom prst="corner">
            <a:avLst>
              <a:gd name="adj1" fmla="val 59630"/>
              <a:gd name="adj2" fmla="val 101358"/>
            </a:avLst>
          </a:prstGeom>
          <a:noFill/>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marL="177795" marR="0" lvl="0" indent="-177795" algn="l"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endParaRPr kumimoji="1" lang="ja-JP" altLang="en-US"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1" name="角丸四角形 74">
            <a:extLst>
              <a:ext uri="{FF2B5EF4-FFF2-40B4-BE49-F238E27FC236}">
                <a16:creationId xmlns:a16="http://schemas.microsoft.com/office/drawing/2014/main" id="{978A3883-F87A-CD47-97BE-3AAF59D40C42}"/>
              </a:ext>
            </a:extLst>
          </p:cNvPr>
          <p:cNvSpPr/>
          <p:nvPr/>
        </p:nvSpPr>
        <p:spPr>
          <a:xfrm>
            <a:off x="2857609" y="3563367"/>
            <a:ext cx="3233120" cy="377213"/>
          </a:xfrm>
          <a:prstGeom prst="roundRect">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自民党・農林インナー等</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52" name="図 51" descr="文字が書かれている&#10;&#10;中程度の精度で自動的に生成された説明">
            <a:extLst>
              <a:ext uri="{FF2B5EF4-FFF2-40B4-BE49-F238E27FC236}">
                <a16:creationId xmlns:a16="http://schemas.microsoft.com/office/drawing/2014/main" id="{6E9EAD02-FC96-B4DE-B19E-43A56A62C8C1}"/>
              </a:ext>
            </a:extLst>
          </p:cNvPr>
          <p:cNvPicPr>
            <a:picLocks noChangeAspect="1"/>
          </p:cNvPicPr>
          <p:nvPr/>
        </p:nvPicPr>
        <p:blipFill rotWithShape="1">
          <a:blip r:embed="rId4" cstate="email">
            <a:clrChange>
              <a:clrFrom>
                <a:srgbClr val="FDFEFF"/>
              </a:clrFrom>
              <a:clrTo>
                <a:srgbClr val="FDFEFF">
                  <a:alpha val="0"/>
                </a:srgbClr>
              </a:clrTo>
            </a:clrChange>
            <a:extLst>
              <a:ext uri="{28A0092B-C50C-407E-A947-70E740481C1C}">
                <a14:useLocalDpi xmlns:a14="http://schemas.microsoft.com/office/drawing/2010/main"/>
              </a:ext>
            </a:extLst>
          </a:blip>
          <a:srcRect/>
          <a:stretch/>
        </p:blipFill>
        <p:spPr>
          <a:xfrm>
            <a:off x="2377358" y="5944334"/>
            <a:ext cx="1526614" cy="648000"/>
          </a:xfrm>
          <a:prstGeom prst="rect">
            <a:avLst/>
          </a:prstGeom>
        </p:spPr>
      </p:pic>
      <p:pic>
        <p:nvPicPr>
          <p:cNvPr id="53" name="図 52" descr="マップ&#10;&#10;自動的に生成された説明">
            <a:extLst>
              <a:ext uri="{FF2B5EF4-FFF2-40B4-BE49-F238E27FC236}">
                <a16:creationId xmlns:a16="http://schemas.microsoft.com/office/drawing/2014/main" id="{B9CA88FC-0EE9-C6A4-D183-C798972E5F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2850" y="4077072"/>
            <a:ext cx="2019686" cy="1594540"/>
          </a:xfrm>
          <a:prstGeom prst="rect">
            <a:avLst/>
          </a:prstGeom>
        </p:spPr>
      </p:pic>
      <p:sp>
        <p:nvSpPr>
          <p:cNvPr id="57" name="角丸四角形 74">
            <a:extLst>
              <a:ext uri="{FF2B5EF4-FFF2-40B4-BE49-F238E27FC236}">
                <a16:creationId xmlns:a16="http://schemas.microsoft.com/office/drawing/2014/main" id="{8D4118AD-EA1F-3B39-40D8-E450C13DEE8E}"/>
              </a:ext>
            </a:extLst>
          </p:cNvPr>
          <p:cNvSpPr/>
          <p:nvPr/>
        </p:nvSpPr>
        <p:spPr>
          <a:xfrm>
            <a:off x="6856681" y="3608729"/>
            <a:ext cx="2090306" cy="377213"/>
          </a:xfrm>
          <a:prstGeom prst="roundRect">
            <a:avLst/>
          </a:prstGeom>
          <a:solidFill>
            <a:schemeClr val="accent4">
              <a:lumMod val="60000"/>
              <a:lumOff val="4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メイリオ" panose="020B0604030504040204" pitchFamily="50" charset="-128"/>
                <a:ea typeface="メイリオ" panose="020B0604030504040204" pitchFamily="50" charset="-128"/>
              </a:rPr>
              <a:t>地元選出国会議員</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8" name="矢印: 下 57">
            <a:extLst>
              <a:ext uri="{FF2B5EF4-FFF2-40B4-BE49-F238E27FC236}">
                <a16:creationId xmlns:a16="http://schemas.microsoft.com/office/drawing/2014/main" id="{1DAC34ED-4F1F-375D-9EA0-0BB02F613DC6}"/>
              </a:ext>
            </a:extLst>
          </p:cNvPr>
          <p:cNvSpPr/>
          <p:nvPr/>
        </p:nvSpPr>
        <p:spPr>
          <a:xfrm rot="10800000">
            <a:off x="2737910" y="5673076"/>
            <a:ext cx="1025373" cy="400748"/>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73FB57C9-E231-C79F-6876-910FD77DB309}"/>
              </a:ext>
            </a:extLst>
          </p:cNvPr>
          <p:cNvSpPr txBox="1"/>
          <p:nvPr/>
        </p:nvSpPr>
        <p:spPr>
          <a:xfrm>
            <a:off x="6481898" y="6258636"/>
            <a:ext cx="2570923" cy="369332"/>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都道府県中央会・</a:t>
            </a:r>
            <a:r>
              <a:rPr kumimoji="1" lang="en-US" altLang="ja-JP" dirty="0">
                <a:latin typeface="メイリオ" panose="020B0604030504040204" pitchFamily="50" charset="-128"/>
                <a:ea typeface="メイリオ" panose="020B0604030504040204" pitchFamily="50" charset="-128"/>
              </a:rPr>
              <a:t>JA</a:t>
            </a:r>
            <a:r>
              <a:rPr kumimoji="1" lang="ja-JP" altLang="en-US" dirty="0">
                <a:latin typeface="メイリオ" panose="020B0604030504040204" pitchFamily="50" charset="-128"/>
                <a:ea typeface="メイリオ" panose="020B0604030504040204" pitchFamily="50" charset="-128"/>
              </a:rPr>
              <a:t>等</a:t>
            </a:r>
          </a:p>
        </p:txBody>
      </p:sp>
      <p:grpSp>
        <p:nvGrpSpPr>
          <p:cNvPr id="90" name="グループ化 89">
            <a:extLst>
              <a:ext uri="{FF2B5EF4-FFF2-40B4-BE49-F238E27FC236}">
                <a16:creationId xmlns:a16="http://schemas.microsoft.com/office/drawing/2014/main" id="{9F5B7FF1-55F7-1B48-3363-CEBD4748CBA9}"/>
              </a:ext>
            </a:extLst>
          </p:cNvPr>
          <p:cNvGrpSpPr/>
          <p:nvPr/>
        </p:nvGrpSpPr>
        <p:grpSpPr>
          <a:xfrm>
            <a:off x="3666379" y="6070656"/>
            <a:ext cx="3420924" cy="745858"/>
            <a:chOff x="9964909" y="5650810"/>
            <a:chExt cx="3420924" cy="745858"/>
          </a:xfrm>
        </p:grpSpPr>
        <p:cxnSp>
          <p:nvCxnSpPr>
            <p:cNvPr id="67" name="直線矢印コネクタ 66">
              <a:extLst>
                <a:ext uri="{FF2B5EF4-FFF2-40B4-BE49-F238E27FC236}">
                  <a16:creationId xmlns:a16="http://schemas.microsoft.com/office/drawing/2014/main" id="{891AF6C8-88B3-6997-4944-F8B3970C205F}"/>
                </a:ext>
              </a:extLst>
            </p:cNvPr>
            <p:cNvCxnSpPr>
              <a:cxnSpLocks/>
            </p:cNvCxnSpPr>
            <p:nvPr/>
          </p:nvCxnSpPr>
          <p:spPr>
            <a:xfrm>
              <a:off x="10692680" y="6011658"/>
              <a:ext cx="19080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A66BF49A-D8F5-3277-30AE-3BA8543C993E}"/>
                </a:ext>
              </a:extLst>
            </p:cNvPr>
            <p:cNvSpPr txBox="1"/>
            <p:nvPr/>
          </p:nvSpPr>
          <p:spPr>
            <a:xfrm>
              <a:off x="9964909" y="5650810"/>
              <a:ext cx="3324020"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リアルタイムに情報発信</a:t>
              </a:r>
            </a:p>
          </p:txBody>
        </p:sp>
        <p:sp>
          <p:nvSpPr>
            <p:cNvPr id="71" name="テキスト ボックス 70">
              <a:extLst>
                <a:ext uri="{FF2B5EF4-FFF2-40B4-BE49-F238E27FC236}">
                  <a16:creationId xmlns:a16="http://schemas.microsoft.com/office/drawing/2014/main" id="{DB51F1D0-F94D-D333-5687-E28581C77F43}"/>
                </a:ext>
              </a:extLst>
            </p:cNvPr>
            <p:cNvSpPr txBox="1"/>
            <p:nvPr/>
          </p:nvSpPr>
          <p:spPr>
            <a:xfrm>
              <a:off x="10061813" y="6058114"/>
              <a:ext cx="3324020" cy="338554"/>
            </a:xfrm>
            <a:prstGeom prst="rect">
              <a:avLst/>
            </a:prstGeom>
            <a:noFill/>
          </p:spPr>
          <p:txBody>
            <a:bodyPr wrap="square" rtlCol="0">
              <a:spAutoFit/>
            </a:bodyPr>
            <a:lstStyle/>
            <a:p>
              <a:pPr algn="ctr"/>
              <a:r>
                <a:rPr lang="ja-JP" altLang="en-US" sz="1600" dirty="0">
                  <a:latin typeface="メイリオ" panose="020B0604030504040204" pitchFamily="50" charset="-128"/>
                  <a:ea typeface="メイリオ" panose="020B0604030504040204" pitchFamily="50" charset="-128"/>
                </a:rPr>
                <a:t>現場実態の声</a:t>
              </a:r>
              <a:endParaRPr kumimoji="1" lang="ja-JP" altLang="en-US" sz="1600" dirty="0">
                <a:latin typeface="メイリオ" panose="020B0604030504040204" pitchFamily="50" charset="-128"/>
                <a:ea typeface="メイリオ" panose="020B0604030504040204" pitchFamily="50" charset="-128"/>
              </a:endParaRPr>
            </a:p>
          </p:txBody>
        </p:sp>
      </p:grpSp>
      <p:sp>
        <p:nvSpPr>
          <p:cNvPr id="72" name="矢印: 下 71">
            <a:extLst>
              <a:ext uri="{FF2B5EF4-FFF2-40B4-BE49-F238E27FC236}">
                <a16:creationId xmlns:a16="http://schemas.microsoft.com/office/drawing/2014/main" id="{A2732F84-29E5-1B7D-07BB-3D741A7BF694}"/>
              </a:ext>
            </a:extLst>
          </p:cNvPr>
          <p:cNvSpPr/>
          <p:nvPr/>
        </p:nvSpPr>
        <p:spPr>
          <a:xfrm rot="10800000">
            <a:off x="7087303" y="5673076"/>
            <a:ext cx="1025373" cy="400748"/>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F3B7A517-14BD-7D8C-53DC-87BA801BE75B}"/>
              </a:ext>
            </a:extLst>
          </p:cNvPr>
          <p:cNvGrpSpPr/>
          <p:nvPr/>
        </p:nvGrpSpPr>
        <p:grpSpPr>
          <a:xfrm>
            <a:off x="6282802" y="4236779"/>
            <a:ext cx="1836208" cy="1025373"/>
            <a:chOff x="5036131" y="2982830"/>
            <a:chExt cx="1836208" cy="1025373"/>
          </a:xfrm>
        </p:grpSpPr>
        <p:sp>
          <p:nvSpPr>
            <p:cNvPr id="75" name="矢印: 下 74">
              <a:extLst>
                <a:ext uri="{FF2B5EF4-FFF2-40B4-BE49-F238E27FC236}">
                  <a16:creationId xmlns:a16="http://schemas.microsoft.com/office/drawing/2014/main" id="{8EA59ADC-5881-1CAD-AB2A-BA4B1B8C14B5}"/>
                </a:ext>
              </a:extLst>
            </p:cNvPr>
            <p:cNvSpPr/>
            <p:nvPr/>
          </p:nvSpPr>
          <p:spPr>
            <a:xfrm rot="5587582">
              <a:off x="5177487" y="2841474"/>
              <a:ext cx="1025373" cy="1308086"/>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テキスト ボックス 75">
              <a:extLst>
                <a:ext uri="{FF2B5EF4-FFF2-40B4-BE49-F238E27FC236}">
                  <a16:creationId xmlns:a16="http://schemas.microsoft.com/office/drawing/2014/main" id="{3D597749-1D56-806A-E278-1BBC0AA787C5}"/>
                </a:ext>
              </a:extLst>
            </p:cNvPr>
            <p:cNvSpPr txBox="1"/>
            <p:nvPr/>
          </p:nvSpPr>
          <p:spPr>
            <a:xfrm>
              <a:off x="5117886" y="3363680"/>
              <a:ext cx="1754453"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平場での発言</a:t>
              </a:r>
            </a:p>
          </p:txBody>
        </p:sp>
      </p:grpSp>
      <p:pic>
        <p:nvPicPr>
          <p:cNvPr id="77" name="グラフィックス 76" descr="男性の集団 単色塗りつぶし">
            <a:extLst>
              <a:ext uri="{FF2B5EF4-FFF2-40B4-BE49-F238E27FC236}">
                <a16:creationId xmlns:a16="http://schemas.microsoft.com/office/drawing/2014/main" id="{AF4C1C13-5CEA-328B-90B3-9DD1991B885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542788" y="4455467"/>
            <a:ext cx="914400" cy="914400"/>
          </a:xfrm>
          <a:prstGeom prst="rect">
            <a:avLst/>
          </a:prstGeom>
        </p:spPr>
      </p:pic>
      <p:pic>
        <p:nvPicPr>
          <p:cNvPr id="80" name="Picture 4" descr="「塩谷立」の画像検索結果">
            <a:extLst>
              <a:ext uri="{FF2B5EF4-FFF2-40B4-BE49-F238E27FC236}">
                <a16:creationId xmlns:a16="http://schemas.microsoft.com/office/drawing/2014/main" id="{BE7C6701-0D79-A5C4-5DD4-621E279FA43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65646" y="4016016"/>
            <a:ext cx="529799" cy="720000"/>
          </a:xfrm>
          <a:prstGeom prst="rect">
            <a:avLst/>
          </a:prstGeom>
          <a:noFill/>
        </p:spPr>
      </p:pic>
      <p:pic>
        <p:nvPicPr>
          <p:cNvPr id="81" name="Picture 2" descr="「森山ひろし」の画像検索結果">
            <a:extLst>
              <a:ext uri="{FF2B5EF4-FFF2-40B4-BE49-F238E27FC236}">
                <a16:creationId xmlns:a16="http://schemas.microsoft.com/office/drawing/2014/main" id="{32883E83-DA4F-06E5-F802-6C05C2FDA0A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14766" y="4007498"/>
            <a:ext cx="524080" cy="720000"/>
          </a:xfrm>
          <a:prstGeom prst="rect">
            <a:avLst/>
          </a:prstGeom>
          <a:noFill/>
        </p:spPr>
      </p:pic>
      <p:pic>
        <p:nvPicPr>
          <p:cNvPr id="82" name="Picture 8" descr="「江藤拓」の画像検索結果">
            <a:extLst>
              <a:ext uri="{FF2B5EF4-FFF2-40B4-BE49-F238E27FC236}">
                <a16:creationId xmlns:a16="http://schemas.microsoft.com/office/drawing/2014/main" id="{7D7AA3CF-C259-4BDE-6FD8-D2DE5576497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27854" y="4005387"/>
            <a:ext cx="563743" cy="720000"/>
          </a:xfrm>
          <a:prstGeom prst="rect">
            <a:avLst/>
          </a:prstGeom>
          <a:noFill/>
        </p:spPr>
      </p:pic>
      <p:pic>
        <p:nvPicPr>
          <p:cNvPr id="83" name="Picture 2" descr="「山田俊男」の画像検索結果">
            <a:extLst>
              <a:ext uri="{FF2B5EF4-FFF2-40B4-BE49-F238E27FC236}">
                <a16:creationId xmlns:a16="http://schemas.microsoft.com/office/drawing/2014/main" id="{2D111AED-0B1F-D48A-1A34-1397633694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70957" y="4791492"/>
            <a:ext cx="488612" cy="720000"/>
          </a:xfrm>
          <a:prstGeom prst="rect">
            <a:avLst/>
          </a:prstGeom>
          <a:noFill/>
        </p:spPr>
      </p:pic>
      <p:pic>
        <p:nvPicPr>
          <p:cNvPr id="84" name="Picture 2" descr="細田健一 に対する画像結果">
            <a:extLst>
              <a:ext uri="{FF2B5EF4-FFF2-40B4-BE49-F238E27FC236}">
                <a16:creationId xmlns:a16="http://schemas.microsoft.com/office/drawing/2014/main" id="{4EB14C92-7654-D014-2D7E-C3AA794ED6B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42233" y="4796426"/>
            <a:ext cx="57347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グループ化 84">
            <a:extLst>
              <a:ext uri="{FF2B5EF4-FFF2-40B4-BE49-F238E27FC236}">
                <a16:creationId xmlns:a16="http://schemas.microsoft.com/office/drawing/2014/main" id="{58E03B42-527A-92BF-C78D-C9C84319C6FD}"/>
              </a:ext>
            </a:extLst>
          </p:cNvPr>
          <p:cNvGrpSpPr/>
          <p:nvPr/>
        </p:nvGrpSpPr>
        <p:grpSpPr>
          <a:xfrm>
            <a:off x="5019062" y="4029428"/>
            <a:ext cx="632262" cy="720000"/>
            <a:chOff x="5388400" y="5380028"/>
            <a:chExt cx="806693" cy="900000"/>
          </a:xfrm>
        </p:grpSpPr>
        <p:sp>
          <p:nvSpPr>
            <p:cNvPr id="86" name="テキスト ボックス 85">
              <a:extLst>
                <a:ext uri="{FF2B5EF4-FFF2-40B4-BE49-F238E27FC236}">
                  <a16:creationId xmlns:a16="http://schemas.microsoft.com/office/drawing/2014/main" id="{E1C4F8D0-7B1D-829F-7DD9-A8E4E53CF21F}"/>
                </a:ext>
              </a:extLst>
            </p:cNvPr>
            <p:cNvSpPr txBox="1"/>
            <p:nvPr/>
          </p:nvSpPr>
          <p:spPr>
            <a:xfrm>
              <a:off x="5403005" y="5772175"/>
              <a:ext cx="792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参与</a:t>
              </a:r>
            </a:p>
          </p:txBody>
        </p:sp>
        <p:pic>
          <p:nvPicPr>
            <p:cNvPr id="87" name="図 86">
              <a:extLst>
                <a:ext uri="{FF2B5EF4-FFF2-40B4-BE49-F238E27FC236}">
                  <a16:creationId xmlns:a16="http://schemas.microsoft.com/office/drawing/2014/main" id="{971AC032-592C-6BAF-441C-831D54DEB99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88400" y="5380028"/>
              <a:ext cx="700388" cy="900000"/>
            </a:xfrm>
            <a:prstGeom prst="rect">
              <a:avLst/>
            </a:prstGeom>
          </p:spPr>
        </p:pic>
      </p:grpSp>
      <p:pic>
        <p:nvPicPr>
          <p:cNvPr id="88" name="Picture 8" descr="参議院議員 野村 哲郎（のむら てつろう） | 議員 | 自由民主党">
            <a:extLst>
              <a:ext uri="{FF2B5EF4-FFF2-40B4-BE49-F238E27FC236}">
                <a16:creationId xmlns:a16="http://schemas.microsoft.com/office/drawing/2014/main" id="{384C3584-DF5D-FCF9-3AE5-D26E44C43D8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321905" y="4018799"/>
            <a:ext cx="576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図 88">
            <a:extLst>
              <a:ext uri="{FF2B5EF4-FFF2-40B4-BE49-F238E27FC236}">
                <a16:creationId xmlns:a16="http://schemas.microsoft.com/office/drawing/2014/main" id="{4FA93CC5-ACD6-A4B7-C40C-5491E07EAA1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640089" y="3989890"/>
            <a:ext cx="576000" cy="720000"/>
          </a:xfrm>
          <a:prstGeom prst="rect">
            <a:avLst/>
          </a:prstGeom>
        </p:spPr>
      </p:pic>
      <p:sp>
        <p:nvSpPr>
          <p:cNvPr id="3" name="テキスト ボックス 2">
            <a:extLst>
              <a:ext uri="{FF2B5EF4-FFF2-40B4-BE49-F238E27FC236}">
                <a16:creationId xmlns:a16="http://schemas.microsoft.com/office/drawing/2014/main" id="{B6862623-9895-D1DF-B29B-C802FA4A0C75}"/>
              </a:ext>
            </a:extLst>
          </p:cNvPr>
          <p:cNvSpPr txBox="1"/>
          <p:nvPr/>
        </p:nvSpPr>
        <p:spPr>
          <a:xfrm>
            <a:off x="62332" y="6563995"/>
            <a:ext cx="1586866" cy="307777"/>
          </a:xfrm>
          <a:prstGeom prst="rect">
            <a:avLst/>
          </a:prstGeom>
          <a:noFill/>
        </p:spPr>
        <p:txBody>
          <a:bodyPr wrap="square" rtlCol="0">
            <a:spAutoFit/>
          </a:bodyPr>
          <a:lstStyle/>
          <a:p>
            <a:pPr algn="ctr"/>
            <a:r>
              <a:rPr kumimoji="1" lang="en-US" altLang="ja-JP" sz="1400" dirty="0">
                <a:latin typeface="メイリオ" panose="020B0604030504040204" pitchFamily="50" charset="-128"/>
                <a:ea typeface="メイリオ" panose="020B0604030504040204" pitchFamily="50" charset="-128"/>
              </a:rPr>
              <a:t>JA</a:t>
            </a:r>
            <a:r>
              <a:rPr kumimoji="1" lang="ja-JP" altLang="en-US" sz="1400" dirty="0">
                <a:latin typeface="メイリオ" panose="020B0604030504040204" pitchFamily="50" charset="-128"/>
                <a:ea typeface="メイリオ" panose="020B0604030504040204" pitchFamily="50" charset="-128"/>
              </a:rPr>
              <a:t>グループ</a:t>
            </a:r>
          </a:p>
        </p:txBody>
      </p:sp>
      <p:sp>
        <p:nvSpPr>
          <p:cNvPr id="5" name="テキスト ボックス 4">
            <a:extLst>
              <a:ext uri="{FF2B5EF4-FFF2-40B4-BE49-F238E27FC236}">
                <a16:creationId xmlns:a16="http://schemas.microsoft.com/office/drawing/2014/main" id="{65EC275D-698B-454A-74B6-4E2CF8FB1AC8}"/>
              </a:ext>
            </a:extLst>
          </p:cNvPr>
          <p:cNvSpPr txBox="1"/>
          <p:nvPr/>
        </p:nvSpPr>
        <p:spPr>
          <a:xfrm>
            <a:off x="739178" y="4930139"/>
            <a:ext cx="3734991" cy="1000274"/>
          </a:xfrm>
          <a:prstGeom prst="rect">
            <a:avLst/>
          </a:prstGeom>
          <a:noFill/>
          <a:ln>
            <a:solidFill>
              <a:schemeClr val="tx2"/>
            </a:solidFill>
            <a:prstDash val="dashDot"/>
          </a:ln>
        </p:spPr>
        <p:txBody>
          <a:bodyPr wrap="square" rtlCol="0">
            <a:spAutoFit/>
          </a:bodyPr>
          <a:lstStyle/>
          <a:p>
            <a:pPr algn="ctr"/>
            <a:r>
              <a:rPr kumimoji="1" lang="ja-JP" altLang="en-US" b="1" dirty="0">
                <a:solidFill>
                  <a:srgbClr val="FF0000"/>
                </a:solidFill>
              </a:rPr>
              <a:t>組合員との対話・</a:t>
            </a:r>
            <a:r>
              <a:rPr lang="ja-JP" altLang="en-US" b="1" dirty="0">
                <a:solidFill>
                  <a:srgbClr val="FF0000"/>
                </a:solidFill>
              </a:rPr>
              <a:t>組織討議に基づき政策提案を決定</a:t>
            </a:r>
            <a:r>
              <a:rPr kumimoji="1" lang="ja-JP" altLang="en-US" b="1" dirty="0">
                <a:solidFill>
                  <a:srgbClr val="FF0000"/>
                </a:solidFill>
              </a:rPr>
              <a:t>　　　　</a:t>
            </a:r>
            <a:endParaRPr kumimoji="1" lang="en-US" altLang="ja-JP" b="1" dirty="0">
              <a:solidFill>
                <a:srgbClr val="FF0000"/>
              </a:solidFill>
            </a:endParaRPr>
          </a:p>
          <a:p>
            <a:pPr algn="ctr">
              <a:spcBef>
                <a:spcPts val="600"/>
              </a:spcBef>
            </a:pPr>
            <a:r>
              <a:rPr lang="ja-JP" altLang="en-US" b="1" dirty="0">
                <a:solidFill>
                  <a:srgbClr val="FF0000"/>
                </a:solidFill>
              </a:rPr>
              <a:t>議員や農水省等に要請・働きかけ</a:t>
            </a:r>
            <a:endParaRPr kumimoji="1" lang="ja-JP" altLang="en-US" b="1" dirty="0">
              <a:solidFill>
                <a:srgbClr val="FF0000"/>
              </a:solidFill>
            </a:endParaRPr>
          </a:p>
        </p:txBody>
      </p:sp>
    </p:spTree>
    <p:extLst>
      <p:ext uri="{BB962C8B-B14F-4D97-AF65-F5344CB8AC3E}">
        <p14:creationId xmlns:p14="http://schemas.microsoft.com/office/powerpoint/2010/main" val="2114085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6C27FCFC-A730-4A08-A584-59AFCF2A9748}"/>
              </a:ext>
            </a:extLst>
          </p:cNvPr>
          <p:cNvCxnSpPr/>
          <p:nvPr/>
        </p:nvCxnSpPr>
        <p:spPr>
          <a:xfrm>
            <a:off x="0" y="548680"/>
            <a:ext cx="9144000" cy="0"/>
          </a:xfrm>
          <a:prstGeom prst="line">
            <a:avLst/>
          </a:prstGeom>
          <a:ln w="50800" cmpd="thickThin"/>
        </p:spPr>
        <p:style>
          <a:lnRef idx="2">
            <a:schemeClr val="dk1"/>
          </a:lnRef>
          <a:fillRef idx="0">
            <a:schemeClr val="dk1"/>
          </a:fillRef>
          <a:effectRef idx="1">
            <a:schemeClr val="dk1"/>
          </a:effectRef>
          <a:fontRef idx="minor">
            <a:schemeClr val="tx1"/>
          </a:fontRef>
        </p:style>
      </p:cxnSp>
      <p:sp>
        <p:nvSpPr>
          <p:cNvPr id="10" name="テキスト ボックス 9">
            <a:extLst>
              <a:ext uri="{FF2B5EF4-FFF2-40B4-BE49-F238E27FC236}">
                <a16:creationId xmlns:a16="http://schemas.microsoft.com/office/drawing/2014/main" id="{EFBB23CC-02A7-4F04-BDC4-84169EB5153F}"/>
              </a:ext>
            </a:extLst>
          </p:cNvPr>
          <p:cNvSpPr txBox="1"/>
          <p:nvPr/>
        </p:nvSpPr>
        <p:spPr>
          <a:xfrm>
            <a:off x="0" y="0"/>
            <a:ext cx="9144000" cy="461665"/>
          </a:xfrm>
          <a:prstGeom prst="rect">
            <a:avLst/>
          </a:prstGeom>
          <a:noFill/>
        </p:spPr>
        <p:txBody>
          <a:bodyPr wrap="square" rtlCol="0">
            <a:spAutoFit/>
          </a:bodyPr>
          <a:lstStyle/>
          <a:p>
            <a:r>
              <a:rPr lang="ja-JP" altLang="en-US" sz="2400" dirty="0">
                <a:latin typeface="HGS創英角ｺﾞｼｯｸUB" pitchFamily="50" charset="-128"/>
                <a:ea typeface="HGS創英角ｺﾞｼｯｸUB" pitchFamily="50" charset="-128"/>
              </a:rPr>
              <a:t>農業政策の決定プロセス②</a:t>
            </a:r>
          </a:p>
        </p:txBody>
      </p:sp>
      <p:sp>
        <p:nvSpPr>
          <p:cNvPr id="11" name="角丸四角形 5">
            <a:extLst>
              <a:ext uri="{FF2B5EF4-FFF2-40B4-BE49-F238E27FC236}">
                <a16:creationId xmlns:a16="http://schemas.microsoft.com/office/drawing/2014/main" id="{65103AD8-A405-47B8-95C1-C457619BAED0}"/>
              </a:ext>
            </a:extLst>
          </p:cNvPr>
          <p:cNvSpPr/>
          <p:nvPr/>
        </p:nvSpPr>
        <p:spPr>
          <a:xfrm>
            <a:off x="35860" y="646375"/>
            <a:ext cx="9053277" cy="818436"/>
          </a:xfrm>
          <a:prstGeom prst="roundRect">
            <a:avLst/>
          </a:prstGeom>
          <a:ln w="19050"/>
        </p:spPr>
        <p:style>
          <a:lnRef idx="2">
            <a:schemeClr val="dk1"/>
          </a:lnRef>
          <a:fillRef idx="1">
            <a:schemeClr val="lt1"/>
          </a:fillRef>
          <a:effectRef idx="0">
            <a:schemeClr val="dk1"/>
          </a:effectRef>
          <a:fontRef idx="minor">
            <a:schemeClr val="dk1"/>
          </a:fontRef>
        </p:style>
        <p:txBody>
          <a:bodyPr lIns="72000" rIns="72000" rtlCol="0" anchor="ctr" anchorCtr="1"/>
          <a:lstStyle/>
          <a:p>
            <a:r>
              <a:rPr lang="ja-JP" altLang="en-US" sz="2400" dirty="0"/>
              <a:t>　法律や予算などの政策決定において、与党（自民党）提案は極めて重要。その決定には、必ず自民党内の政策決定プロセスを経る。</a:t>
            </a:r>
          </a:p>
        </p:txBody>
      </p:sp>
      <p:sp>
        <p:nvSpPr>
          <p:cNvPr id="22" name="スライド番号プレースホルダ 1">
            <a:extLst>
              <a:ext uri="{FF2B5EF4-FFF2-40B4-BE49-F238E27FC236}">
                <a16:creationId xmlns:a16="http://schemas.microsoft.com/office/drawing/2014/main" id="{7286D72F-8081-49E6-AE4D-93F8BD0E2D52}"/>
              </a:ext>
            </a:extLst>
          </p:cNvPr>
          <p:cNvSpPr>
            <a:spLocks noGrp="1"/>
          </p:cNvSpPr>
          <p:nvPr>
            <p:ph type="sldNum" sz="quarter" idx="12"/>
          </p:nvPr>
        </p:nvSpPr>
        <p:spPr>
          <a:xfrm>
            <a:off x="6830888" y="6525345"/>
            <a:ext cx="2133600" cy="260648"/>
          </a:xfrm>
        </p:spPr>
        <p:txBody>
          <a:bodyPr/>
          <a:lstStyle/>
          <a:p>
            <a:fld id="{AC0CF3E3-977F-49A5-8EC7-B81E16CC7256}" type="slidenum">
              <a:rPr kumimoji="1" lang="ja-JP" altLang="en-US" smtClean="0"/>
              <a:pPr/>
              <a:t>8</a:t>
            </a:fld>
            <a:endParaRPr kumimoji="1" lang="ja-JP" altLang="en-US"/>
          </a:p>
        </p:txBody>
      </p:sp>
      <p:sp>
        <p:nvSpPr>
          <p:cNvPr id="2" name="正方形/長方形 1">
            <a:extLst>
              <a:ext uri="{FF2B5EF4-FFF2-40B4-BE49-F238E27FC236}">
                <a16:creationId xmlns:a16="http://schemas.microsoft.com/office/drawing/2014/main" id="{49E9FF92-FE2C-F771-902F-2964563B70D0}"/>
              </a:ext>
            </a:extLst>
          </p:cNvPr>
          <p:cNvSpPr/>
          <p:nvPr/>
        </p:nvSpPr>
        <p:spPr>
          <a:xfrm>
            <a:off x="1560471" y="4166265"/>
            <a:ext cx="2646738" cy="129947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A5C9D2E-9044-A6DD-6541-7A4A1FAFF3AF}"/>
              </a:ext>
            </a:extLst>
          </p:cNvPr>
          <p:cNvSpPr/>
          <p:nvPr/>
        </p:nvSpPr>
        <p:spPr>
          <a:xfrm>
            <a:off x="1505830" y="4128964"/>
            <a:ext cx="2646738" cy="1292215"/>
          </a:xfrm>
          <a:prstGeom prst="rect">
            <a:avLst/>
          </a:prstGeom>
          <a:solidFill>
            <a:schemeClr val="bg1"/>
          </a:solidFill>
          <a:ln/>
          <a:effectLst>
            <a:softEdge rad="0"/>
          </a:effectLst>
        </p:spPr>
        <p:style>
          <a:lnRef idx="2">
            <a:schemeClr val="accent3"/>
          </a:lnRef>
          <a:fillRef idx="1">
            <a:schemeClr val="lt1"/>
          </a:fillRef>
          <a:effectRef idx="0">
            <a:schemeClr val="accent3"/>
          </a:effectRef>
          <a:fontRef idx="minor">
            <a:schemeClr val="dk1"/>
          </a:fontRef>
        </p:style>
        <p:txBody>
          <a:bodyPr lIns="179999" rIns="179999" rtlCol="0" anchor="ctr"/>
          <a:lstStyle/>
          <a:p>
            <a:pPr marL="177795" indent="-177795" algn="ctr" fontAlgn="auto">
              <a:spcBef>
                <a:spcPts val="0"/>
              </a:spcBef>
              <a:spcAft>
                <a:spcPts val="0"/>
              </a:spcAft>
              <a:tabLst>
                <a:tab pos="6183313" algn="l"/>
              </a:tabLst>
            </a:pPr>
            <a:endParaRPr kumimoji="1" lang="ja-JP" altLang="en-US" sz="1600" b="0" i="0" u="none" strike="noStrike" kern="0" cap="none" spc="0" baseline="0" dirty="0">
              <a:solidFill>
                <a:srgbClr val="000000"/>
              </a:solidFill>
              <a:uFillTx/>
              <a:latin typeface="メイリオ" pitchFamily="50" charset="-128"/>
              <a:ea typeface="メイリオ" pitchFamily="50" charset="-128"/>
              <a:cs typeface="メイリオ" pitchFamily="50" charset="-128"/>
            </a:endParaRPr>
          </a:p>
        </p:txBody>
      </p:sp>
      <p:cxnSp>
        <p:nvCxnSpPr>
          <p:cNvPr id="5" name="直線コネクタ 4">
            <a:extLst>
              <a:ext uri="{FF2B5EF4-FFF2-40B4-BE49-F238E27FC236}">
                <a16:creationId xmlns:a16="http://schemas.microsoft.com/office/drawing/2014/main" id="{6F7B13B2-CDBA-C215-C0F1-0F550DB37F22}"/>
              </a:ext>
            </a:extLst>
          </p:cNvPr>
          <p:cNvCxnSpPr>
            <a:cxnSpLocks/>
          </p:cNvCxnSpPr>
          <p:nvPr/>
        </p:nvCxnSpPr>
        <p:spPr>
          <a:xfrm>
            <a:off x="4842837" y="1916832"/>
            <a:ext cx="4210853"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FBAB01C-982E-8001-060C-EAC5B8FFFCBA}"/>
              </a:ext>
            </a:extLst>
          </p:cNvPr>
          <p:cNvSpPr/>
          <p:nvPr/>
        </p:nvSpPr>
        <p:spPr>
          <a:xfrm>
            <a:off x="1361099" y="2147829"/>
            <a:ext cx="1821504" cy="923138"/>
          </a:xfrm>
          <a:prstGeom prst="rect">
            <a:avLst/>
          </a:prstGeom>
          <a:solidFill>
            <a:schemeClr val="bg1"/>
          </a:solidFill>
          <a:ln>
            <a:solidFill>
              <a:schemeClr val="accent4">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B763CBD-11FB-F73D-B4E4-5275ED255D36}"/>
              </a:ext>
            </a:extLst>
          </p:cNvPr>
          <p:cNvSpPr/>
          <p:nvPr/>
        </p:nvSpPr>
        <p:spPr>
          <a:xfrm>
            <a:off x="1321437" y="3467350"/>
            <a:ext cx="3250563" cy="3256055"/>
          </a:xfrm>
          <a:prstGeom prst="rect">
            <a:avLst/>
          </a:prstGeom>
          <a:noFill/>
          <a:ln>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tx1"/>
              </a:solidFill>
            </a:endParaRPr>
          </a:p>
        </p:txBody>
      </p:sp>
      <p:cxnSp>
        <p:nvCxnSpPr>
          <p:cNvPr id="8" name="直線コネクタ 7">
            <a:extLst>
              <a:ext uri="{FF2B5EF4-FFF2-40B4-BE49-F238E27FC236}">
                <a16:creationId xmlns:a16="http://schemas.microsoft.com/office/drawing/2014/main" id="{AEE761FF-1EB2-3464-92A9-CBB6D761E8E3}"/>
              </a:ext>
            </a:extLst>
          </p:cNvPr>
          <p:cNvCxnSpPr>
            <a:cxnSpLocks/>
          </p:cNvCxnSpPr>
          <p:nvPr/>
        </p:nvCxnSpPr>
        <p:spPr>
          <a:xfrm>
            <a:off x="290561" y="1887626"/>
            <a:ext cx="4210853"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9808DF8B-F8C0-CB00-C4B4-EC11F98B84E1}"/>
              </a:ext>
            </a:extLst>
          </p:cNvPr>
          <p:cNvSpPr/>
          <p:nvPr/>
        </p:nvSpPr>
        <p:spPr>
          <a:xfrm>
            <a:off x="794355" y="1774823"/>
            <a:ext cx="3108020" cy="25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45F7C67-4368-AA5F-BE4A-92CE91E8545C}"/>
              </a:ext>
            </a:extLst>
          </p:cNvPr>
          <p:cNvSpPr/>
          <p:nvPr/>
        </p:nvSpPr>
        <p:spPr>
          <a:xfrm>
            <a:off x="590007" y="1774134"/>
            <a:ext cx="3312368" cy="228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34" b="1" kern="0" dirty="0">
                <a:solidFill>
                  <a:schemeClr val="accent3">
                    <a:lumMod val="50000"/>
                  </a:schemeClr>
                </a:solidFill>
                <a:latin typeface="游ゴシック" panose="020B0400000000000000" pitchFamily="50" charset="-128"/>
                <a:ea typeface="游ゴシック" panose="020B0400000000000000" pitchFamily="50" charset="-128"/>
                <a:cs typeface="メイリオ" pitchFamily="50" charset="-128"/>
              </a:rPr>
              <a:t>自民党の政策決定プロセス</a:t>
            </a:r>
            <a:endParaRPr lang="en-US" altLang="ja-JP" sz="1534" b="1" kern="0" dirty="0">
              <a:solidFill>
                <a:schemeClr val="accent3">
                  <a:lumMod val="50000"/>
                </a:schemeClr>
              </a:solidFill>
              <a:latin typeface="游ゴシック" panose="020B0400000000000000" pitchFamily="50" charset="-128"/>
              <a:ea typeface="游ゴシック" panose="020B0400000000000000" pitchFamily="50" charset="-128"/>
              <a:cs typeface="メイリオ" pitchFamily="50" charset="-128"/>
            </a:endParaRPr>
          </a:p>
        </p:txBody>
      </p:sp>
      <p:sp>
        <p:nvSpPr>
          <p:cNvPr id="18" name="テキスト ボックス 17">
            <a:extLst>
              <a:ext uri="{FF2B5EF4-FFF2-40B4-BE49-F238E27FC236}">
                <a16:creationId xmlns:a16="http://schemas.microsoft.com/office/drawing/2014/main" id="{E1522012-CD42-7E3D-B11F-A13E5093B62F}"/>
              </a:ext>
            </a:extLst>
          </p:cNvPr>
          <p:cNvSpPr txBox="1"/>
          <p:nvPr/>
        </p:nvSpPr>
        <p:spPr>
          <a:xfrm>
            <a:off x="260808" y="2166405"/>
            <a:ext cx="677108" cy="4257889"/>
          </a:xfrm>
          <a:prstGeom prst="rect">
            <a:avLst/>
          </a:prstGeom>
          <a:solidFill>
            <a:schemeClr val="bg1"/>
          </a:solidFill>
          <a:ln w="25400" cmpd="dbl">
            <a:solidFill>
              <a:schemeClr val="accent3">
                <a:lumMod val="50000"/>
              </a:schemeClr>
            </a:solidFill>
          </a:ln>
        </p:spPr>
        <p:txBody>
          <a:bodyPr vert="eaVert" wrap="square" rtlCol="0">
            <a:spAutoFit/>
          </a:bodyPr>
          <a:lstStyle/>
          <a:p>
            <a:pPr algn="ctr"/>
            <a:r>
              <a:rPr lang="ja-JP" altLang="en-US" sz="1600" dirty="0"/>
              <a:t>総務会　←　政審　←　部会等</a:t>
            </a:r>
            <a:endParaRPr lang="en-US" altLang="ja-JP" sz="1600" dirty="0"/>
          </a:p>
          <a:p>
            <a:pPr algn="ctr"/>
            <a:r>
              <a:rPr lang="ja-JP" altLang="en-US" sz="1600" dirty="0"/>
              <a:t>３</a:t>
            </a:r>
            <a:r>
              <a:rPr lang="ja-JP" altLang="en-US" sz="1600" dirty="0" smtClean="0"/>
              <a:t>審制（下意</a:t>
            </a:r>
            <a:r>
              <a:rPr lang="ja-JP" altLang="en-US" sz="1600" dirty="0"/>
              <a:t>上達で意思決定）</a:t>
            </a:r>
          </a:p>
        </p:txBody>
      </p:sp>
      <p:sp>
        <p:nvSpPr>
          <p:cNvPr id="25" name="テキスト ボックス 24">
            <a:extLst>
              <a:ext uri="{FF2B5EF4-FFF2-40B4-BE49-F238E27FC236}">
                <a16:creationId xmlns:a16="http://schemas.microsoft.com/office/drawing/2014/main" id="{29D531CE-48C9-6D71-5EFE-99E51FF83FBC}"/>
              </a:ext>
            </a:extLst>
          </p:cNvPr>
          <p:cNvSpPr txBox="1"/>
          <p:nvPr/>
        </p:nvSpPr>
        <p:spPr>
          <a:xfrm>
            <a:off x="2150679" y="3447557"/>
            <a:ext cx="1440160" cy="461665"/>
          </a:xfrm>
          <a:prstGeom prst="rect">
            <a:avLst/>
          </a:prstGeom>
          <a:noFill/>
        </p:spPr>
        <p:txBody>
          <a:bodyPr wrap="square" rtlCol="0">
            <a:spAutoFit/>
          </a:bodyPr>
          <a:lstStyle/>
          <a:p>
            <a:pPr algn="ctr"/>
            <a:r>
              <a:rPr lang="ja-JP" altLang="en-US" sz="1200" dirty="0"/>
              <a:t>政調会長</a:t>
            </a:r>
            <a:endParaRPr lang="en-US" altLang="ja-JP" sz="1200" dirty="0"/>
          </a:p>
          <a:p>
            <a:pPr algn="ctr"/>
            <a:r>
              <a:rPr kumimoji="1" lang="ja-JP" altLang="en-US" sz="1200" dirty="0"/>
              <a:t>渡海紀三郎</a:t>
            </a:r>
          </a:p>
        </p:txBody>
      </p:sp>
      <p:sp>
        <p:nvSpPr>
          <p:cNvPr id="27" name="テキスト ボックス 26">
            <a:extLst>
              <a:ext uri="{FF2B5EF4-FFF2-40B4-BE49-F238E27FC236}">
                <a16:creationId xmlns:a16="http://schemas.microsoft.com/office/drawing/2014/main" id="{EDA08D2A-D3E1-A827-EFC2-AFC4CAA76372}"/>
              </a:ext>
            </a:extLst>
          </p:cNvPr>
          <p:cNvSpPr txBox="1"/>
          <p:nvPr/>
        </p:nvSpPr>
        <p:spPr>
          <a:xfrm>
            <a:off x="2021028" y="2595461"/>
            <a:ext cx="1440160" cy="461665"/>
          </a:xfrm>
          <a:prstGeom prst="rect">
            <a:avLst/>
          </a:prstGeom>
          <a:noFill/>
        </p:spPr>
        <p:txBody>
          <a:bodyPr wrap="square" rtlCol="0">
            <a:spAutoFit/>
          </a:bodyPr>
          <a:lstStyle/>
          <a:p>
            <a:pPr algn="ctr"/>
            <a:r>
              <a:rPr lang="ja-JP" altLang="en-US" sz="1200" dirty="0"/>
              <a:t>総務会長</a:t>
            </a:r>
            <a:endParaRPr lang="en-US" altLang="ja-JP" sz="1200" dirty="0"/>
          </a:p>
          <a:p>
            <a:pPr algn="ctr"/>
            <a:r>
              <a:rPr kumimoji="1" lang="ja-JP" altLang="en-US" sz="1200" dirty="0"/>
              <a:t>森山裕</a:t>
            </a:r>
          </a:p>
        </p:txBody>
      </p:sp>
      <p:pic>
        <p:nvPicPr>
          <p:cNvPr id="28" name="Picture 2" descr="「森山ひろし」の画像検索結果">
            <a:extLst>
              <a:ext uri="{FF2B5EF4-FFF2-40B4-BE49-F238E27FC236}">
                <a16:creationId xmlns:a16="http://schemas.microsoft.com/office/drawing/2014/main" id="{A019FD18-8FC5-E10C-7152-42C865EF42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8351" y="2206871"/>
            <a:ext cx="646420" cy="798297"/>
          </a:xfrm>
          <a:prstGeom prst="rect">
            <a:avLst/>
          </a:prstGeom>
          <a:noFill/>
        </p:spPr>
      </p:pic>
      <p:sp>
        <p:nvSpPr>
          <p:cNvPr id="29" name="テキスト ボックス 28">
            <a:extLst>
              <a:ext uri="{FF2B5EF4-FFF2-40B4-BE49-F238E27FC236}">
                <a16:creationId xmlns:a16="http://schemas.microsoft.com/office/drawing/2014/main" id="{B34CFAF5-A195-4AFD-3975-6789CEAE150A}"/>
              </a:ext>
            </a:extLst>
          </p:cNvPr>
          <p:cNvSpPr txBox="1"/>
          <p:nvPr/>
        </p:nvSpPr>
        <p:spPr>
          <a:xfrm>
            <a:off x="3156509" y="4920848"/>
            <a:ext cx="1008112" cy="553998"/>
          </a:xfrm>
          <a:prstGeom prst="rect">
            <a:avLst/>
          </a:prstGeom>
          <a:noFill/>
        </p:spPr>
        <p:txBody>
          <a:bodyPr wrap="square" rtlCol="0">
            <a:spAutoFit/>
          </a:bodyPr>
          <a:lstStyle/>
          <a:p>
            <a:pPr algn="ctr">
              <a:spcBef>
                <a:spcPts val="0"/>
              </a:spcBef>
            </a:pPr>
            <a:endParaRPr lang="en-US" altLang="ja-JP" sz="600" b="1" dirty="0"/>
          </a:p>
          <a:p>
            <a:pPr algn="ctr">
              <a:spcBef>
                <a:spcPts val="0"/>
              </a:spcBef>
            </a:pPr>
            <a:r>
              <a:rPr lang="ja-JP" altLang="en-US" sz="1200" b="1" dirty="0"/>
              <a:t>農林部会長</a:t>
            </a:r>
            <a:endParaRPr lang="en-US" altLang="ja-JP" sz="1200" b="1" dirty="0"/>
          </a:p>
          <a:p>
            <a:pPr algn="ctr"/>
            <a:r>
              <a:rPr kumimoji="1" lang="ja-JP" altLang="en-US" sz="1200" b="1" dirty="0"/>
              <a:t>細田健一</a:t>
            </a:r>
          </a:p>
        </p:txBody>
      </p:sp>
      <p:sp>
        <p:nvSpPr>
          <p:cNvPr id="30" name="テキスト ボックス 29">
            <a:extLst>
              <a:ext uri="{FF2B5EF4-FFF2-40B4-BE49-F238E27FC236}">
                <a16:creationId xmlns:a16="http://schemas.microsoft.com/office/drawing/2014/main" id="{2A108EBA-3084-1AE6-01D5-41A8E63CBDEC}"/>
              </a:ext>
            </a:extLst>
          </p:cNvPr>
          <p:cNvSpPr txBox="1"/>
          <p:nvPr/>
        </p:nvSpPr>
        <p:spPr>
          <a:xfrm>
            <a:off x="1214575" y="5013176"/>
            <a:ext cx="2088232" cy="461665"/>
          </a:xfrm>
          <a:prstGeom prst="rect">
            <a:avLst/>
          </a:prstGeom>
          <a:noFill/>
        </p:spPr>
        <p:txBody>
          <a:bodyPr wrap="square" rtlCol="0">
            <a:spAutoFit/>
          </a:bodyPr>
          <a:lstStyle/>
          <a:p>
            <a:pPr algn="ctr"/>
            <a:r>
              <a:rPr lang="ja-JP" altLang="en-US" sz="1200" b="1" dirty="0"/>
              <a:t>総合農林政策調査会長</a:t>
            </a:r>
            <a:endParaRPr lang="en-US" altLang="ja-JP" sz="1200" b="1" dirty="0"/>
          </a:p>
          <a:p>
            <a:pPr algn="ctr"/>
            <a:r>
              <a:rPr lang="ja-JP" altLang="en-US" sz="1200" b="1" dirty="0"/>
              <a:t>江藤拓</a:t>
            </a:r>
            <a:endParaRPr kumimoji="1" lang="ja-JP" altLang="en-US" sz="1200" b="1" dirty="0"/>
          </a:p>
        </p:txBody>
      </p:sp>
      <p:pic>
        <p:nvPicPr>
          <p:cNvPr id="31" name="図 30">
            <a:extLst>
              <a:ext uri="{FF2B5EF4-FFF2-40B4-BE49-F238E27FC236}">
                <a16:creationId xmlns:a16="http://schemas.microsoft.com/office/drawing/2014/main" id="{98D9C754-0E0A-39EA-98D6-02391B8DFE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306" y="4151087"/>
            <a:ext cx="681390" cy="851738"/>
          </a:xfrm>
          <a:prstGeom prst="rect">
            <a:avLst/>
          </a:prstGeom>
        </p:spPr>
      </p:pic>
      <p:pic>
        <p:nvPicPr>
          <p:cNvPr id="32" name="Picture 2" descr="細田健一 に対する画像結果">
            <a:extLst>
              <a:ext uri="{FF2B5EF4-FFF2-40B4-BE49-F238E27FC236}">
                <a16:creationId xmlns:a16="http://schemas.microsoft.com/office/drawing/2014/main" id="{67489C81-FECA-276E-F38A-53E8CB36BB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3135" y="4155226"/>
            <a:ext cx="745187" cy="918724"/>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DA12E763-E371-B3B3-F516-A151CAA8DDC9}"/>
              </a:ext>
            </a:extLst>
          </p:cNvPr>
          <p:cNvSpPr txBox="1">
            <a:spLocks/>
          </p:cNvSpPr>
          <p:nvPr/>
        </p:nvSpPr>
        <p:spPr>
          <a:xfrm>
            <a:off x="2394771" y="5566680"/>
            <a:ext cx="2252532" cy="828000"/>
          </a:xfrm>
          <a:prstGeom prst="rect">
            <a:avLst/>
          </a:prstGeom>
          <a:noFill/>
        </p:spPr>
        <p:txBody>
          <a:bodyPr wrap="square" numCol="2" rtlCol="0">
            <a:spAutoFit/>
          </a:bodyPr>
          <a:lstStyle/>
          <a:p>
            <a:pPr>
              <a:lnSpc>
                <a:spcPct val="150000"/>
              </a:lnSpc>
            </a:pPr>
            <a:r>
              <a:rPr kumimoji="1" lang="ja-JP" altLang="en-US" sz="1100" dirty="0"/>
              <a:t>その他</a:t>
            </a:r>
            <a:r>
              <a:rPr kumimoji="1" lang="en-US" altLang="ja-JP" sz="1100" dirty="0"/>
              <a:t>…</a:t>
            </a:r>
          </a:p>
          <a:p>
            <a:pPr>
              <a:lnSpc>
                <a:spcPct val="150000"/>
              </a:lnSpc>
              <a:buFont typeface="Wingdings" pitchFamily="2" charset="2"/>
              <a:buChar char="Ø"/>
            </a:pPr>
            <a:r>
              <a:rPr kumimoji="1" lang="ja-JP" altLang="en-US" sz="1100" dirty="0"/>
              <a:t>水産部会</a:t>
            </a:r>
            <a:endParaRPr kumimoji="1" lang="en-US" altLang="ja-JP" sz="1100" dirty="0"/>
          </a:p>
          <a:p>
            <a:pPr>
              <a:lnSpc>
                <a:spcPct val="150000"/>
              </a:lnSpc>
              <a:buFont typeface="Wingdings" pitchFamily="2" charset="2"/>
              <a:buChar char="Ø"/>
            </a:pPr>
            <a:r>
              <a:rPr lang="ja-JP" altLang="en-US" sz="1100" dirty="0"/>
              <a:t>財務金融部会</a:t>
            </a:r>
            <a:endParaRPr lang="en-US" altLang="ja-JP" sz="1100" dirty="0"/>
          </a:p>
          <a:p>
            <a:pPr>
              <a:lnSpc>
                <a:spcPct val="150000"/>
              </a:lnSpc>
              <a:buFont typeface="Wingdings" pitchFamily="2" charset="2"/>
              <a:buChar char="Ø"/>
            </a:pPr>
            <a:r>
              <a:rPr lang="ja-JP" altLang="en-US" sz="1100" dirty="0"/>
              <a:t>経済産業部会</a:t>
            </a:r>
            <a:endParaRPr lang="en-US" altLang="ja-JP" sz="1100" dirty="0"/>
          </a:p>
          <a:p>
            <a:pPr>
              <a:lnSpc>
                <a:spcPct val="150000"/>
              </a:lnSpc>
              <a:buFont typeface="Wingdings" pitchFamily="2" charset="2"/>
              <a:buChar char="Ø"/>
            </a:pPr>
            <a:r>
              <a:rPr lang="ja-JP" altLang="en-US" sz="1100" dirty="0"/>
              <a:t>食育調査会</a:t>
            </a:r>
            <a:endParaRPr lang="en-US" altLang="ja-JP" sz="1100" dirty="0"/>
          </a:p>
          <a:p>
            <a:pPr>
              <a:lnSpc>
                <a:spcPct val="150000"/>
              </a:lnSpc>
              <a:buFont typeface="Wingdings" pitchFamily="2" charset="2"/>
              <a:buChar char="Ø"/>
            </a:pPr>
            <a:r>
              <a:rPr kumimoji="1" lang="ja-JP" altLang="en-US" sz="1100" b="1" dirty="0">
                <a:solidFill>
                  <a:srgbClr val="FF0000"/>
                </a:solidFill>
              </a:rPr>
              <a:t>税制調査会</a:t>
            </a:r>
            <a:endParaRPr kumimoji="1" lang="en-US" altLang="ja-JP" sz="1100" b="1" dirty="0">
              <a:solidFill>
                <a:srgbClr val="FF0000"/>
              </a:solidFill>
            </a:endParaRPr>
          </a:p>
          <a:p>
            <a:pPr>
              <a:lnSpc>
                <a:spcPct val="150000"/>
              </a:lnSpc>
              <a:buFont typeface="Wingdings" pitchFamily="2" charset="2"/>
              <a:buChar char="Ø"/>
            </a:pPr>
            <a:r>
              <a:rPr lang="ja-JP" altLang="en-US" sz="1100" dirty="0"/>
              <a:t>　・・・　等</a:t>
            </a:r>
            <a:endParaRPr kumimoji="1" lang="ja-JP" altLang="en-US" sz="1100" dirty="0"/>
          </a:p>
        </p:txBody>
      </p:sp>
      <p:grpSp>
        <p:nvGrpSpPr>
          <p:cNvPr id="4" name="グループ化 3">
            <a:extLst>
              <a:ext uri="{FF2B5EF4-FFF2-40B4-BE49-F238E27FC236}">
                <a16:creationId xmlns:a16="http://schemas.microsoft.com/office/drawing/2014/main" id="{CB3B990E-D96C-8506-DFFB-C3AE9BD95407}"/>
              </a:ext>
            </a:extLst>
          </p:cNvPr>
          <p:cNvGrpSpPr/>
          <p:nvPr/>
        </p:nvGrpSpPr>
        <p:grpSpPr>
          <a:xfrm>
            <a:off x="1216709" y="5573806"/>
            <a:ext cx="1430077" cy="1193601"/>
            <a:chOff x="2964525" y="5465803"/>
            <a:chExt cx="1430077" cy="1193601"/>
          </a:xfrm>
        </p:grpSpPr>
        <p:sp>
          <p:nvSpPr>
            <p:cNvPr id="34" name="テキスト ボックス 33">
              <a:extLst>
                <a:ext uri="{FF2B5EF4-FFF2-40B4-BE49-F238E27FC236}">
                  <a16:creationId xmlns:a16="http://schemas.microsoft.com/office/drawing/2014/main" id="{62340E77-DBC1-ADC0-6984-145F83D9B5C7}"/>
                </a:ext>
              </a:extLst>
            </p:cNvPr>
            <p:cNvSpPr txBox="1"/>
            <p:nvPr/>
          </p:nvSpPr>
          <p:spPr>
            <a:xfrm>
              <a:off x="2964525" y="6228517"/>
              <a:ext cx="1430077" cy="430887"/>
            </a:xfrm>
            <a:prstGeom prst="rect">
              <a:avLst/>
            </a:prstGeom>
            <a:noFill/>
          </p:spPr>
          <p:txBody>
            <a:bodyPr wrap="square" rtlCol="0">
              <a:spAutoFit/>
            </a:bodyPr>
            <a:lstStyle/>
            <a:p>
              <a:pPr algn="ctr"/>
              <a:r>
                <a:rPr lang="ja-JP" altLang="en-US" sz="1100" dirty="0"/>
                <a:t>税調会長</a:t>
              </a:r>
              <a:endParaRPr lang="en-US" altLang="ja-JP" sz="1100" dirty="0"/>
            </a:p>
            <a:p>
              <a:pPr algn="ctr"/>
              <a:r>
                <a:rPr lang="ja-JP" altLang="en-US" sz="1100" dirty="0"/>
                <a:t>宮沢洋一</a:t>
              </a:r>
              <a:endParaRPr kumimoji="1" lang="ja-JP" altLang="en-US" sz="1100" dirty="0"/>
            </a:p>
          </p:txBody>
        </p:sp>
        <p:pic>
          <p:nvPicPr>
            <p:cNvPr id="35" name="Picture 38" descr="「宮沢洋一」の画像検索結果">
              <a:extLst>
                <a:ext uri="{FF2B5EF4-FFF2-40B4-BE49-F238E27FC236}">
                  <a16:creationId xmlns:a16="http://schemas.microsoft.com/office/drawing/2014/main" id="{3BDEC10D-03DB-5744-A5E6-256E34CC6FB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72523" y="5465803"/>
              <a:ext cx="609644" cy="783394"/>
            </a:xfrm>
            <a:prstGeom prst="rect">
              <a:avLst/>
            </a:prstGeom>
            <a:noFill/>
          </p:spPr>
        </p:pic>
      </p:grpSp>
      <p:sp>
        <p:nvSpPr>
          <p:cNvPr id="36" name="テキスト ボックス 35">
            <a:extLst>
              <a:ext uri="{FF2B5EF4-FFF2-40B4-BE49-F238E27FC236}">
                <a16:creationId xmlns:a16="http://schemas.microsoft.com/office/drawing/2014/main" id="{77094730-FF7E-8383-168E-35D44A26E2A7}"/>
              </a:ext>
            </a:extLst>
          </p:cNvPr>
          <p:cNvSpPr txBox="1"/>
          <p:nvPr/>
        </p:nvSpPr>
        <p:spPr>
          <a:xfrm>
            <a:off x="3340740" y="3200642"/>
            <a:ext cx="1335988" cy="315103"/>
          </a:xfrm>
          <a:prstGeom prst="rect">
            <a:avLst/>
          </a:prstGeom>
          <a:noFill/>
          <a:ln>
            <a:no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kumimoji="1" lang="ja-JP" altLang="en-US" sz="1400" b="1" dirty="0">
                <a:solidFill>
                  <a:schemeClr val="accent3">
                    <a:lumMod val="50000"/>
                  </a:schemeClr>
                </a:solidFill>
                <a:latin typeface="メイリオ" panose="020B0604030504040204" pitchFamily="50" charset="-128"/>
                <a:ea typeface="メイリオ" panose="020B0604030504040204" pitchFamily="50" charset="-128"/>
              </a:rPr>
              <a:t>政務調査会</a:t>
            </a:r>
          </a:p>
        </p:txBody>
      </p:sp>
      <p:sp>
        <p:nvSpPr>
          <p:cNvPr id="37" name="テキスト ボックス 36">
            <a:extLst>
              <a:ext uri="{FF2B5EF4-FFF2-40B4-BE49-F238E27FC236}">
                <a16:creationId xmlns:a16="http://schemas.microsoft.com/office/drawing/2014/main" id="{88D7F0F6-A40D-BEF1-3B94-62226CB0F99B}"/>
              </a:ext>
            </a:extLst>
          </p:cNvPr>
          <p:cNvSpPr txBox="1"/>
          <p:nvPr/>
        </p:nvSpPr>
        <p:spPr>
          <a:xfrm>
            <a:off x="2166880" y="4099274"/>
            <a:ext cx="1335988" cy="315103"/>
          </a:xfrm>
          <a:prstGeom prst="rect">
            <a:avLst/>
          </a:prstGeom>
          <a:noFill/>
          <a:ln>
            <a:no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kumimoji="1" lang="ja-JP" altLang="en-US" sz="1400" b="1" dirty="0">
                <a:solidFill>
                  <a:schemeClr val="accent3">
                    <a:lumMod val="50000"/>
                  </a:schemeClr>
                </a:solidFill>
                <a:latin typeface="+mj-ea"/>
                <a:ea typeface="+mj-ea"/>
              </a:rPr>
              <a:t>農林合同</a:t>
            </a:r>
          </a:p>
        </p:txBody>
      </p:sp>
      <p:pic>
        <p:nvPicPr>
          <p:cNvPr id="38" name="図 37">
            <a:extLst>
              <a:ext uri="{FF2B5EF4-FFF2-40B4-BE49-F238E27FC236}">
                <a16:creationId xmlns:a16="http://schemas.microsoft.com/office/drawing/2014/main" id="{3E90DFBA-037C-9D20-8374-11CA1569B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10618" y="2275129"/>
            <a:ext cx="4251724" cy="2232156"/>
          </a:xfrm>
          <a:prstGeom prst="rect">
            <a:avLst/>
          </a:prstGeom>
        </p:spPr>
      </p:pic>
      <p:sp>
        <p:nvSpPr>
          <p:cNvPr id="39" name="矢印: 左カーブ 38">
            <a:extLst>
              <a:ext uri="{FF2B5EF4-FFF2-40B4-BE49-F238E27FC236}">
                <a16:creationId xmlns:a16="http://schemas.microsoft.com/office/drawing/2014/main" id="{508ECEB3-1606-9ABD-A860-C104574786EE}"/>
              </a:ext>
            </a:extLst>
          </p:cNvPr>
          <p:cNvSpPr/>
          <p:nvPr/>
        </p:nvSpPr>
        <p:spPr>
          <a:xfrm rot="10800000">
            <a:off x="1023214" y="3422727"/>
            <a:ext cx="660474" cy="815514"/>
          </a:xfrm>
          <a:prstGeom prst="curvedLeftArrow">
            <a:avLst/>
          </a:prstGeom>
          <a:solidFill>
            <a:schemeClr val="accent3">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0" name="矢印: 左カーブ 39">
            <a:extLst>
              <a:ext uri="{FF2B5EF4-FFF2-40B4-BE49-F238E27FC236}">
                <a16:creationId xmlns:a16="http://schemas.microsoft.com/office/drawing/2014/main" id="{133202A8-C081-5EDC-3DBB-1BB05102FA24}"/>
              </a:ext>
            </a:extLst>
          </p:cNvPr>
          <p:cNvSpPr/>
          <p:nvPr/>
        </p:nvSpPr>
        <p:spPr>
          <a:xfrm rot="10800000">
            <a:off x="991200" y="2600520"/>
            <a:ext cx="660474" cy="697634"/>
          </a:xfrm>
          <a:prstGeom prst="curvedLeftArrow">
            <a:avLst/>
          </a:prstGeom>
          <a:solidFill>
            <a:schemeClr val="accent3">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1" name="テキスト ボックス 40">
            <a:extLst>
              <a:ext uri="{FF2B5EF4-FFF2-40B4-BE49-F238E27FC236}">
                <a16:creationId xmlns:a16="http://schemas.microsoft.com/office/drawing/2014/main" id="{03D442C5-8DFE-1B64-7748-F4307A63240B}"/>
              </a:ext>
            </a:extLst>
          </p:cNvPr>
          <p:cNvSpPr txBox="1"/>
          <p:nvPr/>
        </p:nvSpPr>
        <p:spPr>
          <a:xfrm>
            <a:off x="2091582" y="2134863"/>
            <a:ext cx="1335988" cy="315103"/>
          </a:xfrm>
          <a:prstGeom prst="rect">
            <a:avLst/>
          </a:prstGeom>
          <a:noFill/>
          <a:ln>
            <a:no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1400" b="1" dirty="0">
                <a:solidFill>
                  <a:schemeClr val="accent3">
                    <a:lumMod val="50000"/>
                  </a:schemeClr>
                </a:solidFill>
                <a:latin typeface="+mj-ea"/>
                <a:ea typeface="+mj-ea"/>
              </a:rPr>
              <a:t>総務</a:t>
            </a:r>
            <a:r>
              <a:rPr kumimoji="1" lang="ja-JP" altLang="en-US" sz="1400" b="1" dirty="0">
                <a:solidFill>
                  <a:schemeClr val="accent3">
                    <a:lumMod val="50000"/>
                  </a:schemeClr>
                </a:solidFill>
                <a:latin typeface="+mj-ea"/>
                <a:ea typeface="+mj-ea"/>
              </a:rPr>
              <a:t>会</a:t>
            </a:r>
          </a:p>
        </p:txBody>
      </p:sp>
      <p:sp>
        <p:nvSpPr>
          <p:cNvPr id="42" name="テキスト ボックス 41">
            <a:extLst>
              <a:ext uri="{FF2B5EF4-FFF2-40B4-BE49-F238E27FC236}">
                <a16:creationId xmlns:a16="http://schemas.microsoft.com/office/drawing/2014/main" id="{FCE73684-AAE6-C87F-9D6E-C8557726DC48}"/>
              </a:ext>
            </a:extLst>
          </p:cNvPr>
          <p:cNvSpPr txBox="1"/>
          <p:nvPr/>
        </p:nvSpPr>
        <p:spPr>
          <a:xfrm>
            <a:off x="5760366" y="1618254"/>
            <a:ext cx="2375793" cy="584775"/>
          </a:xfrm>
          <a:prstGeom prst="rect">
            <a:avLst/>
          </a:prstGeom>
          <a:solidFill>
            <a:schemeClr val="bg1"/>
          </a:solidFill>
          <a:ln>
            <a:noFill/>
          </a:ln>
        </p:spPr>
        <p:txBody>
          <a:bodyPr wrap="square" rtlCol="0">
            <a:spAutoFit/>
          </a:bodyPr>
          <a:lstStyle/>
          <a:p>
            <a:pPr algn="ctr"/>
            <a:r>
              <a:rPr kumimoji="1" lang="ja-JP" altLang="en-US" sz="1600" b="1" dirty="0">
                <a:solidFill>
                  <a:schemeClr val="accent3">
                    <a:lumMod val="50000"/>
                  </a:schemeClr>
                </a:solidFill>
                <a:latin typeface="游ゴシック" panose="020B0400000000000000" pitchFamily="50" charset="-128"/>
                <a:ea typeface="游ゴシック" panose="020B0400000000000000" pitchFamily="50" charset="-128"/>
              </a:rPr>
              <a:t>自民党</a:t>
            </a:r>
            <a:endParaRPr kumimoji="1" lang="en-US" altLang="ja-JP" sz="1600" b="1" dirty="0">
              <a:solidFill>
                <a:schemeClr val="accent3">
                  <a:lumMod val="50000"/>
                </a:schemeClr>
              </a:solidFill>
              <a:latin typeface="游ゴシック" panose="020B0400000000000000" pitchFamily="50" charset="-128"/>
              <a:ea typeface="游ゴシック" panose="020B0400000000000000" pitchFamily="50" charset="-128"/>
            </a:endParaRPr>
          </a:p>
          <a:p>
            <a:pPr algn="ctr"/>
            <a:r>
              <a:rPr kumimoji="1" lang="ja-JP" altLang="en-US" sz="1600" b="1" dirty="0">
                <a:solidFill>
                  <a:schemeClr val="accent3">
                    <a:lumMod val="50000"/>
                  </a:schemeClr>
                </a:solidFill>
                <a:latin typeface="游ゴシック" panose="020B0400000000000000" pitchFamily="50" charset="-128"/>
                <a:ea typeface="游ゴシック" panose="020B0400000000000000" pitchFamily="50" charset="-128"/>
              </a:rPr>
              <a:t>農林合同会議の様子</a:t>
            </a:r>
          </a:p>
        </p:txBody>
      </p:sp>
      <p:pic>
        <p:nvPicPr>
          <p:cNvPr id="43" name="Picture 2" descr="細田健一 に対する画像結果">
            <a:extLst>
              <a:ext uri="{FF2B5EF4-FFF2-40B4-BE49-F238E27FC236}">
                <a16:creationId xmlns:a16="http://schemas.microsoft.com/office/drawing/2014/main" id="{65538381-CAC7-A078-BDCB-673D9E9D2E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2779" y="4151087"/>
            <a:ext cx="745187" cy="918724"/>
          </a:xfrm>
          <a:prstGeom prst="rect">
            <a:avLst/>
          </a:prstGeom>
          <a:noFill/>
          <a:extLst>
            <a:ext uri="{909E8E84-426E-40DD-AFC4-6F175D3DCCD1}">
              <a14:hiddenFill xmlns:a14="http://schemas.microsoft.com/office/drawing/2010/main">
                <a:solidFill>
                  <a:srgbClr val="FFFFFF"/>
                </a:solidFill>
              </a14:hiddenFill>
            </a:ext>
          </a:extLst>
        </p:spPr>
      </p:pic>
      <p:sp>
        <p:nvSpPr>
          <p:cNvPr id="24" name="吹き出し: 角を丸めた四角形 23">
            <a:extLst>
              <a:ext uri="{FF2B5EF4-FFF2-40B4-BE49-F238E27FC236}">
                <a16:creationId xmlns:a16="http://schemas.microsoft.com/office/drawing/2014/main" id="{E72D2418-94BA-7A03-37EB-0373D2525278}"/>
              </a:ext>
            </a:extLst>
          </p:cNvPr>
          <p:cNvSpPr/>
          <p:nvPr/>
        </p:nvSpPr>
        <p:spPr>
          <a:xfrm>
            <a:off x="4772400" y="4778634"/>
            <a:ext cx="4065758" cy="1656185"/>
          </a:xfrm>
          <a:prstGeom prst="wedgeRoundRectCallout">
            <a:avLst>
              <a:gd name="adj1" fmla="val -5070"/>
              <a:gd name="adj2" fmla="val -86703"/>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6000" indent="-216000"/>
            <a:r>
              <a:rPr kumimoji="1" lang="ja-JP" altLang="en-US" sz="2000" dirty="0">
                <a:solidFill>
                  <a:schemeClr val="tx1"/>
                </a:solidFill>
                <a:latin typeface="メイリオ" panose="020B0604030504040204" pitchFamily="50" charset="-128"/>
                <a:ea typeface="メイリオ" panose="020B0604030504040204" pitchFamily="50" charset="-128"/>
              </a:rPr>
              <a:t>①農水省等から政策案の説明</a:t>
            </a:r>
            <a:endParaRPr kumimoji="1" lang="en-US" altLang="ja-JP" sz="2000" dirty="0">
              <a:solidFill>
                <a:schemeClr val="tx1"/>
              </a:solidFill>
              <a:latin typeface="メイリオ" panose="020B0604030504040204" pitchFamily="50" charset="-128"/>
              <a:ea typeface="メイリオ" panose="020B0604030504040204" pitchFamily="50" charset="-128"/>
            </a:endParaRPr>
          </a:p>
          <a:p>
            <a:pPr marL="216000" indent="-216000"/>
            <a:r>
              <a:rPr lang="ja-JP" altLang="en-US" sz="2000" dirty="0">
                <a:solidFill>
                  <a:schemeClr val="tx1"/>
                </a:solidFill>
                <a:latin typeface="メイリオ" panose="020B0604030504040204" pitchFamily="50" charset="-128"/>
                <a:ea typeface="メイリオ" panose="020B0604030504040204" pitchFamily="50" charset="-128"/>
              </a:rPr>
              <a:t>②平場の議員から</a:t>
            </a:r>
            <a:r>
              <a:rPr lang="ja-JP" altLang="en-US" sz="2000" b="1" dirty="0">
                <a:solidFill>
                  <a:schemeClr val="tx1"/>
                </a:solidFill>
                <a:latin typeface="メイリオ" panose="020B0604030504040204" pitchFamily="50" charset="-128"/>
                <a:ea typeface="メイリオ" panose="020B0604030504040204" pitchFamily="50" charset="-128"/>
              </a:rPr>
              <a:t>現場の状況や課題をふまえ、修正を提起</a:t>
            </a:r>
            <a:endParaRPr lang="en-US" altLang="ja-JP" sz="2000" b="1" dirty="0">
              <a:solidFill>
                <a:schemeClr val="tx1"/>
              </a:solidFill>
              <a:latin typeface="メイリオ" panose="020B0604030504040204" pitchFamily="50" charset="-128"/>
              <a:ea typeface="メイリオ" panose="020B0604030504040204" pitchFamily="50" charset="-128"/>
            </a:endParaRPr>
          </a:p>
          <a:p>
            <a:pPr marL="216000" indent="-216000"/>
            <a:r>
              <a:rPr kumimoji="1" lang="ja-JP" altLang="en-US" sz="2000" dirty="0">
                <a:solidFill>
                  <a:schemeClr val="tx1"/>
                </a:solidFill>
                <a:latin typeface="メイリオ" panose="020B0604030504040204" pitchFamily="50" charset="-128"/>
                <a:ea typeface="メイリオ" panose="020B0604030504040204" pitchFamily="50" charset="-128"/>
              </a:rPr>
              <a:t>③</a:t>
            </a:r>
            <a:r>
              <a:rPr kumimoji="1" lang="ja-JP" altLang="en-US" sz="2000" b="1" dirty="0">
                <a:solidFill>
                  <a:schemeClr val="tx1"/>
                </a:solidFill>
                <a:latin typeface="メイリオ" panose="020B0604030504040204" pitchFamily="50" charset="-128"/>
                <a:ea typeface="メイリオ" panose="020B0604030504040204" pitchFamily="50" charset="-128"/>
              </a:rPr>
              <a:t>農林幹部に一任</a:t>
            </a:r>
            <a:r>
              <a:rPr kumimoji="1" lang="ja-JP" altLang="en-US" sz="2000" dirty="0">
                <a:solidFill>
                  <a:schemeClr val="tx1"/>
                </a:solidFill>
                <a:latin typeface="メイリオ" panose="020B0604030504040204" pitchFamily="50" charset="-128"/>
                <a:ea typeface="メイリオ" panose="020B0604030504040204" pitchFamily="50" charset="-128"/>
              </a:rPr>
              <a:t>のうえ、とりまとめ</a:t>
            </a:r>
          </a:p>
        </p:txBody>
      </p:sp>
      <p:pic>
        <p:nvPicPr>
          <p:cNvPr id="1026" name="Picture 2" descr="Θεσσαλονίκη: Ομόφωνα ένοχος ο δολοφόνος του Δημήτρη Γραικού">
            <a:extLst>
              <a:ext uri="{FF2B5EF4-FFF2-40B4-BE49-F238E27FC236}">
                <a16:creationId xmlns:a16="http://schemas.microsoft.com/office/drawing/2014/main" id="{D52F4169-F5C3-A28C-2A0B-6BAD2ECB27B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63722" y="3165898"/>
            <a:ext cx="635296" cy="81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49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1">
      <a:dk1>
        <a:sysClr val="windowText" lastClr="000000"/>
      </a:dk1>
      <a:lt1>
        <a:srgbClr val="FFFFFF"/>
      </a:lt1>
      <a:dk2>
        <a:srgbClr val="9E8BF1"/>
      </a:dk2>
      <a:lt2>
        <a:srgbClr val="F2FBED"/>
      </a:lt2>
      <a:accent1>
        <a:srgbClr val="FB5447"/>
      </a:accent1>
      <a:accent2>
        <a:srgbClr val="FEEC68"/>
      </a:accent2>
      <a:accent3>
        <a:srgbClr val="47D358"/>
      </a:accent3>
      <a:accent4>
        <a:srgbClr val="BCEB49"/>
      </a:accent4>
      <a:accent5>
        <a:srgbClr val="4F84E3"/>
      </a:accent5>
      <a:accent6>
        <a:srgbClr val="FD91B0"/>
      </a:accent6>
      <a:hlink>
        <a:srgbClr val="406EA5"/>
      </a:hlink>
      <a:folHlink>
        <a:srgbClr val="406E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16555</TotalTime>
  <Words>5902</Words>
  <Application>Microsoft Office PowerPoint</Application>
  <PresentationFormat>画面に合わせる (4:3)</PresentationFormat>
  <Paragraphs>1367</Paragraphs>
  <Slides>65</Slides>
  <Notes>34</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65</vt:i4>
      </vt:variant>
    </vt:vector>
  </HeadingPairs>
  <TitlesOfParts>
    <vt:vector size="85" baseType="lpstr">
      <vt:lpstr>Generic0-Regular</vt:lpstr>
      <vt:lpstr>HGP創英角ﾎﾟｯﾌﾟ体</vt:lpstr>
      <vt:lpstr>HGS創英角ｺﾞｼｯｸUB</vt:lpstr>
      <vt:lpstr>HGS創英角ﾎﾟｯﾌﾟ体</vt:lpstr>
      <vt:lpstr>HG丸ｺﾞｼｯｸM-PRO</vt:lpstr>
      <vt:lpstr>HG創英角ｺﾞｼｯｸUB</vt:lpstr>
      <vt:lpstr>Meiryo UI</vt:lpstr>
      <vt:lpstr>ＭＳ Ｐゴシック</vt:lpstr>
      <vt:lpstr>ＭＳ Ｐ明朝</vt:lpstr>
      <vt:lpstr>ＭＳ ゴシック</vt:lpstr>
      <vt:lpstr>ＭＳ 明朝</vt:lpstr>
      <vt:lpstr>新細明體</vt:lpstr>
      <vt:lpstr>メイリオ</vt:lpstr>
      <vt:lpstr>游ゴシック</vt:lpstr>
      <vt:lpstr>Arial</vt:lpstr>
      <vt:lpstr>Calibri</vt:lpstr>
      <vt:lpstr>Century</vt:lpstr>
      <vt:lpstr>Times New Roman</vt:lpstr>
      <vt:lpstr>Wingdings</vt:lpstr>
      <vt:lpstr>Office テーマ</vt:lpstr>
      <vt:lpstr>令和５年の農政運動（全国版・県版）と今後の取り組みについて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kajiura-norito</dc:creator>
  <cp:lastModifiedBy>ＪＡ山形中央会</cp:lastModifiedBy>
  <cp:revision>1112</cp:revision>
  <cp:lastPrinted>2024-01-26T04:39:30Z</cp:lastPrinted>
  <dcterms:created xsi:type="dcterms:W3CDTF">2018-12-25T23:35:39Z</dcterms:created>
  <dcterms:modified xsi:type="dcterms:W3CDTF">2024-02-14T23:52:51Z</dcterms:modified>
</cp:coreProperties>
</file>